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5143500" cx="9144000"/>
  <p:notesSz cx="7315200" cy="9601200"/>
  <p:embeddedFontLst>
    <p:embeddedFont>
      <p:font typeface="Montserrat SemiBold"/>
      <p:regular r:id="rId58"/>
      <p:bold r:id="rId59"/>
      <p:italic r:id="rId60"/>
      <p:boldItalic r:id="rId61"/>
    </p:embeddedFont>
    <p:embeddedFont>
      <p:font typeface="Montserrat"/>
      <p:regular r:id="rId62"/>
      <p:bold r:id="rId63"/>
      <p:italic r:id="rId64"/>
      <p:boldItalic r:id="rId65"/>
    </p:embeddedFont>
    <p:embeddedFont>
      <p:font typeface="Frank Ruhl Libre"/>
      <p:regular r:id="rId66"/>
      <p:bold r:id="rId67"/>
    </p:embeddedFont>
    <p:embeddedFont>
      <p:font typeface="Noto Sans Symbols"/>
      <p:regular r:id="rId68"/>
      <p:bold r:id="rId69"/>
    </p:embeddedFont>
    <p:embeddedFont>
      <p:font typeface="Arial Black"/>
      <p:regular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0" Type="http://schemas.openxmlformats.org/officeDocument/2006/relationships/font" Target="fonts/ArialBlack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-regular.fntdata"/><Relationship Id="rId61" Type="http://schemas.openxmlformats.org/officeDocument/2006/relationships/font" Target="fonts/MontserratSemiBold-boldItalic.fntdata"/><Relationship Id="rId20" Type="http://schemas.openxmlformats.org/officeDocument/2006/relationships/slide" Target="slides/slide14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6.xml"/><Relationship Id="rId66" Type="http://schemas.openxmlformats.org/officeDocument/2006/relationships/font" Target="fonts/FrankRuhlLibre-regular.fntdata"/><Relationship Id="rId21" Type="http://schemas.openxmlformats.org/officeDocument/2006/relationships/slide" Target="slides/slide15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8.xml"/><Relationship Id="rId68" Type="http://schemas.openxmlformats.org/officeDocument/2006/relationships/font" Target="fonts/NotoSansSymbols-regular.fntdata"/><Relationship Id="rId23" Type="http://schemas.openxmlformats.org/officeDocument/2006/relationships/slide" Target="slides/slide17.xml"/><Relationship Id="rId67" Type="http://schemas.openxmlformats.org/officeDocument/2006/relationships/font" Target="fonts/FrankRuhlLibre-bold.fntdata"/><Relationship Id="rId60" Type="http://schemas.openxmlformats.org/officeDocument/2006/relationships/font" Target="fonts/MontserratSemiBold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NotoSansSymbols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MontserratSemiBold-bold.fntdata"/><Relationship Id="rId14" Type="http://schemas.openxmlformats.org/officeDocument/2006/relationships/slide" Target="slides/slide8.xml"/><Relationship Id="rId58" Type="http://schemas.openxmlformats.org/officeDocument/2006/relationships/font" Target="fonts/MontserratSemiBo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" y="2"/>
            <a:ext cx="3168650" cy="48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376" y="2"/>
            <a:ext cx="3168650" cy="481014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Torus_illustration.png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https://www.youtube.com/watch?v=CJ_OBoEs3uU</a:t>
            </a:r>
            <a:endParaRPr/>
          </a:p>
        </p:txBody>
      </p:sp>
      <p:sp>
        <p:nvSpPr>
          <p:cNvPr id="218" name="Google Shape;218;p1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0" name="Google Shape;350;p10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m20200814_01_W7XIllustrationWithCoils</a:t>
            </a:r>
            <a:endParaRPr/>
          </a:p>
        </p:txBody>
      </p:sp>
      <p:sp>
        <p:nvSpPr>
          <p:cNvPr id="351" name="Google Shape;351;p10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1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2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4" name="Google Shape;374;p12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m20160131_DartmouthTorusFigure.m</a:t>
            </a:r>
            <a:endParaRPr/>
          </a:p>
        </p:txBody>
      </p:sp>
      <p:sp>
        <p:nvSpPr>
          <p:cNvPr id="375" name="Google Shape;375;p12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3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3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9" name="Google Shape;409;p14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20200812-01-plotIotaProfiles.pdf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4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7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7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2" name="Google Shape;432;p23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m20200812_02_3TypesOfOptimizedStellarator_gif.m</a:t>
            </a:r>
            <a:endParaRPr/>
          </a:p>
        </p:txBody>
      </p:sp>
      <p:sp>
        <p:nvSpPr>
          <p:cNvPr id="433" name="Google Shape;433;p23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5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6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0" name="Google Shape;470;p26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6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2" name="Google Shape;492;p27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7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d0c9e2bb91_0_0:notes"/>
          <p:cNvSpPr/>
          <p:nvPr>
            <p:ph idx="2" type="sldImg"/>
          </p:nvPr>
        </p:nvSpPr>
        <p:spPr>
          <a:xfrm>
            <a:off x="458788" y="719138"/>
            <a:ext cx="63993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26" name="Google Shape;526;g2d0c9e2bb91_0_0:notes"/>
          <p:cNvSpPr txBox="1"/>
          <p:nvPr>
            <p:ph idx="1" type="body"/>
          </p:nvPr>
        </p:nvSpPr>
        <p:spPr>
          <a:xfrm>
            <a:off x="731841" y="4562476"/>
            <a:ext cx="5851500" cy="4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2d0c9e2bb91_0_0:notes"/>
          <p:cNvSpPr txBox="1"/>
          <p:nvPr>
            <p:ph idx="12" type="sldNum"/>
          </p:nvPr>
        </p:nvSpPr>
        <p:spPr>
          <a:xfrm>
            <a:off x="4143376" y="9120188"/>
            <a:ext cx="31686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8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9" name="Google Shape;549;p28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8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9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29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0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0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6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6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ef596f8087_0_139:notes"/>
          <p:cNvSpPr txBox="1"/>
          <p:nvPr>
            <p:ph idx="1" type="body"/>
          </p:nvPr>
        </p:nvSpPr>
        <p:spPr>
          <a:xfrm>
            <a:off x="731841" y="4562476"/>
            <a:ext cx="5851500" cy="43197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2ef596f8087_0_139:notes"/>
          <p:cNvSpPr/>
          <p:nvPr>
            <p:ph idx="2" type="sldImg"/>
          </p:nvPr>
        </p:nvSpPr>
        <p:spPr>
          <a:xfrm>
            <a:off x="458788" y="719138"/>
            <a:ext cx="63993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ef596f8087_0_627:notes"/>
          <p:cNvSpPr txBox="1"/>
          <p:nvPr>
            <p:ph idx="1" type="body"/>
          </p:nvPr>
        </p:nvSpPr>
        <p:spPr>
          <a:xfrm>
            <a:off x="731841" y="4562476"/>
            <a:ext cx="5851500" cy="43197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2ef596f8087_0_627:notes"/>
          <p:cNvSpPr/>
          <p:nvPr>
            <p:ph idx="2" type="sldImg"/>
          </p:nvPr>
        </p:nvSpPr>
        <p:spPr>
          <a:xfrm>
            <a:off x="458788" y="719138"/>
            <a:ext cx="63993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8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8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7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9" name="Google Shape;629;p37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Figure created using m20160506_01_W7X_illustrationForBDISTRIBTalk.m</a:t>
            </a:r>
            <a:endParaRPr/>
          </a:p>
        </p:txBody>
      </p:sp>
      <p:sp>
        <p:nvSpPr>
          <p:cNvPr id="630" name="Google Shape;630;p37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9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43" name="Google Shape;643;p39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m20221031_01_plot_regcoil_coils_and_surfaces.png</a:t>
            </a:r>
            <a:endParaRPr/>
          </a:p>
        </p:txBody>
      </p:sp>
      <p:sp>
        <p:nvSpPr>
          <p:cNvPr id="644" name="Google Shape;644;p39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6" name="Google Shape;236;p4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 = @(x,y) x.*exp(-x.^2-y.^2)+(x.^2+y.^2)/20;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 = @(x,y) x.*exp(-x.^2-(y-0.5).^2)+(x.^2+y.^2)/20-0.3*exp(-4*((y+1.5).^2+x.^2));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fsurf(f,[-2,2])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set(gcf,'color','w')</a:t>
            </a:r>
            <a:endParaRPr/>
          </a:p>
        </p:txBody>
      </p:sp>
      <p:sp>
        <p:nvSpPr>
          <p:cNvPr id="237" name="Google Shape;237;p4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0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0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1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1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2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2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2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3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43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ef2ef7f8de_0_19:notes"/>
          <p:cNvSpPr txBox="1"/>
          <p:nvPr>
            <p:ph idx="1" type="body"/>
          </p:nvPr>
        </p:nvSpPr>
        <p:spPr>
          <a:xfrm>
            <a:off x="731841" y="4562476"/>
            <a:ext cx="5851500" cy="43197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g2ef2ef7f8de_0_19:notes"/>
          <p:cNvSpPr/>
          <p:nvPr>
            <p:ph idx="2" type="sldImg"/>
          </p:nvPr>
        </p:nvSpPr>
        <p:spPr>
          <a:xfrm>
            <a:off x="458788" y="719138"/>
            <a:ext cx="63993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3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3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5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3" name="Google Shape;743;p35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5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32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ef596f8087_0_311:notes"/>
          <p:cNvSpPr/>
          <p:nvPr>
            <p:ph idx="2" type="sldImg"/>
          </p:nvPr>
        </p:nvSpPr>
        <p:spPr>
          <a:xfrm>
            <a:off x="406720" y="720090"/>
            <a:ext cx="65025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ef596f8087_0_31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5" name="Google Shape;255;p5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 = @(x,y) x.*exp(-x.^2-y.^2)+(x.^2+y.^2)/20;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 = @(x,y) x.*exp(-x.^2-(y-0.5).^2)+(x.^2+y.^2)/20-0.3*exp(-4*((y+1.5).^2+x.^2));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fsurf(f,[-2,2])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set(gcf,'color','w')</a:t>
            </a:r>
            <a:endParaRPr/>
          </a:p>
        </p:txBody>
      </p:sp>
      <p:sp>
        <p:nvSpPr>
          <p:cNvPr id="256" name="Google Shape;256;p5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ef596f8087_0_317:notes"/>
          <p:cNvSpPr/>
          <p:nvPr>
            <p:ph idx="2" type="sldImg"/>
          </p:nvPr>
        </p:nvSpPr>
        <p:spPr>
          <a:xfrm>
            <a:off x="406720" y="720090"/>
            <a:ext cx="65025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ef596f8087_0_317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ef596f8087_0_325:notes"/>
          <p:cNvSpPr/>
          <p:nvPr>
            <p:ph idx="2" type="sldImg"/>
          </p:nvPr>
        </p:nvSpPr>
        <p:spPr>
          <a:xfrm>
            <a:off x="406720" y="720090"/>
            <a:ext cx="65025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ef596f8087_0_32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ef596f8087_0_340:notes"/>
          <p:cNvSpPr/>
          <p:nvPr>
            <p:ph idx="2" type="sldImg"/>
          </p:nvPr>
        </p:nvSpPr>
        <p:spPr>
          <a:xfrm>
            <a:off x="406720" y="720090"/>
            <a:ext cx="65025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ef596f8087_0_34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34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34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4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24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5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15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6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16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8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72" name="Google Shape;872;p18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m20230807_01_illustrationOfGuidingCenterDrift.m – flip horizontally</a:t>
            </a:r>
            <a:endParaRPr/>
          </a:p>
        </p:txBody>
      </p:sp>
      <p:sp>
        <p:nvSpPr>
          <p:cNvPr id="873" name="Google Shape;873;p18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9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36" name="Google Shape;936;p19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m20200812_02_orbitsInATokamak.m</a:t>
            </a:r>
            <a:endParaRPr/>
          </a:p>
        </p:txBody>
      </p:sp>
      <p:sp>
        <p:nvSpPr>
          <p:cNvPr id="937" name="Google Shape;937;p19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0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20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9" name="Google Shape;279;p6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 = @(x,y) x.*exp(-x.^2-y.^2)+(x.^2+y.^2)/20;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fsurf(f,[-2,2])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set(gcf,'color','w')</a:t>
            </a:r>
            <a:endParaRPr/>
          </a:p>
        </p:txBody>
      </p:sp>
      <p:sp>
        <p:nvSpPr>
          <p:cNvPr id="280" name="Google Shape;280;p6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21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21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22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06" name="Google Shape;1006;p22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https://commons.wikimedia.org/wiki/File:Torus_illustration.png</a:t>
            </a:r>
            <a:endParaRPr/>
          </a:p>
        </p:txBody>
      </p:sp>
      <p:sp>
        <p:nvSpPr>
          <p:cNvPr id="1007" name="Google Shape;1007;p22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f2ef7f8de_0_25:notes"/>
          <p:cNvSpPr txBox="1"/>
          <p:nvPr>
            <p:ph idx="1" type="body"/>
          </p:nvPr>
        </p:nvSpPr>
        <p:spPr>
          <a:xfrm>
            <a:off x="731841" y="4562476"/>
            <a:ext cx="5851500" cy="4319700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ef2ef7f8de_0_25:notes"/>
          <p:cNvSpPr/>
          <p:nvPr>
            <p:ph idx="2" type="sldImg"/>
          </p:nvPr>
        </p:nvSpPr>
        <p:spPr>
          <a:xfrm>
            <a:off x="458788" y="719138"/>
            <a:ext cx="63993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3" name="Google Shape;303;p7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KuBoozer_2011_NF_v51_p013004 New classes of quasi-helically-symmetric stellarators.pdf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Yamaguchi_2019_NF_59_104002 QI vacuum field with helical coils.pdf</a:t>
            </a:r>
            <a:endParaRPr/>
          </a:p>
        </p:txBody>
      </p:sp>
      <p:sp>
        <p:nvSpPr>
          <p:cNvPr id="304" name="Google Shape;304;p7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8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/>
          <p:nvPr>
            <p:ph idx="2" type="sldImg"/>
          </p:nvPr>
        </p:nvSpPr>
        <p:spPr>
          <a:xfrm>
            <a:off x="458788" y="719138"/>
            <a:ext cx="6399212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6" name="Google Shape;336;p9:notes"/>
          <p:cNvSpPr txBox="1"/>
          <p:nvPr>
            <p:ph idx="1" type="body"/>
          </p:nvPr>
        </p:nvSpPr>
        <p:spPr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</p:spPr>
        <p:txBody>
          <a:bodyPr anchorCtr="0" anchor="t" bIns="47575" lIns="95125" spcFirstLastPara="1" rIns="95125" wrap="square" tIns="47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m20200814_01_W7XIllustrationWithCoils</a:t>
            </a:r>
            <a:endParaRPr/>
          </a:p>
        </p:txBody>
      </p:sp>
      <p:sp>
        <p:nvSpPr>
          <p:cNvPr id="337" name="Google Shape;337;p9:notes"/>
          <p:cNvSpPr txBox="1"/>
          <p:nvPr>
            <p:ph idx="12" type="sldNum"/>
          </p:nvPr>
        </p:nvSpPr>
        <p:spPr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</p:spPr>
        <p:txBody>
          <a:bodyPr anchorCtr="0" anchor="b" bIns="47575" lIns="95125" spcFirstLastPara="1" rIns="95125" wrap="square" tIns="47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type="title"/>
          </p:nvPr>
        </p:nvSpPr>
        <p:spPr>
          <a:xfrm rot="5400000">
            <a:off x="5589389" y="1192412"/>
            <a:ext cx="4594622" cy="22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 rot="5400000">
            <a:off x="1093589" y="-941188"/>
            <a:ext cx="4594622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4583948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 " id="90" name="Google Shape;9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11700" y="587975"/>
            <a:ext cx="6551100" cy="65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4800"/>
              <a:buNone/>
              <a:defRPr sz="48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11700" y="1448400"/>
            <a:ext cx="6551100" cy="224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>
              <a:lnSpc>
                <a:spcPct val="125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10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6pPr>
            <a:lvl7pPr indent="-355600" lvl="6" marL="32004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7pPr>
            <a:lvl8pPr indent="-355600" lvl="7" marL="3657600" rtl="0">
              <a:spcBef>
                <a:spcPts val="1000"/>
              </a:spcBef>
              <a:spcAft>
                <a:spcPts val="0"/>
              </a:spcAft>
              <a:buSzPts val="2000"/>
              <a:buChar char="»"/>
              <a:defRPr/>
            </a:lvl8pPr>
            <a:lvl9pPr indent="-355600" lvl="8" marL="4114800" rtl="0">
              <a:spcBef>
                <a:spcPts val="1000"/>
              </a:spcBef>
              <a:spcAft>
                <a:spcPts val="1000"/>
              </a:spcAft>
              <a:buSzPts val="2000"/>
              <a:buChar char="»"/>
              <a:defRPr/>
            </a:lvl9pPr>
          </a:lstStyle>
          <a:p/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solidFill>
          <a:srgbClr val="220337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7363" y="427947"/>
            <a:ext cx="1049175" cy="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>
            <p:ph type="title"/>
          </p:nvPr>
        </p:nvSpPr>
        <p:spPr>
          <a:xfrm>
            <a:off x="904850" y="1253682"/>
            <a:ext cx="7333800" cy="15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2496200" y="4275729"/>
            <a:ext cx="4151400" cy="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●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92100" lvl="1" marL="9144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○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92100" lvl="2" marL="13716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■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-292100" lvl="3" marL="18288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●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-292100" lvl="4" marL="22860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○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-292100" lvl="5" marL="27432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■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-292100" lvl="6" marL="32004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●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-292100" lvl="7" marL="36576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○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-292100" lvl="8" marL="411480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SemiBold"/>
              <a:buChar char="■"/>
              <a:defRPr sz="1000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2" type="subTitle"/>
          </p:nvPr>
        </p:nvSpPr>
        <p:spPr>
          <a:xfrm>
            <a:off x="2496200" y="2791614"/>
            <a:ext cx="41514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_1_1_1">
    <p:bg>
      <p:bgPr>
        <a:solidFill>
          <a:srgbClr val="220337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2">
            <a:alphaModFix/>
          </a:blip>
          <a:srcRect b="367" l="308" r="327" t="357"/>
          <a:stretch/>
        </p:blipFill>
        <p:spPr>
          <a:xfrm>
            <a:off x="0" y="25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York University logo"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7363" y="427947"/>
            <a:ext cx="1049175" cy="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>
            <p:ph type="title"/>
          </p:nvPr>
        </p:nvSpPr>
        <p:spPr>
          <a:xfrm>
            <a:off x="904850" y="1253682"/>
            <a:ext cx="7333800" cy="15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2496200" y="4275729"/>
            <a:ext cx="4151400" cy="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●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921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○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921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■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-2921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●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-2921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○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-2921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■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-2921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●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-2921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○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-2921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 SemiBold"/>
              <a:buChar char="■"/>
              <a:defRPr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108" name="Google Shape;108;p16"/>
          <p:cNvSpPr txBox="1"/>
          <p:nvPr>
            <p:ph idx="2" type="subTitle"/>
          </p:nvPr>
        </p:nvSpPr>
        <p:spPr>
          <a:xfrm>
            <a:off x="2496200" y="2791614"/>
            <a:ext cx="41514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>
            <p:ph type="title"/>
          </p:nvPr>
        </p:nvSpPr>
        <p:spPr>
          <a:xfrm>
            <a:off x="1506000" y="1385509"/>
            <a:ext cx="6131700" cy="163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2462575" y="2959018"/>
            <a:ext cx="4218600" cy="7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4583948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 " id="115" name="Google Shape;11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>
            <p:ph type="title"/>
          </p:nvPr>
        </p:nvSpPr>
        <p:spPr>
          <a:xfrm>
            <a:off x="311700" y="587975"/>
            <a:ext cx="65511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4800"/>
              <a:buNone/>
              <a:defRPr sz="48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311700" y="1448400"/>
            <a:ext cx="6551100" cy="22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311700" y="587970"/>
            <a:ext cx="4945500" cy="11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4800"/>
              <a:buNone/>
              <a:defRPr sz="48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11700" y="2467949"/>
            <a:ext cx="39999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4619925" y="2467949"/>
            <a:ext cx="3999900" cy="18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descr=" " id="123" name="Google Shape;12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9"/>
          <p:cNvSpPr txBox="1"/>
          <p:nvPr>
            <p:ph idx="3" type="subTitle"/>
          </p:nvPr>
        </p:nvSpPr>
        <p:spPr>
          <a:xfrm>
            <a:off x="311700" y="2054620"/>
            <a:ext cx="39999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4" type="subTitle"/>
          </p:nvPr>
        </p:nvSpPr>
        <p:spPr>
          <a:xfrm>
            <a:off x="4619925" y="2054620"/>
            <a:ext cx="3999900" cy="4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530680"/>
            <a:ext cx="842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3600"/>
              <a:buNone/>
              <a:defRPr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descr=" " id="130" name="Google Shape;13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708000"/>
            <a:ext cx="31323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2400"/>
              <a:buNone/>
              <a:defRPr sz="24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11700" y="1542000"/>
            <a:ext cx="3054600" cy="28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descr=" " id="136" name="Google Shape;13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1772975" y="528144"/>
            <a:ext cx="5597700" cy="24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5600"/>
              <a:buNone/>
              <a:defRPr sz="5600">
                <a:solidFill>
                  <a:srgbClr val="57068C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descr=" " id="141" name="Google Shape;14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2120250" y="2660325"/>
            <a:ext cx="4903500" cy="16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 " id="145" name="Google Shape;145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3"/>
          <p:cNvSpPr txBox="1"/>
          <p:nvPr>
            <p:ph type="title"/>
          </p:nvPr>
        </p:nvSpPr>
        <p:spPr>
          <a:xfrm>
            <a:off x="294375" y="1233175"/>
            <a:ext cx="40791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3600"/>
              <a:buNone/>
              <a:defRPr sz="36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7" name="Google Shape;147;p23"/>
          <p:cNvSpPr txBox="1"/>
          <p:nvPr>
            <p:ph idx="1" type="subTitle"/>
          </p:nvPr>
        </p:nvSpPr>
        <p:spPr>
          <a:xfrm>
            <a:off x="294375" y="2803075"/>
            <a:ext cx="36168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6ABA"/>
              </a:buClr>
              <a:buSzPts val="1800"/>
              <a:buNone/>
              <a:defRPr>
                <a:solidFill>
                  <a:srgbClr val="9A6ABA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8" name="Google Shape;148;p23"/>
          <p:cNvSpPr txBox="1"/>
          <p:nvPr>
            <p:ph idx="2" type="body"/>
          </p:nvPr>
        </p:nvSpPr>
        <p:spPr>
          <a:xfrm>
            <a:off x="4939500" y="724075"/>
            <a:ext cx="3837000" cy="35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descr=" " id="149" name="Google Shape;1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52" name="Google Shape;15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4"/>
          <p:cNvSpPr txBox="1"/>
          <p:nvPr>
            <p:ph type="title"/>
          </p:nvPr>
        </p:nvSpPr>
        <p:spPr>
          <a:xfrm>
            <a:off x="311700" y="3619355"/>
            <a:ext cx="45117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Montserrat"/>
              <a:buNone/>
              <a:defRPr b="0" sz="1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>
            <p:ph hasCustomPrompt="1" type="title"/>
          </p:nvPr>
        </p:nvSpPr>
        <p:spPr>
          <a:xfrm>
            <a:off x="311700" y="606575"/>
            <a:ext cx="8520600" cy="16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13000"/>
              <a:buNone/>
              <a:defRPr sz="13000">
                <a:solidFill>
                  <a:srgbClr val="57068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007950" y="3094875"/>
            <a:ext cx="3128100" cy="11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pic>
        <p:nvPicPr>
          <p:cNvPr descr=" "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5"/>
          <p:cNvSpPr txBox="1"/>
          <p:nvPr>
            <p:ph idx="2" type="subTitle"/>
          </p:nvPr>
        </p:nvSpPr>
        <p:spPr>
          <a:xfrm>
            <a:off x="1429500" y="2353776"/>
            <a:ext cx="6285000" cy="4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accent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">
  <p:cSld name="CUSTOM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6"/>
          <p:cNvSpPr txBox="1"/>
          <p:nvPr>
            <p:ph type="title"/>
          </p:nvPr>
        </p:nvSpPr>
        <p:spPr>
          <a:xfrm>
            <a:off x="4969800" y="1412750"/>
            <a:ext cx="3766800" cy="137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3600"/>
              <a:buNone/>
              <a:defRPr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4969675" y="2901150"/>
            <a:ext cx="3766800" cy="13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">
  <p:cSld name="CUSTOM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70" name="Google Shape;17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587975"/>
            <a:ext cx="36108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4000"/>
              <a:buNone/>
              <a:defRPr sz="4000">
                <a:solidFill>
                  <a:srgbClr val="57068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836175"/>
            <a:ext cx="3610800" cy="24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25000"/>
              </a:lnSpc>
              <a:spcBef>
                <a:spcPts val="800"/>
              </a:spcBef>
              <a:spcAft>
                <a:spcPts val="8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4" name="Google Shape;174;p27"/>
          <p:cNvSpPr txBox="1"/>
          <p:nvPr/>
        </p:nvSpPr>
        <p:spPr>
          <a:xfrm>
            <a:off x="5958050" y="683000"/>
            <a:ext cx="2778600" cy="10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7"/>
          <p:cNvSpPr txBox="1"/>
          <p:nvPr>
            <p:ph idx="2" type="body"/>
          </p:nvPr>
        </p:nvSpPr>
        <p:spPr>
          <a:xfrm>
            <a:off x="5824575" y="683050"/>
            <a:ext cx="2911800" cy="10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6" name="Google Shape;176;p27"/>
          <p:cNvSpPr txBox="1"/>
          <p:nvPr>
            <p:ph idx="3" type="body"/>
          </p:nvPr>
        </p:nvSpPr>
        <p:spPr>
          <a:xfrm>
            <a:off x="5824575" y="1931875"/>
            <a:ext cx="2911800" cy="10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7" name="Google Shape;177;p27"/>
          <p:cNvSpPr txBox="1"/>
          <p:nvPr>
            <p:ph idx="4" type="body"/>
          </p:nvPr>
        </p:nvSpPr>
        <p:spPr>
          <a:xfrm>
            <a:off x="5824575" y="3180700"/>
            <a:ext cx="2911800" cy="10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600"/>
              </a:spcBef>
              <a:spcAft>
                <a:spcPts val="600"/>
              </a:spcAft>
              <a:buSzPts val="1000"/>
              <a:buChar char="■"/>
              <a:defRPr sz="1000"/>
            </a:lvl9pPr>
          </a:lstStyle>
          <a:p/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0" l="0" r="0" t="29770"/>
          <a:stretch/>
        </p:blipFill>
        <p:spPr>
          <a:xfrm>
            <a:off x="0" y="1"/>
            <a:ext cx="9144003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432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2">
    <p:bg>
      <p:bgPr>
        <a:solidFill>
          <a:srgbClr val="220337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1" name="Google Shape;1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8"/>
          <p:cNvSpPr txBox="1"/>
          <p:nvPr>
            <p:ph type="title"/>
          </p:nvPr>
        </p:nvSpPr>
        <p:spPr>
          <a:xfrm>
            <a:off x="904850" y="1264532"/>
            <a:ext cx="6710700" cy="15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4" name="Google Shape;184;p28"/>
          <p:cNvSpPr txBox="1"/>
          <p:nvPr>
            <p:ph idx="1" type="subTitle"/>
          </p:nvPr>
        </p:nvSpPr>
        <p:spPr>
          <a:xfrm>
            <a:off x="974919" y="3029082"/>
            <a:ext cx="37152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pic>
        <p:nvPicPr>
          <p:cNvPr descr=" "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CUSTOM_3">
    <p:bg>
      <p:bgPr>
        <a:solidFill>
          <a:schemeClr val="lt2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2802" y="-34225"/>
            <a:ext cx="9269596" cy="5180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9"/>
          <p:cNvSpPr txBox="1"/>
          <p:nvPr>
            <p:ph type="title"/>
          </p:nvPr>
        </p:nvSpPr>
        <p:spPr>
          <a:xfrm>
            <a:off x="592275" y="522825"/>
            <a:ext cx="8144400" cy="37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lio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192" name="Google Shape;19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75" y="4539121"/>
            <a:ext cx="776077" cy="2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/>
        </p:nvSpPr>
        <p:spPr>
          <a:xfrm>
            <a:off x="4619925" y="4517225"/>
            <a:ext cx="41928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31;p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act">
  <p:cSld name="1_Conta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-1" y="1208761"/>
            <a:ext cx="91440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884"/>
              <a:buFont typeface="Arial"/>
              <a:buNone/>
              <a:defRPr b="1" i="0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0868" lvl="1" marL="9144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9278" lvl="2" marL="1371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28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7688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4733" lvl="4" marL="22860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884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32"/>
          <p:cNvSpPr txBox="1"/>
          <p:nvPr>
            <p:ph idx="2" type="body"/>
          </p:nvPr>
        </p:nvSpPr>
        <p:spPr>
          <a:xfrm>
            <a:off x="1074651" y="3081402"/>
            <a:ext cx="69948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884"/>
              <a:buFont typeface="Arial"/>
              <a:buNone/>
              <a:defRPr b="1" i="0" sz="13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0868" lvl="1" marL="9144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9278" lvl="2" marL="1371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28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7688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4733" lvl="4" marL="22860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884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UMD_primary_mark_vertical_white_black_type.png"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5770" y="57770"/>
            <a:ext cx="2708229" cy="125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b="1" i="0" sz="2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33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03" name="Google Shape;203;p33"/>
          <p:cNvCxnSpPr/>
          <p:nvPr/>
        </p:nvCxnSpPr>
        <p:spPr>
          <a:xfrm>
            <a:off x="457200" y="1085850"/>
            <a:ext cx="8229600" cy="0"/>
          </a:xfrm>
          <a:prstGeom prst="straightConnector1">
            <a:avLst/>
          </a:prstGeom>
          <a:noFill/>
          <a:ln cap="flat" cmpd="sng" w="25400">
            <a:solidFill>
              <a:srgbClr val="C7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" name="Google Shape;204;p3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C8C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5" name="Google Shape;205;p33"/>
          <p:cNvCxnSpPr/>
          <p:nvPr/>
        </p:nvCxnSpPr>
        <p:spPr>
          <a:xfrm>
            <a:off x="457200" y="4686300"/>
            <a:ext cx="8229600" cy="0"/>
          </a:xfrm>
          <a:prstGeom prst="straightConnector1">
            <a:avLst/>
          </a:prstGeom>
          <a:noFill/>
          <a:ln cap="flat" cmpd="sng" w="25400">
            <a:solidFill>
              <a:srgbClr val="C7CCC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MD_primary_mark.png" id="206" name="Google Shape;206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6573" y="4706154"/>
            <a:ext cx="1524000" cy="42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/>
          <p:nvPr/>
        </p:nvSpPr>
        <p:spPr>
          <a:xfrm>
            <a:off x="-304800" y="4781550"/>
            <a:ext cx="8768525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9" name="Google Shape;209;p34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b="0" i="0"/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○"/>
              <a:defRPr b="0" i="0"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■"/>
              <a:defRPr b="0" i="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●"/>
              <a:defRPr b="0" i="0"/>
            </a:lvl4pPr>
            <a:lvl5pPr indent="-2921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○"/>
              <a:defRPr b="0" i="0"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descr="A picture containing drawing&#10;&#10;Description automatically generated" id="211" name="Google Shape;21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rtl="0" algn="l">
              <a:spcBef>
                <a:spcPts val="0"/>
              </a:spcBef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11" type="ftr"/>
          </p:nvPr>
        </p:nvSpPr>
        <p:spPr>
          <a:xfrm>
            <a:off x="190500" y="4827270"/>
            <a:ext cx="56877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4" name="Google Shape;214;p34"/>
          <p:cNvCxnSpPr/>
          <p:nvPr/>
        </p:nvCxnSpPr>
        <p:spPr>
          <a:xfrm>
            <a:off x="182880" y="822960"/>
            <a:ext cx="87783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39" name="Google Shape;39;p5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3" name="Google Shape;53;p7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4" name="Google Shape;54;p7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7056120" y="4834223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0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0" y="672"/>
              <a:ext cx="5760" cy="48"/>
            </a:xfrm>
            <a:prstGeom prst="rect">
              <a:avLst/>
            </a:prstGeom>
            <a:gradFill>
              <a:gsLst>
                <a:gs pos="0">
                  <a:srgbClr val="960000"/>
                </a:gs>
                <a:gs pos="100000">
                  <a:srgbClr val="CC0000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1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2" type="sldNum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311700" y="368825"/>
            <a:ext cx="842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3600"/>
              <a:buFont typeface="Frank Ruhl Libre"/>
              <a:buNone/>
              <a:defRPr b="1" sz="3600">
                <a:solidFill>
                  <a:srgbClr val="57068C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311700" y="1152475"/>
            <a:ext cx="8424900" cy="31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068C"/>
              </a:buClr>
              <a:buSzPts val="1800"/>
              <a:buFont typeface="Montserrat"/>
              <a:buChar char="●"/>
              <a:defRPr sz="18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○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■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●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○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■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●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7068C"/>
              </a:buClr>
              <a:buSzPts val="1400"/>
              <a:buFont typeface="Montserrat"/>
              <a:buChar char="○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7068C"/>
              </a:buClr>
              <a:buSzPts val="1400"/>
              <a:buFont typeface="Montserrat"/>
              <a:buChar char="■"/>
              <a:defRPr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56">
          <p15:clr>
            <a:srgbClr val="EA4335"/>
          </p15:clr>
        </p15:guide>
        <p15:guide id="2" orient="horz" pos="3025">
          <p15:clr>
            <a:srgbClr val="EA4335"/>
          </p15:clr>
        </p15:guide>
        <p15:guide id="3" pos="5503">
          <p15:clr>
            <a:srgbClr val="EA4335"/>
          </p15:clr>
        </p15:guide>
        <p15:guide id="4" orient="horz" pos="269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png"/><Relationship Id="rId4" Type="http://schemas.openxmlformats.org/officeDocument/2006/relationships/image" Target="../media/image54.png"/><Relationship Id="rId5" Type="http://schemas.openxmlformats.org/officeDocument/2006/relationships/image" Target="../media/image56.png"/><Relationship Id="rId6" Type="http://schemas.openxmlformats.org/officeDocument/2006/relationships/image" Target="../media/image45.jpg"/><Relationship Id="rId7" Type="http://schemas.openxmlformats.org/officeDocument/2006/relationships/image" Target="../media/image4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8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3.gif"/><Relationship Id="rId4" Type="http://schemas.openxmlformats.org/officeDocument/2006/relationships/image" Target="../media/image10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png"/><Relationship Id="rId4" Type="http://schemas.openxmlformats.org/officeDocument/2006/relationships/image" Target="../media/image72.png"/><Relationship Id="rId5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5" Type="http://schemas.openxmlformats.org/officeDocument/2006/relationships/image" Target="../media/image78.png"/><Relationship Id="rId6" Type="http://schemas.openxmlformats.org/officeDocument/2006/relationships/image" Target="../media/image64.png"/><Relationship Id="rId7" Type="http://schemas.openxmlformats.org/officeDocument/2006/relationships/image" Target="../media/image74.png"/><Relationship Id="rId8" Type="http://schemas.openxmlformats.org/officeDocument/2006/relationships/image" Target="../media/image1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png"/><Relationship Id="rId4" Type="http://schemas.openxmlformats.org/officeDocument/2006/relationships/image" Target="../media/image78.png"/><Relationship Id="rId5" Type="http://schemas.openxmlformats.org/officeDocument/2006/relationships/image" Target="../media/image71.png"/><Relationship Id="rId6" Type="http://schemas.openxmlformats.org/officeDocument/2006/relationships/image" Target="../media/image75.png"/><Relationship Id="rId7" Type="http://schemas.openxmlformats.org/officeDocument/2006/relationships/image" Target="../media/image8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2.png"/><Relationship Id="rId4" Type="http://schemas.openxmlformats.org/officeDocument/2006/relationships/image" Target="../media/image77.png"/><Relationship Id="rId5" Type="http://schemas.openxmlformats.org/officeDocument/2006/relationships/image" Target="../media/image8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9.png"/><Relationship Id="rId4" Type="http://schemas.openxmlformats.org/officeDocument/2006/relationships/image" Target="../media/image9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Relationship Id="rId4" Type="http://schemas.openxmlformats.org/officeDocument/2006/relationships/image" Target="../media/image9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png"/><Relationship Id="rId4" Type="http://schemas.openxmlformats.org/officeDocument/2006/relationships/image" Target="../media/image88.png"/><Relationship Id="rId5" Type="http://schemas.openxmlformats.org/officeDocument/2006/relationships/image" Target="../media/image91.png"/><Relationship Id="rId6" Type="http://schemas.openxmlformats.org/officeDocument/2006/relationships/image" Target="../media/image95.png"/><Relationship Id="rId7" Type="http://schemas.openxmlformats.org/officeDocument/2006/relationships/image" Target="../media/image9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9.jpg"/><Relationship Id="rId4" Type="http://schemas.openxmlformats.org/officeDocument/2006/relationships/image" Target="../media/image8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8.png"/><Relationship Id="rId4" Type="http://schemas.openxmlformats.org/officeDocument/2006/relationships/image" Target="../media/image9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1.png"/><Relationship Id="rId4" Type="http://schemas.openxmlformats.org/officeDocument/2006/relationships/image" Target="../media/image100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07.png"/><Relationship Id="rId8" Type="http://schemas.openxmlformats.org/officeDocument/2006/relationships/image" Target="../media/image9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49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3.png"/><Relationship Id="rId4" Type="http://schemas.openxmlformats.org/officeDocument/2006/relationships/image" Target="../media/image1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5.png"/><Relationship Id="rId4" Type="http://schemas.openxmlformats.org/officeDocument/2006/relationships/image" Target="../media/image53.gif"/><Relationship Id="rId5" Type="http://schemas.openxmlformats.org/officeDocument/2006/relationships/image" Target="../media/image1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3.png"/><Relationship Id="rId4" Type="http://schemas.openxmlformats.org/officeDocument/2006/relationships/image" Target="../media/image106.png"/><Relationship Id="rId5" Type="http://schemas.openxmlformats.org/officeDocument/2006/relationships/image" Target="../media/image1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0.png"/><Relationship Id="rId4" Type="http://schemas.openxmlformats.org/officeDocument/2006/relationships/image" Target="../media/image1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0.png"/><Relationship Id="rId4" Type="http://schemas.openxmlformats.org/officeDocument/2006/relationships/image" Target="../media/image118.png"/><Relationship Id="rId5" Type="http://schemas.openxmlformats.org/officeDocument/2006/relationships/image" Target="../media/image1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4.jp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49.png"/><Relationship Id="rId6" Type="http://schemas.openxmlformats.org/officeDocument/2006/relationships/image" Target="../media/image20.png"/><Relationship Id="rId7" Type="http://schemas.openxmlformats.org/officeDocument/2006/relationships/image" Target="../media/image26.png"/><Relationship Id="rId8" Type="http://schemas.openxmlformats.org/officeDocument/2006/relationships/image" Target="../media/image4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4.png"/><Relationship Id="rId4" Type="http://schemas.openxmlformats.org/officeDocument/2006/relationships/image" Target="../media/image132.png"/></Relationships>
</file>

<file path=ppt/slides/_rels/slide4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6.png"/><Relationship Id="rId4" Type="http://schemas.openxmlformats.org/officeDocument/2006/relationships/image" Target="../media/image130.png"/><Relationship Id="rId9" Type="http://schemas.openxmlformats.org/officeDocument/2006/relationships/image" Target="../media/image125.png"/><Relationship Id="rId5" Type="http://schemas.openxmlformats.org/officeDocument/2006/relationships/hyperlink" Target="https://thea.energy/" TargetMode="External"/><Relationship Id="rId6" Type="http://schemas.openxmlformats.org/officeDocument/2006/relationships/image" Target="../media/image134.png"/><Relationship Id="rId7" Type="http://schemas.openxmlformats.org/officeDocument/2006/relationships/image" Target="../media/image129.png"/><Relationship Id="rId8" Type="http://schemas.openxmlformats.org/officeDocument/2006/relationships/image" Target="../media/image1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6.png"/></Relationships>
</file>

<file path=ppt/slides/_rels/slide4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8.png"/><Relationship Id="rId10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2.png"/><Relationship Id="rId4" Type="http://schemas.openxmlformats.org/officeDocument/2006/relationships/image" Target="../media/image174.png"/><Relationship Id="rId9" Type="http://schemas.openxmlformats.org/officeDocument/2006/relationships/image" Target="../media/image143.png"/><Relationship Id="rId5" Type="http://schemas.openxmlformats.org/officeDocument/2006/relationships/image" Target="../media/image139.png"/><Relationship Id="rId6" Type="http://schemas.openxmlformats.org/officeDocument/2006/relationships/image" Target="../media/image135.png"/><Relationship Id="rId7" Type="http://schemas.openxmlformats.org/officeDocument/2006/relationships/image" Target="../media/image146.png"/><Relationship Id="rId8" Type="http://schemas.openxmlformats.org/officeDocument/2006/relationships/image" Target="../media/image1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5.png"/><Relationship Id="rId4" Type="http://schemas.openxmlformats.org/officeDocument/2006/relationships/image" Target="../media/image173.png"/><Relationship Id="rId5" Type="http://schemas.openxmlformats.org/officeDocument/2006/relationships/image" Target="../media/image145.png"/><Relationship Id="rId6" Type="http://schemas.openxmlformats.org/officeDocument/2006/relationships/image" Target="../media/image1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7.png"/><Relationship Id="rId4" Type="http://schemas.openxmlformats.org/officeDocument/2006/relationships/image" Target="../media/image147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8.png"/><Relationship Id="rId4" Type="http://schemas.openxmlformats.org/officeDocument/2006/relationships/image" Target="../media/image149.png"/><Relationship Id="rId5" Type="http://schemas.openxmlformats.org/officeDocument/2006/relationships/image" Target="../media/image151.png"/><Relationship Id="rId6" Type="http://schemas.openxmlformats.org/officeDocument/2006/relationships/image" Target="../media/image14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2.png"/><Relationship Id="rId4" Type="http://schemas.openxmlformats.org/officeDocument/2006/relationships/image" Target="../media/image151.png"/><Relationship Id="rId5" Type="http://schemas.openxmlformats.org/officeDocument/2006/relationships/image" Target="../media/image165.png"/><Relationship Id="rId6" Type="http://schemas.openxmlformats.org/officeDocument/2006/relationships/image" Target="../media/image150.png"/><Relationship Id="rId7" Type="http://schemas.openxmlformats.org/officeDocument/2006/relationships/image" Target="../media/image1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8.png"/><Relationship Id="rId4" Type="http://schemas.openxmlformats.org/officeDocument/2006/relationships/image" Target="../media/image154.png"/><Relationship Id="rId5" Type="http://schemas.openxmlformats.org/officeDocument/2006/relationships/image" Target="../media/image164.png"/><Relationship Id="rId6" Type="http://schemas.openxmlformats.org/officeDocument/2006/relationships/image" Target="../media/image161.png"/><Relationship Id="rId7" Type="http://schemas.openxmlformats.org/officeDocument/2006/relationships/image" Target="../media/image166.png"/><Relationship Id="rId8" Type="http://schemas.openxmlformats.org/officeDocument/2006/relationships/image" Target="../media/image1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Relationship Id="rId5" Type="http://schemas.openxmlformats.org/officeDocument/2006/relationships/image" Target="../media/image49.png"/><Relationship Id="rId6" Type="http://schemas.openxmlformats.org/officeDocument/2006/relationships/image" Target="../media/image18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3.png"/><Relationship Id="rId4" Type="http://schemas.openxmlformats.org/officeDocument/2006/relationships/image" Target="../media/image157.png"/><Relationship Id="rId5" Type="http://schemas.openxmlformats.org/officeDocument/2006/relationships/image" Target="../media/image155.png"/><Relationship Id="rId6" Type="http://schemas.openxmlformats.org/officeDocument/2006/relationships/image" Target="../media/image16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Relationship Id="rId7" Type="http://schemas.openxmlformats.org/officeDocument/2006/relationships/image" Target="../media/image45.jpg"/><Relationship Id="rId8" Type="http://schemas.openxmlformats.org/officeDocument/2006/relationships/image" Target="../media/image4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3.png"/><Relationship Id="rId4" Type="http://schemas.openxmlformats.org/officeDocument/2006/relationships/image" Target="../media/image85.png"/><Relationship Id="rId5" Type="http://schemas.openxmlformats.org/officeDocument/2006/relationships/image" Target="../media/image69.png"/><Relationship Id="rId6" Type="http://schemas.openxmlformats.org/officeDocument/2006/relationships/image" Target="../media/image83.png"/><Relationship Id="rId7" Type="http://schemas.openxmlformats.org/officeDocument/2006/relationships/image" Target="../media/image45.jpg"/><Relationship Id="rId8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35"/>
          <p:cNvSpPr txBox="1"/>
          <p:nvPr/>
        </p:nvSpPr>
        <p:spPr>
          <a:xfrm>
            <a:off x="0" y="4659971"/>
            <a:ext cx="904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 Landreman –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mattland@umd.edu, University of Maryland</a:t>
            </a:r>
            <a:endParaRPr sz="1300"/>
          </a:p>
        </p:txBody>
      </p:sp>
      <p:sp>
        <p:nvSpPr>
          <p:cNvPr id="222" name="Google Shape;222;p35"/>
          <p:cNvSpPr txBox="1"/>
          <p:nvPr>
            <p:ph type="title"/>
          </p:nvPr>
        </p:nvSpPr>
        <p:spPr>
          <a:xfrm>
            <a:off x="213991" y="-307911"/>
            <a:ext cx="846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</a:rPr>
              <a:t>Stellarator optimization</a:t>
            </a:r>
            <a:br>
              <a:rPr lang="en-US" sz="600">
                <a:solidFill>
                  <a:schemeClr val="dk1"/>
                </a:solidFill>
              </a:rPr>
            </a:br>
            <a:b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 these shapes come from?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5442" y="916166"/>
            <a:ext cx="5579303" cy="357075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5"/>
          <p:cNvSpPr txBox="1"/>
          <p:nvPr/>
        </p:nvSpPr>
        <p:spPr>
          <a:xfrm>
            <a:off x="95700" y="4355171"/>
            <a:ext cx="9048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 Kaptanoglu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alankaptanoglu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@nyu.edu, New York University</a:t>
            </a: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>
            <p:ph type="title"/>
          </p:nvPr>
        </p:nvSpPr>
        <p:spPr>
          <a:xfrm>
            <a:off x="0" y="0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Most transport-optimized stellarators have used 2 sequential optimization stages</a:t>
            </a:r>
            <a:endParaRPr/>
          </a:p>
        </p:txBody>
      </p:sp>
      <p:pic>
        <p:nvPicPr>
          <p:cNvPr id="354" name="Google Shape;35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5" y="2664352"/>
            <a:ext cx="3139691" cy="231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4"/>
          <p:cNvPicPr preferRelativeResize="0"/>
          <p:nvPr/>
        </p:nvPicPr>
        <p:blipFill rotWithShape="1">
          <a:blip r:embed="rId4">
            <a:alphaModFix/>
          </a:blip>
          <a:srcRect b="0" l="13639" r="0" t="0"/>
          <a:stretch/>
        </p:blipFill>
        <p:spPr>
          <a:xfrm>
            <a:off x="3112850" y="2602097"/>
            <a:ext cx="3092643" cy="254140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4"/>
          <p:cNvSpPr txBox="1"/>
          <p:nvPr/>
        </p:nvSpPr>
        <p:spPr>
          <a:xfrm>
            <a:off x="638002" y="2250155"/>
            <a:ext cx="17497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W7-X (Germany)</a:t>
            </a:r>
            <a:endParaRPr/>
          </a:p>
        </p:txBody>
      </p:sp>
      <p:sp>
        <p:nvSpPr>
          <p:cNvPr id="357" name="Google Shape;357;p44"/>
          <p:cNvSpPr txBox="1"/>
          <p:nvPr/>
        </p:nvSpPr>
        <p:spPr>
          <a:xfrm>
            <a:off x="2956945" y="2215799"/>
            <a:ext cx="32991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CFQS (China), under construction</a:t>
            </a:r>
            <a:endParaRPr/>
          </a:p>
        </p:txBody>
      </p:sp>
      <p:pic>
        <p:nvPicPr>
          <p:cNvPr id="358" name="Google Shape;35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0346" y="2664348"/>
            <a:ext cx="2479151" cy="24791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 txBox="1"/>
          <p:nvPr/>
        </p:nvSpPr>
        <p:spPr>
          <a:xfrm>
            <a:off x="6835841" y="2428638"/>
            <a:ext cx="17795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NCSX (Princeton)</a:t>
            </a:r>
            <a:endParaRPr/>
          </a:p>
        </p:txBody>
      </p:sp>
      <p:sp>
        <p:nvSpPr>
          <p:cNvPr id="360" name="Google Shape;360;p44"/>
          <p:cNvSpPr txBox="1"/>
          <p:nvPr/>
        </p:nvSpPr>
        <p:spPr>
          <a:xfrm>
            <a:off x="40548" y="596827"/>
            <a:ext cx="7050998" cy="1875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= shape of boundary toroidal surface. Objective = physics (confinement, stability, etc.)</a:t>
            </a:r>
            <a:endParaRPr/>
          </a:p>
          <a:p>
            <a:pPr indent="-514350" lvl="0" marL="514350" marR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= coil shapes.                                                       Objective = error in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boundary shape from stage 1.</a:t>
            </a:r>
            <a:endParaRPr/>
          </a:p>
        </p:txBody>
      </p:sp>
      <p:pic>
        <p:nvPicPr>
          <p:cNvPr id="361" name="Google Shape;36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5472" y="589045"/>
            <a:ext cx="1584960" cy="78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91546" y="1375088"/>
            <a:ext cx="1816488" cy="98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368" name="Google Shape;368;p45"/>
          <p:cNvSpPr txBox="1"/>
          <p:nvPr>
            <p:ph idx="1" type="body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in general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Optimization for good flux surfaces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Quasi-axisymmetry, quasi-helical symmetry, and quasi-isodynamic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Coil optimization: current potential and filament methods</a:t>
            </a:r>
            <a:endParaRPr/>
          </a:p>
        </p:txBody>
      </p:sp>
      <p:sp>
        <p:nvSpPr>
          <p:cNvPr id="369" name="Google Shape;369;p45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0" name="Google Shape;37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8537" y="3071417"/>
            <a:ext cx="3272063" cy="20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014" y="3139570"/>
            <a:ext cx="4163291" cy="189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/>
          <p:nvPr>
            <p:ph type="title"/>
          </p:nvPr>
        </p:nvSpPr>
        <p:spPr>
          <a:xfrm>
            <a:off x="0" y="0"/>
            <a:ext cx="9144000" cy="488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One goal of stellarator optimization is having field lines lie on surfaces.</a:t>
            </a:r>
            <a:endParaRPr/>
          </a:p>
        </p:txBody>
      </p:sp>
      <p:sp>
        <p:nvSpPr>
          <p:cNvPr id="378" name="Google Shape;378;p46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" name="Google Shape;379;p46"/>
          <p:cNvSpPr txBox="1"/>
          <p:nvPr/>
        </p:nvSpPr>
        <p:spPr>
          <a:xfrm>
            <a:off x="0" y="581296"/>
            <a:ext cx="87206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Chaotic (volume-filling)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field lines would allow inside &amp; outside to mix even without cross-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drift.</a:t>
            </a: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 rotWithShape="1">
          <a:blip r:embed="rId3">
            <a:alphaModFix/>
          </a:blip>
          <a:srcRect b="11417" l="6532" r="6637" t="6323"/>
          <a:stretch/>
        </p:blipFill>
        <p:spPr>
          <a:xfrm>
            <a:off x="5101336" y="1015600"/>
            <a:ext cx="4042664" cy="268566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6"/>
          <p:cNvSpPr txBox="1"/>
          <p:nvPr/>
        </p:nvSpPr>
        <p:spPr>
          <a:xfrm>
            <a:off x="7092697" y="3471428"/>
            <a:ext cx="16145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Hosoda, PRE (2009)</a:t>
            </a:r>
            <a:endParaRPr/>
          </a:p>
        </p:txBody>
      </p:sp>
      <p:sp>
        <p:nvSpPr>
          <p:cNvPr id="382" name="Google Shape;382;p46"/>
          <p:cNvSpPr/>
          <p:nvPr/>
        </p:nvSpPr>
        <p:spPr>
          <a:xfrm>
            <a:off x="4031014" y="1232737"/>
            <a:ext cx="1849106" cy="723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BAD</a:t>
            </a:r>
            <a:endParaRPr/>
          </a:p>
        </p:txBody>
      </p:sp>
      <p:pic>
        <p:nvPicPr>
          <p:cNvPr descr="m20160131_02_DartmouthTorusFigure_mac_nonaxisymm.png" id="383" name="Google Shape;383;p46"/>
          <p:cNvPicPr preferRelativeResize="0"/>
          <p:nvPr/>
        </p:nvPicPr>
        <p:blipFill rotWithShape="1">
          <a:blip r:embed="rId4">
            <a:alphaModFix/>
          </a:blip>
          <a:srcRect b="17482" l="19000" r="-999" t="21084"/>
          <a:stretch/>
        </p:blipFill>
        <p:spPr>
          <a:xfrm>
            <a:off x="0" y="2831269"/>
            <a:ext cx="5417226" cy="23122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/>
          <p:nvPr/>
        </p:nvSpPr>
        <p:spPr>
          <a:xfrm>
            <a:off x="1184493" y="4407931"/>
            <a:ext cx="1966293" cy="628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endParaRPr/>
          </a:p>
        </p:txBody>
      </p:sp>
      <p:sp>
        <p:nvSpPr>
          <p:cNvPr id="385" name="Google Shape;385;p46"/>
          <p:cNvSpPr txBox="1"/>
          <p:nvPr/>
        </p:nvSpPr>
        <p:spPr>
          <a:xfrm>
            <a:off x="5537254" y="4374133"/>
            <a:ext cx="210767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Magnetic surfaces</a:t>
            </a:r>
            <a:endParaRPr/>
          </a:p>
        </p:txBody>
      </p:sp>
      <p:cxnSp>
        <p:nvCxnSpPr>
          <p:cNvPr id="386" name="Google Shape;386;p46"/>
          <p:cNvCxnSpPr>
            <a:stCxn id="385" idx="1"/>
          </p:cNvCxnSpPr>
          <p:nvPr/>
        </p:nvCxnSpPr>
        <p:spPr>
          <a:xfrm rot="10800000">
            <a:off x="4756054" y="4412832"/>
            <a:ext cx="781200" cy="37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p46"/>
          <p:cNvCxnSpPr>
            <a:stCxn id="385" idx="1"/>
          </p:cNvCxnSpPr>
          <p:nvPr/>
        </p:nvCxnSpPr>
        <p:spPr>
          <a:xfrm rot="10800000">
            <a:off x="5045554" y="4330032"/>
            <a:ext cx="491700" cy="45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8" name="Google Shape;388;p46"/>
          <p:cNvSpPr txBox="1"/>
          <p:nvPr/>
        </p:nvSpPr>
        <p:spPr>
          <a:xfrm>
            <a:off x="1152596" y="2372054"/>
            <a:ext cx="23033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field lines</a:t>
            </a:r>
            <a:endParaRPr/>
          </a:p>
        </p:txBody>
      </p:sp>
      <p:cxnSp>
        <p:nvCxnSpPr>
          <p:cNvPr id="389" name="Google Shape;389;p46"/>
          <p:cNvCxnSpPr/>
          <p:nvPr/>
        </p:nvCxnSpPr>
        <p:spPr>
          <a:xfrm rot="10800000">
            <a:off x="1647572" y="2748710"/>
            <a:ext cx="552936" cy="755713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0" name="Google Shape;390;p46"/>
          <p:cNvCxnSpPr/>
          <p:nvPr/>
        </p:nvCxnSpPr>
        <p:spPr>
          <a:xfrm rot="10800000">
            <a:off x="1660857" y="2748710"/>
            <a:ext cx="323293" cy="1014273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/>
          <p:nvPr/>
        </p:nvSpPr>
        <p:spPr>
          <a:xfrm>
            <a:off x="193844" y="867783"/>
            <a:ext cx="434975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surfaces (a.k.a flux surfaces) can be visualized with a “Poincare plot”:</a:t>
            </a:r>
            <a:endParaRPr/>
          </a:p>
        </p:txBody>
      </p:sp>
      <p:pic>
        <p:nvPicPr>
          <p:cNvPr id="396" name="Google Shape;396;p47"/>
          <p:cNvPicPr preferRelativeResize="0"/>
          <p:nvPr/>
        </p:nvPicPr>
        <p:blipFill rotWithShape="1">
          <a:blip r:embed="rId3">
            <a:alphaModFix/>
          </a:blip>
          <a:srcRect b="21245" l="28152" r="5220" t="15240"/>
          <a:stretch/>
        </p:blipFill>
        <p:spPr>
          <a:xfrm>
            <a:off x="964368" y="2569360"/>
            <a:ext cx="2646838" cy="25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5320" y="2321580"/>
            <a:ext cx="2968625" cy="2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7"/>
          <p:cNvSpPr txBox="1"/>
          <p:nvPr/>
        </p:nvSpPr>
        <p:spPr>
          <a:xfrm>
            <a:off x="7582906" y="4681835"/>
            <a:ext cx="17458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 P Kremer,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thesis, Columbia</a:t>
            </a:r>
            <a:endParaRPr/>
          </a:p>
        </p:txBody>
      </p:sp>
      <p:sp>
        <p:nvSpPr>
          <p:cNvPr id="399" name="Google Shape;399;p47"/>
          <p:cNvSpPr/>
          <p:nvPr/>
        </p:nvSpPr>
        <p:spPr>
          <a:xfrm>
            <a:off x="2091595" y="2365375"/>
            <a:ext cx="1577993" cy="542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endParaRPr/>
          </a:p>
        </p:txBody>
      </p:sp>
      <p:sp>
        <p:nvSpPr>
          <p:cNvPr id="400" name="Google Shape;400;p47"/>
          <p:cNvSpPr txBox="1"/>
          <p:nvPr/>
        </p:nvSpPr>
        <p:spPr>
          <a:xfrm>
            <a:off x="4393342" y="3178664"/>
            <a:ext cx="172029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Islands, where </a:t>
            </a:r>
            <a:r>
              <a:rPr i="1" lang="en-US"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n-US" sz="22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 is rational</a:t>
            </a:r>
            <a:endParaRPr/>
          </a:p>
        </p:txBody>
      </p:sp>
      <p:sp>
        <p:nvSpPr>
          <p:cNvPr id="401" name="Google Shape;401;p47"/>
          <p:cNvSpPr txBox="1"/>
          <p:nvPr/>
        </p:nvSpPr>
        <p:spPr>
          <a:xfrm>
            <a:off x="5448155" y="4631288"/>
            <a:ext cx="9077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06060"/>
                </a:solidFill>
                <a:latin typeface="Calibri"/>
                <a:ea typeface="Calibri"/>
                <a:cs typeface="Calibri"/>
                <a:sym typeface="Calibri"/>
              </a:rPr>
              <a:t>Chaos</a:t>
            </a:r>
            <a:endParaRPr/>
          </a:p>
        </p:txBody>
      </p:sp>
      <p:cxnSp>
        <p:nvCxnSpPr>
          <p:cNvPr id="402" name="Google Shape;402;p47"/>
          <p:cNvCxnSpPr/>
          <p:nvPr/>
        </p:nvCxnSpPr>
        <p:spPr>
          <a:xfrm flipH="1">
            <a:off x="5765001" y="3529713"/>
            <a:ext cx="807321" cy="230255"/>
          </a:xfrm>
          <a:prstGeom prst="straightConnector1">
            <a:avLst/>
          </a:prstGeom>
          <a:noFill/>
          <a:ln cap="flat" cmpd="sng" w="254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3" name="Google Shape;403;p47"/>
          <p:cNvCxnSpPr/>
          <p:nvPr/>
        </p:nvCxnSpPr>
        <p:spPr>
          <a:xfrm rot="10800000">
            <a:off x="5765000" y="3759969"/>
            <a:ext cx="497174" cy="458654"/>
          </a:xfrm>
          <a:prstGeom prst="straightConnector1">
            <a:avLst/>
          </a:prstGeom>
          <a:noFill/>
          <a:ln cap="flat" cmpd="sng" w="254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p47"/>
          <p:cNvSpPr txBox="1"/>
          <p:nvPr>
            <p:ph type="title"/>
          </p:nvPr>
        </p:nvSpPr>
        <p:spPr>
          <a:xfrm>
            <a:off x="0" y="0"/>
            <a:ext cx="9144000" cy="488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One goal of stellarator optimization is having field lines lie on surfaces.</a:t>
            </a:r>
            <a:endParaRPr/>
          </a:p>
        </p:txBody>
      </p:sp>
      <p:pic>
        <p:nvPicPr>
          <p:cNvPr descr="https://computation.llnl.gov/casc/StarSapphire/images/pplot-schematic-w.png" id="405" name="Google Shape;405;p47"/>
          <p:cNvPicPr preferRelativeResize="0"/>
          <p:nvPr/>
        </p:nvPicPr>
        <p:blipFill rotWithShape="1">
          <a:blip r:embed="rId5">
            <a:alphaModFix/>
          </a:blip>
          <a:srcRect b="0" l="0" r="0" t="4061"/>
          <a:stretch/>
        </p:blipFill>
        <p:spPr>
          <a:xfrm>
            <a:off x="4364149" y="607318"/>
            <a:ext cx="3146449" cy="204099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7"/>
          <p:cNvSpPr/>
          <p:nvPr/>
        </p:nvSpPr>
        <p:spPr>
          <a:xfrm>
            <a:off x="6754201" y="2365375"/>
            <a:ext cx="2143142" cy="5429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 so good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/>
          <p:nvPr>
            <p:ph type="title"/>
          </p:nvPr>
        </p:nvSpPr>
        <p:spPr>
          <a:xfrm>
            <a:off x="152400" y="0"/>
            <a:ext cx="8839200" cy="498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How much rotational transform do you want?</a:t>
            </a:r>
            <a:endParaRPr/>
          </a:p>
        </p:txBody>
      </p:sp>
      <p:grpSp>
        <p:nvGrpSpPr>
          <p:cNvPr id="413" name="Google Shape;413;p48"/>
          <p:cNvGrpSpPr/>
          <p:nvPr/>
        </p:nvGrpSpPr>
        <p:grpSpPr>
          <a:xfrm>
            <a:off x="5631413" y="626278"/>
            <a:ext cx="3370289" cy="2821920"/>
            <a:chOff x="969207" y="2321580"/>
            <a:chExt cx="3370289" cy="2821920"/>
          </a:xfrm>
        </p:grpSpPr>
        <p:pic>
          <p:nvPicPr>
            <p:cNvPr id="414" name="Google Shape;414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70871" y="2321580"/>
              <a:ext cx="2968625" cy="2821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48"/>
            <p:cNvSpPr txBox="1"/>
            <p:nvPr/>
          </p:nvSpPr>
          <p:spPr>
            <a:xfrm>
              <a:off x="969207" y="3477470"/>
              <a:ext cx="970137" cy="430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F00FF"/>
                  </a:solidFill>
                  <a:latin typeface="Calibri"/>
                  <a:ea typeface="Calibri"/>
                  <a:cs typeface="Calibri"/>
                  <a:sym typeface="Calibri"/>
                </a:rPr>
                <a:t>Islands</a:t>
              </a:r>
              <a:endParaRPr/>
            </a:p>
          </p:txBody>
        </p:sp>
        <p:cxnSp>
          <p:nvCxnSpPr>
            <p:cNvPr id="416" name="Google Shape;416;p48"/>
            <p:cNvCxnSpPr>
              <a:endCxn id="415" idx="3"/>
            </p:cNvCxnSpPr>
            <p:nvPr/>
          </p:nvCxnSpPr>
          <p:spPr>
            <a:xfrm flipH="1">
              <a:off x="1939344" y="3517114"/>
              <a:ext cx="685800" cy="175800"/>
            </a:xfrm>
            <a:prstGeom prst="straightConnector1">
              <a:avLst/>
            </a:prstGeom>
            <a:noFill/>
            <a:ln cap="flat" cmpd="sng" w="2540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7" name="Google Shape;417;p48"/>
            <p:cNvCxnSpPr/>
            <p:nvPr/>
          </p:nvCxnSpPr>
          <p:spPr>
            <a:xfrm rot="10800000">
              <a:off x="2042030" y="3697717"/>
              <a:ext cx="235695" cy="520906"/>
            </a:xfrm>
            <a:prstGeom prst="straightConnector1">
              <a:avLst/>
            </a:prstGeom>
            <a:noFill/>
            <a:ln cap="flat" cmpd="sng" w="2540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18" name="Google Shape;418;p48"/>
          <p:cNvSpPr txBox="1"/>
          <p:nvPr/>
        </p:nvSpPr>
        <p:spPr>
          <a:xfrm>
            <a:off x="167468" y="626278"/>
            <a:ext cx="5557996" cy="1839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rationals like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 or ½: islands form there. 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So, maybe want low “magnetic shear” = |∇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Or, maybe want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magnetic shear since it makes islands thin. (width ∝ |∇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-1/2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419" name="Google Shape;419;p48"/>
          <p:cNvSpPr txBox="1"/>
          <p:nvPr/>
        </p:nvSpPr>
        <p:spPr>
          <a:xfrm>
            <a:off x="4394501" y="3145889"/>
            <a:ext cx="4619470" cy="2667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means: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Thinner orbits, so better confinement.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changes less due to plasma current. (Higher “equilibrium β limit”.)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But, more complicated coils.</a:t>
            </a:r>
            <a:endParaRPr/>
          </a:p>
          <a:p>
            <a:pPr indent="-158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48"/>
          <p:cNvPicPr preferRelativeResize="0"/>
          <p:nvPr/>
        </p:nvPicPr>
        <p:blipFill rotWithShape="1">
          <a:blip r:embed="rId4">
            <a:alphaModFix/>
          </a:blip>
          <a:srcRect b="5167" l="0" r="0" t="2644"/>
          <a:stretch/>
        </p:blipFill>
        <p:spPr>
          <a:xfrm>
            <a:off x="142298" y="2561533"/>
            <a:ext cx="3194186" cy="252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426" name="Google Shape;426;p49"/>
          <p:cNvSpPr txBox="1"/>
          <p:nvPr>
            <p:ph idx="1" type="body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in general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for good flux surfaces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Quasi-axisymmetry, quasi-helical symmetry, and quasi-isodynamic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Coil optimization: current potential and filament methods</a:t>
            </a:r>
            <a:endParaRPr/>
          </a:p>
        </p:txBody>
      </p:sp>
      <p:sp>
        <p:nvSpPr>
          <p:cNvPr id="427" name="Google Shape;427;p49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8" name="Google Shape;42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8537" y="3071417"/>
            <a:ext cx="3272063" cy="20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014" y="3139570"/>
            <a:ext cx="4163291" cy="189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881" y="1454366"/>
            <a:ext cx="3669475" cy="368913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0"/>
          <p:cNvSpPr txBox="1"/>
          <p:nvPr>
            <p:ph type="title"/>
          </p:nvPr>
        </p:nvSpPr>
        <p:spPr>
          <a:xfrm>
            <a:off x="0" y="0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For low neoclassical transport, recent stellarators have come in 3 flavors</a:t>
            </a:r>
            <a:endParaRPr/>
          </a:p>
        </p:txBody>
      </p:sp>
      <p:sp>
        <p:nvSpPr>
          <p:cNvPr id="437" name="Google Shape;437;p50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195072" y="546936"/>
            <a:ext cx="7538987" cy="684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Trapped particles should drift toroidally, helically, or poloidally on a surface.</a:t>
            </a:r>
            <a:endParaRPr/>
          </a:p>
          <a:p>
            <a:pPr indent="-285750" lvl="0" marL="2857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contours on a surface have the same topology as these drifts.</a:t>
            </a:r>
            <a:endParaRPr/>
          </a:p>
        </p:txBody>
      </p:sp>
      <p:pic>
        <p:nvPicPr>
          <p:cNvPr descr="m20200812_02_3TypesOfOptimizedStellarator_gif_QI.gif" id="439" name="Google Shape;4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2833" y="3632200"/>
            <a:ext cx="4148667" cy="15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0"/>
          <p:cNvSpPr txBox="1"/>
          <p:nvPr/>
        </p:nvSpPr>
        <p:spPr>
          <a:xfrm>
            <a:off x="187679" y="1232895"/>
            <a:ext cx="35832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Toroidal: “QA” = Quasi-axisymmetric</a:t>
            </a:r>
            <a:endParaRPr/>
          </a:p>
        </p:txBody>
      </p:sp>
      <p:sp>
        <p:nvSpPr>
          <p:cNvPr id="441" name="Google Shape;441;p50"/>
          <p:cNvSpPr txBox="1"/>
          <p:nvPr/>
        </p:nvSpPr>
        <p:spPr>
          <a:xfrm>
            <a:off x="178125" y="3320646"/>
            <a:ext cx="44799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Helical: “QH”= Quasi-helically symmetric</a:t>
            </a:r>
            <a:endParaRPr/>
          </a:p>
        </p:txBody>
      </p:sp>
      <p:sp>
        <p:nvSpPr>
          <p:cNvPr id="442" name="Google Shape;442;p50"/>
          <p:cNvSpPr txBox="1"/>
          <p:nvPr/>
        </p:nvSpPr>
        <p:spPr>
          <a:xfrm>
            <a:off x="5312914" y="3351592"/>
            <a:ext cx="32793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Poloidal: “QI”= Quasi-isodynamic</a:t>
            </a:r>
            <a:endParaRPr/>
          </a:p>
        </p:txBody>
      </p:sp>
      <p:grpSp>
        <p:nvGrpSpPr>
          <p:cNvPr id="443" name="Google Shape;443;p50"/>
          <p:cNvGrpSpPr/>
          <p:nvPr/>
        </p:nvGrpSpPr>
        <p:grpSpPr>
          <a:xfrm>
            <a:off x="5441652" y="1699145"/>
            <a:ext cx="3421784" cy="830997"/>
            <a:chOff x="6172200" y="1752600"/>
            <a:chExt cx="3421784" cy="830997"/>
          </a:xfrm>
        </p:grpSpPr>
        <p:sp>
          <p:nvSpPr>
            <p:cNvPr id="444" name="Google Shape;444;p50"/>
            <p:cNvSpPr txBox="1"/>
            <p:nvPr/>
          </p:nvSpPr>
          <p:spPr>
            <a:xfrm>
              <a:off x="6794500" y="1752600"/>
              <a:ext cx="2799484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Field lines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|B| contours (slightly idealized)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Trapped particle</a:t>
              </a:r>
              <a:endParaRPr/>
            </a:p>
          </p:txBody>
        </p:sp>
        <p:cxnSp>
          <p:nvCxnSpPr>
            <p:cNvPr id="445" name="Google Shape;445;p50"/>
            <p:cNvCxnSpPr/>
            <p:nvPr/>
          </p:nvCxnSpPr>
          <p:spPr>
            <a:xfrm>
              <a:off x="6172200" y="1955800"/>
              <a:ext cx="622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6" name="Google Shape;446;p50"/>
            <p:cNvCxnSpPr/>
            <p:nvPr/>
          </p:nvCxnSpPr>
          <p:spPr>
            <a:xfrm>
              <a:off x="6175575" y="2211880"/>
              <a:ext cx="6223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7" name="Google Shape;447;p50"/>
            <p:cNvCxnSpPr/>
            <p:nvPr/>
          </p:nvCxnSpPr>
          <p:spPr>
            <a:xfrm>
              <a:off x="6182054" y="2445160"/>
              <a:ext cx="622300" cy="0"/>
            </a:xfrm>
            <a:prstGeom prst="straightConnector1">
              <a:avLst/>
            </a:prstGeom>
            <a:noFill/>
            <a:ln cap="flat" cmpd="sng" w="2540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1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There has been great progress recently in optimizing stellarator neoclassical confinement</a:t>
            </a:r>
            <a:endParaRPr/>
          </a:p>
        </p:txBody>
      </p:sp>
      <p:pic>
        <p:nvPicPr>
          <p:cNvPr id="453" name="Google Shape;453;p51"/>
          <p:cNvPicPr preferRelativeResize="0"/>
          <p:nvPr/>
        </p:nvPicPr>
        <p:blipFill rotWithShape="1">
          <a:blip r:embed="rId3">
            <a:alphaModFix/>
          </a:blip>
          <a:srcRect b="0" l="0" r="0" t="7084"/>
          <a:stretch/>
        </p:blipFill>
        <p:spPr>
          <a:xfrm>
            <a:off x="940525" y="609600"/>
            <a:ext cx="8007533" cy="413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7950" y="1768740"/>
            <a:ext cx="1674449" cy="106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7951" y="3077313"/>
            <a:ext cx="1674451" cy="102827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1"/>
          <p:cNvSpPr/>
          <p:nvPr/>
        </p:nvSpPr>
        <p:spPr>
          <a:xfrm>
            <a:off x="4661019" y="2483012"/>
            <a:ext cx="269700" cy="1619899"/>
          </a:xfrm>
          <a:prstGeom prst="bracePair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51"/>
          <p:cNvSpPr/>
          <p:nvPr/>
        </p:nvSpPr>
        <p:spPr>
          <a:xfrm>
            <a:off x="4627344" y="2468712"/>
            <a:ext cx="107431" cy="169580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51"/>
          <p:cNvSpPr txBox="1"/>
          <p:nvPr/>
        </p:nvSpPr>
        <p:spPr>
          <a:xfrm>
            <a:off x="4913607" y="2923644"/>
            <a:ext cx="114840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Since 2021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1"/>
          <p:cNvSpPr/>
          <p:nvPr/>
        </p:nvSpPr>
        <p:spPr>
          <a:xfrm>
            <a:off x="6225450" y="3034713"/>
            <a:ext cx="149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p51"/>
          <p:cNvSpPr/>
          <p:nvPr/>
        </p:nvSpPr>
        <p:spPr>
          <a:xfrm>
            <a:off x="7865525" y="3096613"/>
            <a:ext cx="149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p51"/>
          <p:cNvSpPr/>
          <p:nvPr/>
        </p:nvSpPr>
        <p:spPr>
          <a:xfrm>
            <a:off x="6225450" y="1729788"/>
            <a:ext cx="149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51"/>
          <p:cNvSpPr/>
          <p:nvPr/>
        </p:nvSpPr>
        <p:spPr>
          <a:xfrm>
            <a:off x="7865525" y="1801213"/>
            <a:ext cx="149400" cy="1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3" name="Google Shape;463;p51"/>
          <p:cNvCxnSpPr/>
          <p:nvPr/>
        </p:nvCxnSpPr>
        <p:spPr>
          <a:xfrm flipH="1" rot="10800000">
            <a:off x="4589163" y="2388338"/>
            <a:ext cx="1634262" cy="490893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4" name="Google Shape;464;p51"/>
          <p:cNvCxnSpPr>
            <a:endCxn id="455" idx="1"/>
          </p:cNvCxnSpPr>
          <p:nvPr/>
        </p:nvCxnSpPr>
        <p:spPr>
          <a:xfrm flipH="1" rot="10800000">
            <a:off x="4412651" y="3591450"/>
            <a:ext cx="1845300" cy="17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5" name="Google Shape;465;p51"/>
          <p:cNvSpPr txBox="1"/>
          <p:nvPr/>
        </p:nvSpPr>
        <p:spPr>
          <a:xfrm>
            <a:off x="62225" y="902400"/>
            <a:ext cx="2511158" cy="1261854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None/>
            </a:pPr>
            <a:r>
              <a:rPr lang="en-US" sz="14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Trajectories of fusion-produced distribution of alpha particles followed in many magnetic configurations, all scaled to reactor size and |B|:</a:t>
            </a:r>
            <a:endParaRPr sz="1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1"/>
          <p:cNvSpPr txBox="1"/>
          <p:nvPr/>
        </p:nvSpPr>
        <p:spPr>
          <a:xfrm>
            <a:off x="3999880" y="4566707"/>
            <a:ext cx="5161950" cy="4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 of alpha-particle energy lost before thermalization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1"/>
          <p:cNvSpPr txBox="1"/>
          <p:nvPr/>
        </p:nvSpPr>
        <p:spPr>
          <a:xfrm>
            <a:off x="62225" y="4782809"/>
            <a:ext cx="5161950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Landreman et al, Phys Plasmas (2022).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2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 parameter space for stage-1 optimization is typically a set of Fourier amplitudes for the boundary surface in cylindrical coordinates</a:t>
            </a:r>
            <a:endParaRPr/>
          </a:p>
        </p:txBody>
      </p:sp>
      <p:sp>
        <p:nvSpPr>
          <p:cNvPr id="474" name="Google Shape;474;p52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5" name="Google Shape;475;p52"/>
          <p:cNvPicPr preferRelativeResize="0"/>
          <p:nvPr/>
        </p:nvPicPr>
        <p:blipFill rotWithShape="1">
          <a:blip r:embed="rId3">
            <a:alphaModFix/>
          </a:blip>
          <a:srcRect b="0" l="0" r="10195" t="0"/>
          <a:stretch/>
        </p:blipFill>
        <p:spPr>
          <a:xfrm>
            <a:off x="758174" y="790168"/>
            <a:ext cx="4119605" cy="202848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2"/>
          <p:cNvSpPr/>
          <p:nvPr/>
        </p:nvSpPr>
        <p:spPr>
          <a:xfrm>
            <a:off x="3401712" y="1139525"/>
            <a:ext cx="1677934" cy="1603434"/>
          </a:xfrm>
          <a:custGeom>
            <a:rect b="b" l="l" r="r" t="t"/>
            <a:pathLst>
              <a:path extrusionOk="0" h="1897337" w="1985493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7" name="Google Shape;477;p52"/>
          <p:cNvSpPr/>
          <p:nvPr/>
        </p:nvSpPr>
        <p:spPr>
          <a:xfrm>
            <a:off x="1496631" y="1056708"/>
            <a:ext cx="697176" cy="773802"/>
          </a:xfrm>
          <a:custGeom>
            <a:rect b="b" l="l" r="r" t="t"/>
            <a:pathLst>
              <a:path extrusionOk="0" h="915637" w="824966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p52"/>
          <p:cNvSpPr txBox="1"/>
          <p:nvPr/>
        </p:nvSpPr>
        <p:spPr>
          <a:xfrm>
            <a:off x="1500532" y="697896"/>
            <a:ext cx="302367" cy="390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𝜃</a:t>
            </a:r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4828504" y="2163935"/>
            <a:ext cx="470193" cy="4616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6215" l="-263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480" name="Google Shape;480;p52"/>
          <p:cNvPicPr preferRelativeResize="0"/>
          <p:nvPr/>
        </p:nvPicPr>
        <p:blipFill rotWithShape="1">
          <a:blip r:embed="rId5">
            <a:alphaModFix/>
          </a:blip>
          <a:srcRect b="0" l="91025" r="0" t="0"/>
          <a:stretch/>
        </p:blipFill>
        <p:spPr>
          <a:xfrm>
            <a:off x="246845" y="659636"/>
            <a:ext cx="470260" cy="231432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2"/>
          <p:cNvSpPr txBox="1"/>
          <p:nvPr/>
        </p:nvSpPr>
        <p:spPr>
          <a:xfrm>
            <a:off x="2876814" y="741160"/>
            <a:ext cx="1526089" cy="286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field lines</a:t>
            </a:r>
            <a:endParaRPr/>
          </a:p>
        </p:txBody>
      </p:sp>
      <p:cxnSp>
        <p:nvCxnSpPr>
          <p:cNvPr id="482" name="Google Shape;482;p52"/>
          <p:cNvCxnSpPr/>
          <p:nvPr/>
        </p:nvCxnSpPr>
        <p:spPr>
          <a:xfrm flipH="1">
            <a:off x="2661658" y="973623"/>
            <a:ext cx="299131" cy="20861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p52"/>
          <p:cNvCxnSpPr/>
          <p:nvPr/>
        </p:nvCxnSpPr>
        <p:spPr>
          <a:xfrm flipH="1">
            <a:off x="2681016" y="979093"/>
            <a:ext cx="272320" cy="3455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4" name="Google Shape;484;p52"/>
          <p:cNvSpPr txBox="1"/>
          <p:nvPr/>
        </p:nvSpPr>
        <p:spPr>
          <a:xfrm>
            <a:off x="212217" y="3209155"/>
            <a:ext cx="37863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Parameterization of boundary surface:</a:t>
            </a:r>
            <a:endParaRPr/>
          </a:p>
        </p:txBody>
      </p:sp>
      <p:sp>
        <p:nvSpPr>
          <p:cNvPr id="485" name="Google Shape;485;p52"/>
          <p:cNvSpPr txBox="1"/>
          <p:nvPr/>
        </p:nvSpPr>
        <p:spPr>
          <a:xfrm>
            <a:off x="79430" y="3518939"/>
            <a:ext cx="4496359" cy="68422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03621" l="0" r="0" t="-13271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486" name="Google Shape;486;p52"/>
          <p:cNvSpPr txBox="1"/>
          <p:nvPr/>
        </p:nvSpPr>
        <p:spPr>
          <a:xfrm>
            <a:off x="4806697" y="3536271"/>
            <a:ext cx="4439613" cy="68422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201793" l="0" r="0" t="-13452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487" name="Google Shape;487;p52"/>
          <p:cNvSpPr txBox="1"/>
          <p:nvPr/>
        </p:nvSpPr>
        <p:spPr>
          <a:xfrm>
            <a:off x="212217" y="4659532"/>
            <a:ext cx="5183663" cy="40498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1209" l="-97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488" name="Google Shape;488;p52"/>
          <p:cNvSpPr txBox="1"/>
          <p:nvPr/>
        </p:nvSpPr>
        <p:spPr>
          <a:xfrm>
            <a:off x="1828204" y="4205455"/>
            <a:ext cx="5235151" cy="35830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13790" l="0" r="0" t="-689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489" name="Google Shape;489;p52"/>
          <p:cNvSpPr txBox="1"/>
          <p:nvPr/>
        </p:nvSpPr>
        <p:spPr>
          <a:xfrm>
            <a:off x="5374892" y="4573205"/>
            <a:ext cx="378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Notice there are (2M+1)(2N + 1) optimization variables (free parameters)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3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Quasisymmetry is a sufficient (though not necessary) condition for confinement, &amp; a useful surrogate</a:t>
            </a:r>
            <a:endParaRPr/>
          </a:p>
        </p:txBody>
      </p:sp>
      <p:sp>
        <p:nvSpPr>
          <p:cNvPr id="496" name="Google Shape;496;p53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53"/>
          <p:cNvSpPr txBox="1"/>
          <p:nvPr/>
        </p:nvSpPr>
        <p:spPr>
          <a:xfrm>
            <a:off x="6941154" y="2306742"/>
            <a:ext cx="22028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“Boozer angles”</a:t>
            </a:r>
            <a:endParaRPr/>
          </a:p>
        </p:txBody>
      </p:sp>
      <p:cxnSp>
        <p:nvCxnSpPr>
          <p:cNvPr id="498" name="Google Shape;498;p53"/>
          <p:cNvCxnSpPr/>
          <p:nvPr/>
        </p:nvCxnSpPr>
        <p:spPr>
          <a:xfrm rot="10800000">
            <a:off x="7598858" y="1934642"/>
            <a:ext cx="235069" cy="35178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99" name="Google Shape;499;p53"/>
          <p:cNvCxnSpPr/>
          <p:nvPr/>
        </p:nvCxnSpPr>
        <p:spPr>
          <a:xfrm flipH="1" rot="10800000">
            <a:off x="7833927" y="1980494"/>
            <a:ext cx="407340" cy="32624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0" name="Google Shape;500;p53"/>
          <p:cNvSpPr txBox="1"/>
          <p:nvPr/>
        </p:nvSpPr>
        <p:spPr>
          <a:xfrm>
            <a:off x="6433006" y="1518828"/>
            <a:ext cx="22028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𝜃 −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𝜑)</a:t>
            </a:r>
            <a:endParaRPr/>
          </a:p>
        </p:txBody>
      </p:sp>
      <p:pic>
        <p:nvPicPr>
          <p:cNvPr id="501" name="Google Shape;501;p53"/>
          <p:cNvPicPr preferRelativeResize="0"/>
          <p:nvPr/>
        </p:nvPicPr>
        <p:blipFill rotWithShape="1">
          <a:blip r:embed="rId3">
            <a:alphaModFix/>
          </a:blip>
          <a:srcRect b="0" l="0" r="10195" t="0"/>
          <a:stretch/>
        </p:blipFill>
        <p:spPr>
          <a:xfrm>
            <a:off x="758174" y="790168"/>
            <a:ext cx="4119605" cy="202848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3"/>
          <p:cNvSpPr/>
          <p:nvPr/>
        </p:nvSpPr>
        <p:spPr>
          <a:xfrm>
            <a:off x="3401712" y="1139525"/>
            <a:ext cx="1677934" cy="1603434"/>
          </a:xfrm>
          <a:custGeom>
            <a:rect b="b" l="l" r="r" t="t"/>
            <a:pathLst>
              <a:path extrusionOk="0" h="1897337" w="1985493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p53"/>
          <p:cNvSpPr/>
          <p:nvPr/>
        </p:nvSpPr>
        <p:spPr>
          <a:xfrm>
            <a:off x="1496631" y="1056708"/>
            <a:ext cx="697176" cy="773802"/>
          </a:xfrm>
          <a:custGeom>
            <a:rect b="b" l="l" r="r" t="t"/>
            <a:pathLst>
              <a:path extrusionOk="0" h="915637" w="824966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p53"/>
          <p:cNvSpPr txBox="1"/>
          <p:nvPr/>
        </p:nvSpPr>
        <p:spPr>
          <a:xfrm>
            <a:off x="1500532" y="697896"/>
            <a:ext cx="302367" cy="390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𝜃</a:t>
            </a:r>
            <a:endParaRPr/>
          </a:p>
        </p:txBody>
      </p:sp>
      <p:sp>
        <p:nvSpPr>
          <p:cNvPr id="505" name="Google Shape;505;p53"/>
          <p:cNvSpPr txBox="1"/>
          <p:nvPr/>
        </p:nvSpPr>
        <p:spPr>
          <a:xfrm>
            <a:off x="4828504" y="2163935"/>
            <a:ext cx="332170" cy="390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</a:t>
            </a:r>
            <a:endParaRPr/>
          </a:p>
        </p:txBody>
      </p:sp>
      <p:pic>
        <p:nvPicPr>
          <p:cNvPr id="506" name="Google Shape;506;p53"/>
          <p:cNvPicPr preferRelativeResize="0"/>
          <p:nvPr/>
        </p:nvPicPr>
        <p:blipFill rotWithShape="1">
          <a:blip r:embed="rId4">
            <a:alphaModFix/>
          </a:blip>
          <a:srcRect b="0" l="91025" r="0" t="0"/>
          <a:stretch/>
        </p:blipFill>
        <p:spPr>
          <a:xfrm>
            <a:off x="246845" y="659636"/>
            <a:ext cx="470260" cy="231432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3"/>
          <p:cNvSpPr txBox="1"/>
          <p:nvPr/>
        </p:nvSpPr>
        <p:spPr>
          <a:xfrm>
            <a:off x="1217661" y="2788655"/>
            <a:ext cx="2780914" cy="286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normalized toroidal flux</a:t>
            </a:r>
            <a:endParaRPr/>
          </a:p>
        </p:txBody>
      </p:sp>
      <p:cxnSp>
        <p:nvCxnSpPr>
          <p:cNvPr id="508" name="Google Shape;508;p53"/>
          <p:cNvCxnSpPr/>
          <p:nvPr/>
        </p:nvCxnSpPr>
        <p:spPr>
          <a:xfrm flipH="1">
            <a:off x="1361503" y="2359010"/>
            <a:ext cx="290213" cy="45964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9" name="Google Shape;509;p53"/>
          <p:cNvCxnSpPr/>
          <p:nvPr/>
        </p:nvCxnSpPr>
        <p:spPr>
          <a:xfrm flipH="1">
            <a:off x="1361603" y="2610424"/>
            <a:ext cx="782293" cy="20823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0" name="Google Shape;510;p53"/>
          <p:cNvCxnSpPr/>
          <p:nvPr/>
        </p:nvCxnSpPr>
        <p:spPr>
          <a:xfrm>
            <a:off x="1260570" y="2315828"/>
            <a:ext cx="100932" cy="50282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1" name="Google Shape;511;p53"/>
          <p:cNvSpPr txBox="1"/>
          <p:nvPr/>
        </p:nvSpPr>
        <p:spPr>
          <a:xfrm>
            <a:off x="2876814" y="741160"/>
            <a:ext cx="1526089" cy="286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field lines</a:t>
            </a:r>
            <a:endParaRPr/>
          </a:p>
        </p:txBody>
      </p:sp>
      <p:cxnSp>
        <p:nvCxnSpPr>
          <p:cNvPr id="512" name="Google Shape;512;p53"/>
          <p:cNvCxnSpPr/>
          <p:nvPr/>
        </p:nvCxnSpPr>
        <p:spPr>
          <a:xfrm flipH="1">
            <a:off x="2661658" y="973623"/>
            <a:ext cx="299131" cy="20861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3" name="Google Shape;513;p53"/>
          <p:cNvCxnSpPr/>
          <p:nvPr/>
        </p:nvCxnSpPr>
        <p:spPr>
          <a:xfrm flipH="1">
            <a:off x="2681016" y="979093"/>
            <a:ext cx="272320" cy="3455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14" name="Google Shape;514;p53"/>
          <p:cNvGrpSpPr/>
          <p:nvPr/>
        </p:nvGrpSpPr>
        <p:grpSpPr>
          <a:xfrm>
            <a:off x="1477313" y="4484583"/>
            <a:ext cx="2811165" cy="653767"/>
            <a:chOff x="717105" y="3730779"/>
            <a:chExt cx="2811165" cy="653767"/>
          </a:xfrm>
        </p:grpSpPr>
        <p:pic>
          <p:nvPicPr>
            <p:cNvPr id="515" name="Google Shape;515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7105" y="3730779"/>
              <a:ext cx="1513789" cy="38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53"/>
            <p:cNvSpPr txBox="1"/>
            <p:nvPr/>
          </p:nvSpPr>
          <p:spPr>
            <a:xfrm>
              <a:off x="1365870" y="4076746"/>
              <a:ext cx="216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Boundary aspect ratio</a:t>
              </a:r>
              <a:endParaRPr/>
            </a:p>
          </p:txBody>
        </p:sp>
        <p:cxnSp>
          <p:nvCxnSpPr>
            <p:cNvPr id="517" name="Google Shape;517;p53"/>
            <p:cNvCxnSpPr/>
            <p:nvPr/>
          </p:nvCxnSpPr>
          <p:spPr>
            <a:xfrm rot="10800000">
              <a:off x="1331429" y="4001041"/>
              <a:ext cx="130068" cy="9946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id="518" name="Google Shape;518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7844" y="3404181"/>
            <a:ext cx="1468684" cy="146868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3"/>
          <p:cNvSpPr txBox="1"/>
          <p:nvPr/>
        </p:nvSpPr>
        <p:spPr>
          <a:xfrm>
            <a:off x="142186" y="3907628"/>
            <a:ext cx="3756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quasi-axisymmetry,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0.</a:t>
            </a:r>
            <a:endParaRPr/>
          </a:p>
        </p:txBody>
      </p:sp>
      <p:sp>
        <p:nvSpPr>
          <p:cNvPr id="520" name="Google Shape;520;p53"/>
          <p:cNvSpPr txBox="1"/>
          <p:nvPr/>
        </p:nvSpPr>
        <p:spPr>
          <a:xfrm>
            <a:off x="3367747" y="3916135"/>
            <a:ext cx="3756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quasi-helical symmetry,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number of field periods,</a:t>
            </a:r>
            <a:endParaRPr/>
          </a:p>
        </p:txBody>
      </p:sp>
      <p:sp>
        <p:nvSpPr>
          <p:cNvPr id="521" name="Google Shape;521;p53"/>
          <p:cNvSpPr txBox="1"/>
          <p:nvPr/>
        </p:nvSpPr>
        <p:spPr>
          <a:xfrm>
            <a:off x="6810264" y="3666700"/>
            <a:ext cx="115831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</a:t>
            </a:r>
            <a:endParaRPr/>
          </a:p>
        </p:txBody>
      </p:sp>
      <p:sp>
        <p:nvSpPr>
          <p:cNvPr id="522" name="Google Shape;522;p53"/>
          <p:cNvSpPr txBox="1"/>
          <p:nvPr/>
        </p:nvSpPr>
        <p:spPr>
          <a:xfrm>
            <a:off x="114102" y="3418791"/>
            <a:ext cx="11464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  <a:endParaRPr/>
          </a:p>
        </p:txBody>
      </p:sp>
      <p:sp>
        <p:nvSpPr>
          <p:cNvPr id="523" name="Google Shape;523;p53"/>
          <p:cNvSpPr txBox="1"/>
          <p:nvPr/>
        </p:nvSpPr>
        <p:spPr>
          <a:xfrm>
            <a:off x="1175419" y="3214357"/>
            <a:ext cx="5138971" cy="83337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85060" l="-4925" r="0" t="-1253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in general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for good flux surfaces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Quasi-axisymmetry, quasi-helical symmetry, and quasi-isodynamic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strike="sngStrike">
                <a:latin typeface="Calibri"/>
                <a:ea typeface="Calibri"/>
                <a:cs typeface="Calibri"/>
                <a:sym typeface="Calibri"/>
              </a:rPr>
              <a:t>Optimization for stability &amp; turbulence</a:t>
            </a:r>
            <a:endParaRPr strike="sngStrike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Coil optimization: current potential and filament methods</a:t>
            </a:r>
            <a:endParaRPr/>
          </a:p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2" name="Google Shape;23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8537" y="3071417"/>
            <a:ext cx="3272063" cy="20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014" y="3139570"/>
            <a:ext cx="4163291" cy="189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 txBox="1"/>
          <p:nvPr>
            <p:ph type="title"/>
          </p:nvPr>
        </p:nvSpPr>
        <p:spPr>
          <a:xfrm>
            <a:off x="82193" y="20548"/>
            <a:ext cx="90618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So what is the explicit optimization problem?</a:t>
            </a:r>
            <a:endParaRPr/>
          </a:p>
        </p:txBody>
      </p:sp>
      <p:sp>
        <p:nvSpPr>
          <p:cNvPr id="530" name="Google Shape;530;p54"/>
          <p:cNvSpPr txBox="1"/>
          <p:nvPr>
            <p:ph idx="12" type="sldNum"/>
          </p:nvPr>
        </p:nvSpPr>
        <p:spPr>
          <a:xfrm>
            <a:off x="7056120" y="4846416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1" name="Google Shape;5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500" y="2874875"/>
            <a:ext cx="7139400" cy="23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4"/>
          <p:cNvPicPr preferRelativeResize="0"/>
          <p:nvPr/>
        </p:nvPicPr>
        <p:blipFill rotWithShape="1">
          <a:blip r:embed="rId4">
            <a:alphaModFix/>
          </a:blip>
          <a:srcRect b="54552" l="0" r="59044" t="24014"/>
          <a:stretch/>
        </p:blipFill>
        <p:spPr>
          <a:xfrm>
            <a:off x="393300" y="909200"/>
            <a:ext cx="2677750" cy="2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618" y="1424340"/>
            <a:ext cx="4424470" cy="67463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4"/>
          <p:cNvSpPr txBox="1"/>
          <p:nvPr/>
        </p:nvSpPr>
        <p:spPr>
          <a:xfrm>
            <a:off x="82204" y="526505"/>
            <a:ext cx="220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Inputs:</a:t>
            </a:r>
            <a:endParaRPr sz="1200"/>
          </a:p>
        </p:txBody>
      </p:sp>
      <p:pic>
        <p:nvPicPr>
          <p:cNvPr id="535" name="Google Shape;535;p54"/>
          <p:cNvPicPr preferRelativeResize="0"/>
          <p:nvPr/>
        </p:nvPicPr>
        <p:blipFill rotWithShape="1">
          <a:blip r:embed="rId4">
            <a:alphaModFix/>
          </a:blip>
          <a:srcRect b="0" l="0" r="0" t="70470"/>
          <a:stretch/>
        </p:blipFill>
        <p:spPr>
          <a:xfrm>
            <a:off x="905425" y="2571744"/>
            <a:ext cx="6538348" cy="3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4"/>
          <p:cNvSpPr txBox="1"/>
          <p:nvPr/>
        </p:nvSpPr>
        <p:spPr>
          <a:xfrm>
            <a:off x="82199" y="2129600"/>
            <a:ext cx="284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N in {1, 2, …, 5}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 in {1, 2, …, 5}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54"/>
          <p:cNvSpPr/>
          <p:nvPr/>
        </p:nvSpPr>
        <p:spPr>
          <a:xfrm>
            <a:off x="72775" y="2114925"/>
            <a:ext cx="7905000" cy="3028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54"/>
          <p:cNvSpPr txBox="1"/>
          <p:nvPr/>
        </p:nvSpPr>
        <p:spPr>
          <a:xfrm>
            <a:off x="3989875" y="876325"/>
            <a:ext cx="4709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is very nonconvex with lots of “bad” shapes– need to regularize it, e.g. with “Fourier continuation”</a:t>
            </a:r>
            <a:endParaRPr sz="1200"/>
          </a:p>
        </p:txBody>
      </p:sp>
      <p:cxnSp>
        <p:nvCxnSpPr>
          <p:cNvPr id="539" name="Google Shape;539;p54"/>
          <p:cNvCxnSpPr>
            <a:stCxn id="538" idx="2"/>
          </p:cNvCxnSpPr>
          <p:nvPr/>
        </p:nvCxnSpPr>
        <p:spPr>
          <a:xfrm flipH="1">
            <a:off x="2157925" y="1461325"/>
            <a:ext cx="4186800" cy="816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40" name="Google Shape;540;p54"/>
          <p:cNvCxnSpPr/>
          <p:nvPr/>
        </p:nvCxnSpPr>
        <p:spPr>
          <a:xfrm flipH="1">
            <a:off x="4031125" y="2057775"/>
            <a:ext cx="3604500" cy="119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41" name="Google Shape;541;p54"/>
          <p:cNvSpPr/>
          <p:nvPr/>
        </p:nvSpPr>
        <p:spPr>
          <a:xfrm>
            <a:off x="4743625" y="3558850"/>
            <a:ext cx="2848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54"/>
          <p:cNvSpPr txBox="1"/>
          <p:nvPr/>
        </p:nvSpPr>
        <p:spPr>
          <a:xfrm>
            <a:off x="6198925" y="1505975"/>
            <a:ext cx="3299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a MHD equilibrium code like VMEC or DESC for this step!</a:t>
            </a:r>
            <a:endParaRPr sz="1200"/>
          </a:p>
        </p:txBody>
      </p:sp>
      <p:cxnSp>
        <p:nvCxnSpPr>
          <p:cNvPr id="543" name="Google Shape;543;p54"/>
          <p:cNvCxnSpPr/>
          <p:nvPr/>
        </p:nvCxnSpPr>
        <p:spPr>
          <a:xfrm flipH="1">
            <a:off x="7068625" y="2057775"/>
            <a:ext cx="567000" cy="251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544" name="Google Shape;544;p54"/>
          <p:cNvPicPr preferRelativeResize="0"/>
          <p:nvPr/>
        </p:nvPicPr>
        <p:blipFill rotWithShape="1">
          <a:blip r:embed="rId4">
            <a:alphaModFix/>
          </a:blip>
          <a:srcRect b="31511" l="0" r="68295" t="45491"/>
          <a:stretch/>
        </p:blipFill>
        <p:spPr>
          <a:xfrm>
            <a:off x="393300" y="1168550"/>
            <a:ext cx="2072950" cy="2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4"/>
          <p:cNvSpPr txBox="1"/>
          <p:nvPr>
            <p:ph idx="12" type="sldNum"/>
          </p:nvPr>
        </p:nvSpPr>
        <p:spPr>
          <a:xfrm>
            <a:off x="7208520" y="4998816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6" name="Google Shape;546;p54"/>
          <p:cNvSpPr/>
          <p:nvPr/>
        </p:nvSpPr>
        <p:spPr>
          <a:xfrm>
            <a:off x="4743625" y="4792925"/>
            <a:ext cx="3008700" cy="27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5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Example of quasi-axisymmetry optimization</a:t>
            </a:r>
            <a:endParaRPr/>
          </a:p>
        </p:txBody>
      </p:sp>
      <p:sp>
        <p:nvSpPr>
          <p:cNvPr id="553" name="Google Shape;553;p55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4" name="Google Shape;55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05" y="836576"/>
            <a:ext cx="3438553" cy="39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7068" y="687271"/>
            <a:ext cx="5333740" cy="426699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5"/>
          <p:cNvSpPr/>
          <p:nvPr/>
        </p:nvSpPr>
        <p:spPr>
          <a:xfrm>
            <a:off x="0" y="836576"/>
            <a:ext cx="345688" cy="3010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7" name="Google Shape;557;p55"/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 &amp; Paul, Phys Rev Lett (2022)    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56"/>
          <p:cNvGrpSpPr/>
          <p:nvPr/>
        </p:nvGrpSpPr>
        <p:grpSpPr>
          <a:xfrm>
            <a:off x="-18117" y="952733"/>
            <a:ext cx="3287025" cy="3960162"/>
            <a:chOff x="106206" y="691685"/>
            <a:chExt cx="3573696" cy="4305540"/>
          </a:xfrm>
        </p:grpSpPr>
        <p:pic>
          <p:nvPicPr>
            <p:cNvPr id="563" name="Google Shape;563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2844" y="691685"/>
              <a:ext cx="3507058" cy="4305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56"/>
            <p:cNvSpPr/>
            <p:nvPr/>
          </p:nvSpPr>
          <p:spPr>
            <a:xfrm>
              <a:off x="106206" y="691685"/>
              <a:ext cx="345688" cy="3010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65" name="Google Shape;565;p56"/>
          <p:cNvSpPr txBox="1"/>
          <p:nvPr>
            <p:ph type="title"/>
          </p:nvPr>
        </p:nvSpPr>
        <p:spPr>
          <a:xfrm>
            <a:off x="82061" y="0"/>
            <a:ext cx="9202615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Example of quasi-helical symmetry optimization</a:t>
            </a:r>
            <a:endParaRPr/>
          </a:p>
        </p:txBody>
      </p:sp>
      <p:sp>
        <p:nvSpPr>
          <p:cNvPr id="566" name="Google Shape;566;p56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7" name="Google Shape;56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4765" y="629656"/>
            <a:ext cx="5423741" cy="433899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6"/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 &amp; Paul, Phys Rev Lett (2022)    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57"/>
          <p:cNvGrpSpPr/>
          <p:nvPr/>
        </p:nvGrpSpPr>
        <p:grpSpPr>
          <a:xfrm>
            <a:off x="6338289" y="583313"/>
            <a:ext cx="2723518" cy="2436153"/>
            <a:chOff x="2434975" y="673100"/>
            <a:chExt cx="4245225" cy="3797300"/>
          </a:xfrm>
        </p:grpSpPr>
        <p:pic>
          <p:nvPicPr>
            <p:cNvPr id="574" name="Google Shape;574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63800" y="673100"/>
              <a:ext cx="4216400" cy="379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57"/>
            <p:cNvSpPr/>
            <p:nvPr/>
          </p:nvSpPr>
          <p:spPr>
            <a:xfrm>
              <a:off x="2434975" y="735531"/>
              <a:ext cx="320034" cy="3395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76" name="Google Shape;576;p57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There has been similar recent progress in finding </a:t>
            </a:r>
            <a:br>
              <a:rPr lang="en-US" sz="2400"/>
            </a:br>
            <a:r>
              <a:rPr lang="en-US" sz="2400"/>
              <a:t>quasi-isodynamic configurations</a:t>
            </a:r>
            <a:endParaRPr/>
          </a:p>
        </p:txBody>
      </p:sp>
      <p:sp>
        <p:nvSpPr>
          <p:cNvPr id="577" name="Google Shape;577;p57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8" name="Google Shape;57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88" y="3280453"/>
            <a:ext cx="3657600" cy="1842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7"/>
          <p:cNvSpPr txBox="1"/>
          <p:nvPr/>
        </p:nvSpPr>
        <p:spPr>
          <a:xfrm>
            <a:off x="1095578" y="4032654"/>
            <a:ext cx="20660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Sanchez et al (2023)</a:t>
            </a:r>
            <a:endParaRPr/>
          </a:p>
        </p:txBody>
      </p:sp>
      <p:sp>
        <p:nvSpPr>
          <p:cNvPr id="580" name="Google Shape;580;p57"/>
          <p:cNvSpPr txBox="1"/>
          <p:nvPr/>
        </p:nvSpPr>
        <p:spPr>
          <a:xfrm>
            <a:off x="3918510" y="3399205"/>
            <a:ext cx="17672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Dudt et al (2023)</a:t>
            </a:r>
            <a:endParaRPr/>
          </a:p>
        </p:txBody>
      </p:sp>
      <p:pic>
        <p:nvPicPr>
          <p:cNvPr id="581" name="Google Shape;581;p57"/>
          <p:cNvPicPr preferRelativeResize="0"/>
          <p:nvPr/>
        </p:nvPicPr>
        <p:blipFill rotWithShape="1">
          <a:blip r:embed="rId5">
            <a:alphaModFix/>
          </a:blip>
          <a:srcRect b="0" l="0" r="15258" t="60539"/>
          <a:stretch/>
        </p:blipFill>
        <p:spPr>
          <a:xfrm>
            <a:off x="6462445" y="3314553"/>
            <a:ext cx="2628472" cy="174020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7"/>
          <p:cNvSpPr txBox="1"/>
          <p:nvPr/>
        </p:nvSpPr>
        <p:spPr>
          <a:xfrm>
            <a:off x="6824817" y="3122206"/>
            <a:ext cx="16532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Goodman et al (2023)</a:t>
            </a:r>
            <a:endParaRPr/>
          </a:p>
        </p:txBody>
      </p:sp>
      <p:pic>
        <p:nvPicPr>
          <p:cNvPr id="583" name="Google Shape;583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237" y="689419"/>
            <a:ext cx="2728060" cy="2542942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7"/>
          <p:cNvSpPr txBox="1"/>
          <p:nvPr/>
        </p:nvSpPr>
        <p:spPr>
          <a:xfrm>
            <a:off x="837193" y="1328193"/>
            <a:ext cx="18104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Jorge et al (2022)</a:t>
            </a:r>
            <a:endParaRPr/>
          </a:p>
        </p:txBody>
      </p:sp>
      <p:sp>
        <p:nvSpPr>
          <p:cNvPr id="585" name="Google Shape;585;p57"/>
          <p:cNvSpPr txBox="1"/>
          <p:nvPr/>
        </p:nvSpPr>
        <p:spPr>
          <a:xfrm>
            <a:off x="6733818" y="1467429"/>
            <a:ext cx="16532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Mata et al (2022)</a:t>
            </a:r>
            <a:endParaRPr/>
          </a:p>
        </p:txBody>
      </p:sp>
      <p:pic>
        <p:nvPicPr>
          <p:cNvPr id="586" name="Google Shape;586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2835" y="1030945"/>
            <a:ext cx="2995826" cy="241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8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92" name="Google Shape;592;p58"/>
          <p:cNvSpPr txBox="1"/>
          <p:nvPr>
            <p:ph idx="1" type="body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in general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Optimization for good flux surfaces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Quasi-axisymmetry, quasi-helical symmetry, and quasi-isodynamic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Coil optimization: current potential and filament methods</a:t>
            </a:r>
            <a:endParaRPr/>
          </a:p>
        </p:txBody>
      </p:sp>
      <p:sp>
        <p:nvSpPr>
          <p:cNvPr id="593" name="Google Shape;593;p58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4" name="Google Shape;59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8537" y="3071417"/>
            <a:ext cx="3272063" cy="20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014" y="3139570"/>
            <a:ext cx="4163291" cy="189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/>
          <p:nvPr>
            <p:ph type="title"/>
          </p:nvPr>
        </p:nvSpPr>
        <p:spPr>
          <a:xfrm>
            <a:off x="152400" y="20548"/>
            <a:ext cx="89916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Stellarator designs can use a myriad of different current sources…</a:t>
            </a:r>
            <a:endParaRPr/>
          </a:p>
        </p:txBody>
      </p:sp>
      <p:sp>
        <p:nvSpPr>
          <p:cNvPr id="601" name="Google Shape;601;p59"/>
          <p:cNvSpPr txBox="1"/>
          <p:nvPr>
            <p:ph idx="12" type="sldNum"/>
          </p:nvPr>
        </p:nvSpPr>
        <p:spPr>
          <a:xfrm>
            <a:off x="8610600" y="4922044"/>
            <a:ext cx="5334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2" name="Google Shape;6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587" y="686400"/>
            <a:ext cx="5485665" cy="445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3975" y="3280075"/>
            <a:ext cx="439925" cy="43372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9"/>
          <p:cNvSpPr txBox="1"/>
          <p:nvPr/>
        </p:nvSpPr>
        <p:spPr>
          <a:xfrm>
            <a:off x="7013900" y="3416200"/>
            <a:ext cx="141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</a:rPr>
              <a:t>Permanent magnets</a:t>
            </a:r>
            <a:endParaRPr sz="1200">
              <a:solidFill>
                <a:srgbClr val="333333"/>
              </a:solidFill>
            </a:endParaRPr>
          </a:p>
        </p:txBody>
      </p:sp>
      <p:pic>
        <p:nvPicPr>
          <p:cNvPr id="605" name="Google Shape;60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075" y="3713800"/>
            <a:ext cx="439925" cy="433726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9"/>
          <p:cNvSpPr txBox="1"/>
          <p:nvPr/>
        </p:nvSpPr>
        <p:spPr>
          <a:xfrm>
            <a:off x="7424250" y="2228175"/>
            <a:ext cx="141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</a:rPr>
              <a:t>(Dipole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33333"/>
                </a:solidFill>
              </a:rPr>
              <a:t> coils)</a:t>
            </a:r>
            <a:endParaRPr sz="12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0"/>
          <p:cNvSpPr txBox="1"/>
          <p:nvPr>
            <p:ph type="title"/>
          </p:nvPr>
        </p:nvSpPr>
        <p:spPr>
          <a:xfrm>
            <a:off x="152400" y="172948"/>
            <a:ext cx="89916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Stellarator coil design is “inverse magnetostatics”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2" name="Google Shape;612;p60"/>
          <p:cNvSpPr txBox="1"/>
          <p:nvPr>
            <p:ph idx="12" type="sldNum"/>
          </p:nvPr>
        </p:nvSpPr>
        <p:spPr>
          <a:xfrm>
            <a:off x="8610600" y="4922044"/>
            <a:ext cx="5334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3" name="Google Shape;613;p60"/>
          <p:cNvSpPr/>
          <p:nvPr/>
        </p:nvSpPr>
        <p:spPr>
          <a:xfrm>
            <a:off x="318300" y="1124500"/>
            <a:ext cx="80280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91205" lvl="0" marL="21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Inverse magnetostatics: Given a desired magnetic field on a compact surface S or volume V, how to find current sources that produce that field?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1205" lvl="0" marL="21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Examples: Design magnetic fields for laboratory experiments (e.g. plasma physics, biology, particle physics), industrial applications (e.g. MRI), etc.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1205" lvl="0" marL="21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Degrees of freedom: number, location, shape, strength of current sources.  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4" name="Google Shape;614;p60"/>
          <p:cNvSpPr/>
          <p:nvPr/>
        </p:nvSpPr>
        <p:spPr>
          <a:xfrm>
            <a:off x="4094750" y="3296650"/>
            <a:ext cx="33660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Biot-Savart Law for current source of volume V’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5" name="Google Shape;6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00" y="4059523"/>
            <a:ext cx="2929427" cy="7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875" y="4059523"/>
            <a:ext cx="4090350" cy="7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0"/>
          <p:cNvSpPr/>
          <p:nvPr/>
        </p:nvSpPr>
        <p:spPr>
          <a:xfrm>
            <a:off x="475250" y="3296650"/>
            <a:ext cx="3366000" cy="8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Example magnetostatic optimization problem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1"/>
          <p:cNvSpPr txBox="1"/>
          <p:nvPr>
            <p:ph type="title"/>
          </p:nvPr>
        </p:nvSpPr>
        <p:spPr>
          <a:xfrm>
            <a:off x="0" y="20548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Finding coils that produce a given B is analogous to fitting data with a polynomial</a:t>
            </a:r>
            <a:endParaRPr/>
          </a:p>
        </p:txBody>
      </p:sp>
      <p:sp>
        <p:nvSpPr>
          <p:cNvPr id="623" name="Google Shape;623;p61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4" name="Google Shape;62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463" y="3842641"/>
            <a:ext cx="5763816" cy="55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9063" y="723680"/>
            <a:ext cx="4006512" cy="322392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1"/>
          <p:cNvSpPr txBox="1"/>
          <p:nvPr/>
        </p:nvSpPr>
        <p:spPr>
          <a:xfrm>
            <a:off x="1147854" y="4387948"/>
            <a:ext cx="68900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polynomial degree increases, fit is closer to data but less ‘regular’.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Polynomial degree is the ‘regularization parameter’.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Calculating the currents that produce a given B is an “ill-posed inverse problem”: solution is not unique.</a:t>
            </a:r>
            <a:endParaRPr/>
          </a:p>
        </p:txBody>
      </p:sp>
      <p:sp>
        <p:nvSpPr>
          <p:cNvPr id="633" name="Google Shape;633;p62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m20160506_01_W7X_illustrationForBDISTRIBTalk.png" id="634" name="Google Shape;634;p62"/>
          <p:cNvPicPr preferRelativeResize="0"/>
          <p:nvPr/>
        </p:nvPicPr>
        <p:blipFill rotWithShape="1">
          <a:blip r:embed="rId3">
            <a:alphaModFix/>
          </a:blip>
          <a:srcRect b="0" l="2" r="-6" t="0"/>
          <a:stretch/>
        </p:blipFill>
        <p:spPr>
          <a:xfrm>
            <a:off x="1820050" y="2886375"/>
            <a:ext cx="5645912" cy="2253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20160506_01_W7X_illustrationForBDISTRIBTalk.png" id="635" name="Google Shape;635;p62"/>
          <p:cNvPicPr preferRelativeResize="0"/>
          <p:nvPr/>
        </p:nvPicPr>
        <p:blipFill rotWithShape="1">
          <a:blip r:embed="rId3">
            <a:alphaModFix/>
          </a:blip>
          <a:srcRect b="0" l="2" r="-6" t="0"/>
          <a:stretch/>
        </p:blipFill>
        <p:spPr>
          <a:xfrm>
            <a:off x="1820050" y="603382"/>
            <a:ext cx="5645912" cy="225352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2"/>
          <p:cNvSpPr/>
          <p:nvPr/>
        </p:nvSpPr>
        <p:spPr>
          <a:xfrm>
            <a:off x="3103121" y="4292593"/>
            <a:ext cx="1515716" cy="563732"/>
          </a:xfrm>
          <a:custGeom>
            <a:rect b="b" l="l" r="r" t="t"/>
            <a:pathLst>
              <a:path extrusionOk="0" h="751643" w="2020954">
                <a:moveTo>
                  <a:pt x="77756" y="90"/>
                </a:moveTo>
                <a:cubicBezTo>
                  <a:pt x="87116" y="-2790"/>
                  <a:pt x="1054039" y="62006"/>
                  <a:pt x="1200914" y="324065"/>
                </a:cubicBezTo>
                <a:cubicBezTo>
                  <a:pt x="1347789" y="586124"/>
                  <a:pt x="1767532" y="622842"/>
                  <a:pt x="1892087" y="639400"/>
                </a:cubicBezTo>
                <a:cubicBezTo>
                  <a:pt x="2016642" y="655958"/>
                  <a:pt x="2083597" y="775468"/>
                  <a:pt x="1939603" y="747391"/>
                </a:cubicBezTo>
                <a:cubicBezTo>
                  <a:pt x="1795609" y="719314"/>
                  <a:pt x="1256351" y="658120"/>
                  <a:pt x="1131797" y="393181"/>
                </a:cubicBezTo>
                <a:cubicBezTo>
                  <a:pt x="1007243" y="128242"/>
                  <a:pt x="136075" y="113842"/>
                  <a:pt x="0" y="64886"/>
                </a:cubicBezTo>
              </a:path>
            </a:pathLst>
          </a:cu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37" name="Google Shape;637;p62"/>
          <p:cNvCxnSpPr/>
          <p:nvPr/>
        </p:nvCxnSpPr>
        <p:spPr>
          <a:xfrm>
            <a:off x="4156081" y="4568040"/>
            <a:ext cx="268910" cy="103673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638" name="Google Shape;638;p62"/>
          <p:cNvCxnSpPr/>
          <p:nvPr/>
        </p:nvCxnSpPr>
        <p:spPr>
          <a:xfrm rot="10800000">
            <a:off x="4055646" y="4811021"/>
            <a:ext cx="288348" cy="97193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39" name="Google Shape;639;p62"/>
          <p:cNvSpPr txBox="1"/>
          <p:nvPr/>
        </p:nvSpPr>
        <p:spPr>
          <a:xfrm>
            <a:off x="7103" y="2619988"/>
            <a:ext cx="38391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kind of ‘regularization’ is needed to exclude solutions like this: </a:t>
            </a:r>
            <a:endParaRPr/>
          </a:p>
        </p:txBody>
      </p:sp>
      <p:sp>
        <p:nvSpPr>
          <p:cNvPr id="640" name="Google Shape;640;p62"/>
          <p:cNvSpPr txBox="1"/>
          <p:nvPr/>
        </p:nvSpPr>
        <p:spPr>
          <a:xfrm>
            <a:off x="1458017" y="651440"/>
            <a:ext cx="6369978" cy="830997"/>
          </a:xfrm>
          <a:prstGeom prst="rect">
            <a:avLst/>
          </a:prstGeom>
          <a:solidFill>
            <a:srgbClr val="FF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Actually a good thing: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lot of freedom in coil design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2108" y="1105875"/>
            <a:ext cx="3788441" cy="217227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3"/>
          <p:cNvSpPr txBox="1"/>
          <p:nvPr>
            <p:ph type="title"/>
          </p:nvPr>
        </p:nvSpPr>
        <p:spPr>
          <a:xfrm>
            <a:off x="152400" y="19878"/>
            <a:ext cx="88392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Current potential methods: NESCOIL &amp; REGCOIL</a:t>
            </a:r>
            <a:endParaRPr/>
          </a:p>
        </p:txBody>
      </p:sp>
      <p:sp>
        <p:nvSpPr>
          <p:cNvPr id="648" name="Google Shape;648;p63"/>
          <p:cNvSpPr txBox="1"/>
          <p:nvPr/>
        </p:nvSpPr>
        <p:spPr>
          <a:xfrm>
            <a:off x="23527" y="4006203"/>
            <a:ext cx="5848837" cy="10125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172" l="-431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649" name="Google Shape;649;p63"/>
          <p:cNvSpPr txBox="1"/>
          <p:nvPr/>
        </p:nvSpPr>
        <p:spPr>
          <a:xfrm>
            <a:off x="68044" y="2244209"/>
            <a:ext cx="4800545" cy="76290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06530" l="-8178" r="0" t="-14260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650" name="Google Shape;650;p63"/>
          <p:cNvSpPr txBox="1"/>
          <p:nvPr/>
        </p:nvSpPr>
        <p:spPr>
          <a:xfrm>
            <a:off x="6783239" y="664197"/>
            <a:ext cx="220836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ML, Nuclear Fusion (2017).</a:t>
            </a:r>
            <a:endParaRPr/>
          </a:p>
        </p:txBody>
      </p:sp>
      <p:sp>
        <p:nvSpPr>
          <p:cNvPr id="651" name="Google Shape;651;p63"/>
          <p:cNvSpPr txBox="1"/>
          <p:nvPr/>
        </p:nvSpPr>
        <p:spPr>
          <a:xfrm>
            <a:off x="213764" y="644135"/>
            <a:ext cx="5658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Regcoil: Consider sheet current on a </a:t>
            </a:r>
            <a:r>
              <a:rPr lang="en-US" sz="1800">
                <a:solidFill>
                  <a:srgbClr val="2CA12C"/>
                </a:solidFill>
                <a:latin typeface="Calibri"/>
                <a:ea typeface="Calibri"/>
                <a:cs typeface="Calibri"/>
                <a:sym typeface="Calibri"/>
              </a:rPr>
              <a:t>“coil winding surface”</a:t>
            </a:r>
            <a:endParaRPr/>
          </a:p>
        </p:txBody>
      </p:sp>
      <p:sp>
        <p:nvSpPr>
          <p:cNvPr id="652" name="Google Shape;652;p63"/>
          <p:cNvSpPr txBox="1"/>
          <p:nvPr/>
        </p:nvSpPr>
        <p:spPr>
          <a:xfrm>
            <a:off x="1286999" y="980409"/>
            <a:ext cx="1462773" cy="40011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249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653" name="Google Shape;653;p63"/>
          <p:cNvSpPr txBox="1"/>
          <p:nvPr/>
        </p:nvSpPr>
        <p:spPr>
          <a:xfrm>
            <a:off x="153451" y="1303423"/>
            <a:ext cx="146322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467BD"/>
                </a:solidFill>
                <a:latin typeface="Calibri"/>
                <a:ea typeface="Calibri"/>
                <a:cs typeface="Calibri"/>
                <a:sym typeface="Calibri"/>
              </a:rPr>
              <a:t>Surface current</a:t>
            </a:r>
            <a:endParaRPr/>
          </a:p>
        </p:txBody>
      </p:sp>
      <p:sp>
        <p:nvSpPr>
          <p:cNvPr id="654" name="Google Shape;654;p63"/>
          <p:cNvSpPr txBox="1"/>
          <p:nvPr/>
        </p:nvSpPr>
        <p:spPr>
          <a:xfrm>
            <a:off x="789194" y="1606569"/>
            <a:ext cx="238597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CA12C"/>
                </a:solidFill>
                <a:latin typeface="Calibri"/>
                <a:ea typeface="Calibri"/>
                <a:cs typeface="Calibri"/>
                <a:sym typeface="Calibri"/>
              </a:rPr>
              <a:t>Normal to winding surface</a:t>
            </a:r>
            <a:endParaRPr/>
          </a:p>
        </p:txBody>
      </p:sp>
      <p:sp>
        <p:nvSpPr>
          <p:cNvPr id="655" name="Google Shape;655;p63"/>
          <p:cNvSpPr txBox="1"/>
          <p:nvPr/>
        </p:nvSpPr>
        <p:spPr>
          <a:xfrm>
            <a:off x="2349566" y="1317581"/>
            <a:ext cx="182293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“current potential”</a:t>
            </a:r>
            <a:endParaRPr/>
          </a:p>
        </p:txBody>
      </p:sp>
      <p:cxnSp>
        <p:nvCxnSpPr>
          <p:cNvPr id="656" name="Google Shape;656;p63"/>
          <p:cNvCxnSpPr/>
          <p:nvPr/>
        </p:nvCxnSpPr>
        <p:spPr>
          <a:xfrm flipH="1">
            <a:off x="1838225" y="1316613"/>
            <a:ext cx="175788" cy="367052"/>
          </a:xfrm>
          <a:prstGeom prst="straightConnector1">
            <a:avLst/>
          </a:prstGeom>
          <a:noFill/>
          <a:ln cap="flat" cmpd="sng" w="9525">
            <a:solidFill>
              <a:srgbClr val="2CA12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7" name="Google Shape;657;p63"/>
          <p:cNvCxnSpPr/>
          <p:nvPr/>
        </p:nvCxnSpPr>
        <p:spPr>
          <a:xfrm flipH="1">
            <a:off x="1071323" y="1249667"/>
            <a:ext cx="303570" cy="165307"/>
          </a:xfrm>
          <a:prstGeom prst="straightConnector1">
            <a:avLst/>
          </a:prstGeom>
          <a:noFill/>
          <a:ln cap="flat" cmpd="sng" w="9525">
            <a:solidFill>
              <a:srgbClr val="9467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8" name="Google Shape;658;p63"/>
          <p:cNvCxnSpPr/>
          <p:nvPr/>
        </p:nvCxnSpPr>
        <p:spPr>
          <a:xfrm>
            <a:off x="2583579" y="1302455"/>
            <a:ext cx="176860" cy="112519"/>
          </a:xfrm>
          <a:prstGeom prst="straightConnector1">
            <a:avLst/>
          </a:prstGeom>
          <a:noFill/>
          <a:ln cap="flat" cmpd="sng" w="9525">
            <a:solidFill>
              <a:srgbClr val="1F76B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9" name="Google Shape;659;p63"/>
          <p:cNvSpPr txBox="1"/>
          <p:nvPr/>
        </p:nvSpPr>
        <p:spPr>
          <a:xfrm>
            <a:off x="1170177" y="2955929"/>
            <a:ext cx="118320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field error</a:t>
            </a:r>
            <a:endParaRPr/>
          </a:p>
        </p:txBody>
      </p:sp>
      <p:sp>
        <p:nvSpPr>
          <p:cNvPr id="660" name="Google Shape;660;p63"/>
          <p:cNvSpPr txBox="1"/>
          <p:nvPr/>
        </p:nvSpPr>
        <p:spPr>
          <a:xfrm>
            <a:off x="1741451" y="3345580"/>
            <a:ext cx="22922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E38300"/>
                </a:solidFill>
                <a:latin typeface="Calibri"/>
                <a:ea typeface="Calibri"/>
                <a:cs typeface="Calibri"/>
                <a:sym typeface="Calibri"/>
              </a:rPr>
              <a:t>Regularization parameter</a:t>
            </a:r>
            <a:endParaRPr/>
          </a:p>
        </p:txBody>
      </p:sp>
      <p:sp>
        <p:nvSpPr>
          <p:cNvPr id="661" name="Google Shape;661;p63"/>
          <p:cNvSpPr txBox="1"/>
          <p:nvPr/>
        </p:nvSpPr>
        <p:spPr>
          <a:xfrm>
            <a:off x="3660533" y="3003476"/>
            <a:ext cx="144943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467BD"/>
                </a:solidFill>
                <a:latin typeface="Calibri"/>
                <a:ea typeface="Calibri"/>
                <a:cs typeface="Calibri"/>
                <a:sym typeface="Calibri"/>
              </a:rPr>
              <a:t>Coil complexity</a:t>
            </a:r>
            <a:endParaRPr/>
          </a:p>
        </p:txBody>
      </p:sp>
      <p:sp>
        <p:nvSpPr>
          <p:cNvPr id="662" name="Google Shape;662;p63"/>
          <p:cNvSpPr txBox="1"/>
          <p:nvPr/>
        </p:nvSpPr>
        <p:spPr>
          <a:xfrm>
            <a:off x="6230590" y="3273645"/>
            <a:ext cx="1713867" cy="33855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7854" l="0" r="-733" t="-35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cxnSp>
        <p:nvCxnSpPr>
          <p:cNvPr id="663" name="Google Shape;663;p63"/>
          <p:cNvCxnSpPr/>
          <p:nvPr/>
        </p:nvCxnSpPr>
        <p:spPr>
          <a:xfrm>
            <a:off x="5920943" y="980409"/>
            <a:ext cx="430952" cy="296483"/>
          </a:xfrm>
          <a:prstGeom prst="straightConnector1">
            <a:avLst/>
          </a:prstGeom>
          <a:noFill/>
          <a:ln cap="flat" cmpd="sng" w="9525">
            <a:solidFill>
              <a:srgbClr val="2CA12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4" name="Google Shape;664;p63"/>
          <p:cNvSpPr txBox="1"/>
          <p:nvPr/>
        </p:nvSpPr>
        <p:spPr>
          <a:xfrm>
            <a:off x="676113" y="2731347"/>
            <a:ext cx="638508" cy="326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Plasma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endParaRPr/>
          </a:p>
        </p:txBody>
      </p:sp>
      <p:sp>
        <p:nvSpPr>
          <p:cNvPr id="665" name="Google Shape;665;p63"/>
          <p:cNvSpPr txBox="1"/>
          <p:nvPr/>
        </p:nvSpPr>
        <p:spPr>
          <a:xfrm>
            <a:off x="3679391" y="2761966"/>
            <a:ext cx="638508" cy="326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467BD"/>
                </a:solidFill>
                <a:latin typeface="Calibri"/>
                <a:ea typeface="Calibri"/>
                <a:cs typeface="Calibri"/>
                <a:sym typeface="Calibri"/>
              </a:rPr>
              <a:t>Coil</a:t>
            </a:r>
            <a:endParaRPr/>
          </a:p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467BD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endParaRPr/>
          </a:p>
        </p:txBody>
      </p:sp>
      <p:cxnSp>
        <p:nvCxnSpPr>
          <p:cNvPr id="666" name="Google Shape;666;p63"/>
          <p:cNvCxnSpPr/>
          <p:nvPr/>
        </p:nvCxnSpPr>
        <p:spPr>
          <a:xfrm flipH="1">
            <a:off x="3039533" y="2731347"/>
            <a:ext cx="457750" cy="729661"/>
          </a:xfrm>
          <a:prstGeom prst="straightConnector1">
            <a:avLst/>
          </a:prstGeom>
          <a:noFill/>
          <a:ln cap="flat" cmpd="sng" w="9525">
            <a:solidFill>
              <a:srgbClr val="E38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7" name="Google Shape;667;p63"/>
          <p:cNvSpPr txBox="1"/>
          <p:nvPr/>
        </p:nvSpPr>
        <p:spPr>
          <a:xfrm>
            <a:off x="5705157" y="3555373"/>
            <a:ext cx="3333798" cy="33855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21426" l="0" r="0" t="-35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668" name="Google Shape;668;p63"/>
          <p:cNvSpPr txBox="1"/>
          <p:nvPr/>
        </p:nvSpPr>
        <p:spPr>
          <a:xfrm>
            <a:off x="5698281" y="4016358"/>
            <a:ext cx="5848837" cy="1012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Cons:</a:t>
            </a:r>
            <a:endParaRPr/>
          </a:p>
          <a:p>
            <a:pPr indent="-122238" lvl="0" marL="122238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Neglects ripple from discrete coils.</a:t>
            </a:r>
            <a:endParaRPr/>
          </a:p>
          <a:p>
            <a:pPr indent="-122238" lvl="0" marL="122238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Coils can’t move in 3</a:t>
            </a:r>
            <a:r>
              <a:rPr baseline="30000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dimension.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12" y="1979015"/>
            <a:ext cx="4164918" cy="312994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Optimization is a general technique with many applications </a:t>
            </a:r>
            <a:endParaRPr/>
          </a:p>
        </p:txBody>
      </p:sp>
      <p:sp>
        <p:nvSpPr>
          <p:cNvPr id="241" name="Google Shape;241;p37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" name="Google Shape;242;p37"/>
          <p:cNvSpPr txBox="1"/>
          <p:nvPr/>
        </p:nvSpPr>
        <p:spPr>
          <a:xfrm>
            <a:off x="457200" y="726673"/>
            <a:ext cx="4692438" cy="4616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9728" l="-2161" r="-1079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3" name="Google Shape;243;p37"/>
          <p:cNvSpPr txBox="1"/>
          <p:nvPr/>
        </p:nvSpPr>
        <p:spPr>
          <a:xfrm>
            <a:off x="5868467" y="726673"/>
            <a:ext cx="1998752" cy="4616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728" l="-5062" r="0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4" name="Google Shape;244;p37"/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(a.k.a. “objective function”, “loss function”)</a:t>
            </a:r>
            <a:endParaRPr/>
          </a:p>
        </p:txBody>
      </p:sp>
      <p:sp>
        <p:nvSpPr>
          <p:cNvPr id="245" name="Google Shape;245;p37"/>
          <p:cNvSpPr/>
          <p:nvPr/>
        </p:nvSpPr>
        <p:spPr>
          <a:xfrm>
            <a:off x="1514926" y="4486718"/>
            <a:ext cx="298174" cy="34787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37212" y="2076059"/>
            <a:ext cx="638316" cy="33855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714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7" name="Google Shape;247;p37"/>
          <p:cNvSpPr txBox="1"/>
          <p:nvPr/>
        </p:nvSpPr>
        <p:spPr>
          <a:xfrm>
            <a:off x="3748749" y="4390720"/>
            <a:ext cx="433259" cy="33855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8" name="Google Shape;248;p37"/>
          <p:cNvSpPr txBox="1"/>
          <p:nvPr/>
        </p:nvSpPr>
        <p:spPr>
          <a:xfrm>
            <a:off x="226464" y="4416827"/>
            <a:ext cx="428515" cy="33855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9" name="Google Shape;249;p37"/>
          <p:cNvSpPr txBox="1"/>
          <p:nvPr/>
        </p:nvSpPr>
        <p:spPr>
          <a:xfrm>
            <a:off x="2967761" y="3891158"/>
            <a:ext cx="2091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Local </a:t>
            </a:r>
            <a:endParaRPr sz="2000">
              <a:solidFill>
                <a:srgbClr val="3399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minimum</a:t>
            </a:r>
            <a:endParaRPr sz="1000"/>
          </a:p>
        </p:txBody>
      </p:sp>
      <p:sp>
        <p:nvSpPr>
          <p:cNvPr id="250" name="Google Shape;250;p37"/>
          <p:cNvSpPr txBox="1"/>
          <p:nvPr/>
        </p:nvSpPr>
        <p:spPr>
          <a:xfrm>
            <a:off x="1700086" y="4681835"/>
            <a:ext cx="2260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Global minimum</a:t>
            </a:r>
            <a:endParaRPr sz="1200"/>
          </a:p>
        </p:txBody>
      </p:sp>
      <p:sp>
        <p:nvSpPr>
          <p:cNvPr id="251" name="Google Shape;251;p37"/>
          <p:cNvSpPr/>
          <p:nvPr/>
        </p:nvSpPr>
        <p:spPr>
          <a:xfrm>
            <a:off x="2801241" y="4157586"/>
            <a:ext cx="166520" cy="259241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399FF"/>
          </a:solidFill>
          <a:ln cap="flat" cmpd="sng" w="25400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4844850" y="1184875"/>
            <a:ext cx="3994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important ideas: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multiple minima, we say it is “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nonconvex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of optimization is basically “gradient descent” – move in the -∇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 with some step size ⍺.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4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 stage-2 coil optimization, there is a trade-off between </a:t>
            </a:r>
            <a:br>
              <a:rPr lang="en-US" sz="2400"/>
            </a:br>
            <a:r>
              <a:rPr lang="en-US" sz="2400"/>
              <a:t>field accuracy and coil simplicity</a:t>
            </a:r>
            <a:endParaRPr/>
          </a:p>
        </p:txBody>
      </p:sp>
      <p:sp>
        <p:nvSpPr>
          <p:cNvPr id="674" name="Google Shape;674;p64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5" name="Google Shape;675;p64"/>
          <p:cNvPicPr preferRelativeResize="0"/>
          <p:nvPr/>
        </p:nvPicPr>
        <p:blipFill rotWithShape="1">
          <a:blip r:embed="rId3">
            <a:alphaModFix/>
          </a:blip>
          <a:srcRect b="0" l="0" r="68913" t="0"/>
          <a:stretch/>
        </p:blipFill>
        <p:spPr>
          <a:xfrm>
            <a:off x="3359427" y="587701"/>
            <a:ext cx="2097155" cy="224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4"/>
          <p:cNvPicPr preferRelativeResize="0"/>
          <p:nvPr/>
        </p:nvPicPr>
        <p:blipFill rotWithShape="1">
          <a:blip r:embed="rId3">
            <a:alphaModFix/>
          </a:blip>
          <a:srcRect b="0" l="67500" r="0" t="0"/>
          <a:stretch/>
        </p:blipFill>
        <p:spPr>
          <a:xfrm>
            <a:off x="5959881" y="587700"/>
            <a:ext cx="2192477" cy="224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4"/>
          <p:cNvPicPr preferRelativeResize="0"/>
          <p:nvPr/>
        </p:nvPicPr>
        <p:blipFill rotWithShape="1">
          <a:blip r:embed="rId4">
            <a:alphaModFix/>
          </a:blip>
          <a:srcRect b="0" l="0" r="69457" t="0"/>
          <a:stretch/>
        </p:blipFill>
        <p:spPr>
          <a:xfrm>
            <a:off x="3359427" y="2846334"/>
            <a:ext cx="2054342" cy="22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4"/>
          <p:cNvPicPr preferRelativeResize="0"/>
          <p:nvPr/>
        </p:nvPicPr>
        <p:blipFill rotWithShape="1">
          <a:blip r:embed="rId4">
            <a:alphaModFix/>
          </a:blip>
          <a:srcRect b="0" l="67790" r="0" t="0"/>
          <a:stretch/>
        </p:blipFill>
        <p:spPr>
          <a:xfrm>
            <a:off x="5972886" y="2874117"/>
            <a:ext cx="2166466" cy="2268713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4"/>
          <p:cNvSpPr txBox="1"/>
          <p:nvPr/>
        </p:nvSpPr>
        <p:spPr>
          <a:xfrm>
            <a:off x="267095" y="874643"/>
            <a:ext cx="28127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regularization λ: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Simpler coils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large field error</a:t>
            </a:r>
            <a:endParaRPr/>
          </a:p>
        </p:txBody>
      </p:sp>
      <p:sp>
        <p:nvSpPr>
          <p:cNvPr id="680" name="Google Shape;680;p64"/>
          <p:cNvSpPr txBox="1"/>
          <p:nvPr/>
        </p:nvSpPr>
        <p:spPr>
          <a:xfrm>
            <a:off x="267095" y="3091123"/>
            <a:ext cx="28127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regularization λ: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Complicated coils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small field error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5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Filament coil optimization</a:t>
            </a:r>
            <a:endParaRPr/>
          </a:p>
        </p:txBody>
      </p:sp>
      <p:sp>
        <p:nvSpPr>
          <p:cNvPr id="686" name="Google Shape;686;p65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7" name="Google Shape;687;p65"/>
          <p:cNvSpPr txBox="1"/>
          <p:nvPr/>
        </p:nvSpPr>
        <p:spPr>
          <a:xfrm>
            <a:off x="247650" y="819150"/>
            <a:ext cx="741260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 plasma shape has already been optimized, so target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field is known.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Coils represented as space curves.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variables: Fourier modes of Cartesian components.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8" name="Google Shape;68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7170" y="1918691"/>
            <a:ext cx="415290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5"/>
          <p:cNvSpPr txBox="1"/>
          <p:nvPr/>
        </p:nvSpPr>
        <p:spPr>
          <a:xfrm>
            <a:off x="247650" y="4127374"/>
            <a:ext cx="725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account for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ripple from discreteness of coils.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Non-convex, so there are multiple local minima. Need good initial guess.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Often in practice we use “Fourier continuation” again.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6319" y="1168974"/>
            <a:ext cx="3159426" cy="202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5"/>
          <p:cNvSpPr txBox="1"/>
          <p:nvPr/>
        </p:nvSpPr>
        <p:spPr>
          <a:xfrm>
            <a:off x="786575" y="3130204"/>
            <a:ext cx="5603951" cy="59349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87494" l="0" r="0" t="-6457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692" name="Google Shape;692;p65"/>
          <p:cNvSpPr/>
          <p:nvPr/>
        </p:nvSpPr>
        <p:spPr>
          <a:xfrm rot="5400000">
            <a:off x="2363327" y="2564504"/>
            <a:ext cx="182629" cy="236482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3" name="Google Shape;693;p65"/>
          <p:cNvSpPr/>
          <p:nvPr/>
        </p:nvSpPr>
        <p:spPr>
          <a:xfrm rot="5400000">
            <a:off x="4948634" y="2493067"/>
            <a:ext cx="178739" cy="2449346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4" name="Google Shape;694;p65"/>
          <p:cNvSpPr txBox="1"/>
          <p:nvPr/>
        </p:nvSpPr>
        <p:spPr>
          <a:xfrm>
            <a:off x="1959591" y="3777655"/>
            <a:ext cx="11098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 target B</a:t>
            </a:r>
            <a:endParaRPr/>
          </a:p>
        </p:txBody>
      </p:sp>
      <p:sp>
        <p:nvSpPr>
          <p:cNvPr id="695" name="Google Shape;695;p65"/>
          <p:cNvSpPr txBox="1"/>
          <p:nvPr/>
        </p:nvSpPr>
        <p:spPr>
          <a:xfrm>
            <a:off x="4711465" y="3830925"/>
            <a:ext cx="10708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Regularization</a:t>
            </a:r>
            <a:endParaRPr/>
          </a:p>
        </p:txBody>
      </p:sp>
      <p:sp>
        <p:nvSpPr>
          <p:cNvPr id="696" name="Google Shape;696;p65"/>
          <p:cNvSpPr txBox="1"/>
          <p:nvPr/>
        </p:nvSpPr>
        <p:spPr>
          <a:xfrm>
            <a:off x="5929787" y="600253"/>
            <a:ext cx="32142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Zhu, Hudson, et al, Nuclear Fusion (2018).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2212" y="3482939"/>
            <a:ext cx="3631788" cy="165150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6"/>
          <p:cNvSpPr txBox="1"/>
          <p:nvPr>
            <p:ph type="title"/>
          </p:nvPr>
        </p:nvSpPr>
        <p:spPr>
          <a:xfrm>
            <a:off x="-12452" y="9053"/>
            <a:ext cx="9475519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Summary: t</a:t>
            </a:r>
            <a:r>
              <a:rPr lang="en-US" sz="2400"/>
              <a:t>here is lots of freedom in the shape of a stellarator plasma </a:t>
            </a:r>
            <a:endParaRPr sz="24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coils, which can be used to achieve many objectives</a:t>
            </a:r>
            <a:endParaRPr/>
          </a:p>
        </p:txBody>
      </p:sp>
      <p:sp>
        <p:nvSpPr>
          <p:cNvPr id="703" name="Google Shape;703;p66"/>
          <p:cNvSpPr txBox="1"/>
          <p:nvPr>
            <p:ph idx="1" type="body"/>
          </p:nvPr>
        </p:nvSpPr>
        <p:spPr>
          <a:xfrm>
            <a:off x="363464" y="751072"/>
            <a:ext cx="8467836" cy="403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Large volume of good magnetic surfaces (not islands &amp; chaos)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Enough rotational transform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Plasma pressure &amp; current doesn’t modify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too much, i.e. maximum plasma pressure is not too low.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Buildable coil shapes: low curvature, large clearances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Magnetohydrodynamic (MHD) stability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Good confinement of particle trajectories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Low neoclassical transport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Low turbulent transport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6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7"/>
          <p:cNvSpPr txBox="1"/>
          <p:nvPr>
            <p:ph type="title"/>
          </p:nvPr>
        </p:nvSpPr>
        <p:spPr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Open questions for stellarator optimization</a:t>
            </a:r>
            <a:endParaRPr/>
          </a:p>
        </p:txBody>
      </p:sp>
      <p:sp>
        <p:nvSpPr>
          <p:cNvPr id="710" name="Google Shape;710;p67"/>
          <p:cNvSpPr txBox="1"/>
          <p:nvPr>
            <p:ph idx="1" type="body"/>
          </p:nvPr>
        </p:nvSpPr>
        <p:spPr>
          <a:xfrm>
            <a:off x="209840" y="644304"/>
            <a:ext cx="9303034" cy="3838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best to combine coil and plasma design?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find designs that tolerate errors in coil shape/position?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avoid getting stuck in little local minima? How to find global optima?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optimize for expensive &amp; noisy objectives (turbulence &amp; fast-particle confinement)?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balance multiple competing objectives?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optimize coil topology?</a:t>
            </a:r>
            <a:endParaRPr/>
          </a:p>
          <a:p>
            <a:pPr indent="-342900" lvl="0" marL="3429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 to find configurations that are flexible?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</a:pPr>
            <a:r>
              <a:rPr lang="en-US" sz="1800"/>
              <a:t>Good confinement for different plasma pressures.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</a:pPr>
            <a:r>
              <a:rPr lang="en-US" sz="1800"/>
              <a:t>Ability to tune physics properties by changing coil currents.</a:t>
            </a:r>
            <a:endParaRPr/>
          </a:p>
        </p:txBody>
      </p:sp>
      <p:sp>
        <p:nvSpPr>
          <p:cNvPr id="711" name="Google Shape;711;p67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8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More resources</a:t>
            </a:r>
            <a:endParaRPr/>
          </a:p>
        </p:txBody>
      </p:sp>
      <p:sp>
        <p:nvSpPr>
          <p:cNvPr id="717" name="Google Shape;717;p68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8" name="Google Shape;718;p68"/>
          <p:cNvSpPr txBox="1"/>
          <p:nvPr/>
        </p:nvSpPr>
        <p:spPr>
          <a:xfrm>
            <a:off x="503433" y="608583"/>
            <a:ext cx="8435083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papers: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Imbert-Gerard, Paul, &amp; Wright, https://arxiv.org/abs/1908.05360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Helander, http://dx.doi.org/10.1088/0034-4885/77/8/087001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schools: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https://hiddensymmetries.princeton.edu/summer-school/summer-school-2020/schedule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https://hiddensymmetries.princeton.edu/summer-school/summer-school-2019/schedule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https://gss.pppl.gov/2021/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https://suli.pppl.gov/2022/course/index.html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https://suli.pppl.gov/2021/course/index.html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https://suli.pppl.gov/2020/course/index.html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https://suli.pppl.gov/2019/course/index.html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Open-source software: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https://github.com/PrincetonUniversity/STELLOPT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https://desc-docs.readthedocs.io/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https://simsopt.readthedocs.io/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https://github.com/landreman/regcoil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https://gitlab.com/wistell/StellaratorOptimization.jl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9"/>
          <p:cNvSpPr txBox="1"/>
          <p:nvPr>
            <p:ph type="title"/>
          </p:nvPr>
        </p:nvSpPr>
        <p:spPr>
          <a:xfrm>
            <a:off x="82193" y="20548"/>
            <a:ext cx="90618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Extra slides</a:t>
            </a:r>
            <a:endParaRPr/>
          </a:p>
        </p:txBody>
      </p:sp>
      <p:sp>
        <p:nvSpPr>
          <p:cNvPr id="724" name="Google Shape;724;p69"/>
          <p:cNvSpPr txBox="1"/>
          <p:nvPr>
            <p:ph idx="12" type="sldNum"/>
          </p:nvPr>
        </p:nvSpPr>
        <p:spPr>
          <a:xfrm>
            <a:off x="7056120" y="4846416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0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Optimization for reduced turbulence has mostly used </a:t>
            </a:r>
            <a:br>
              <a:rPr lang="en-US" sz="2400"/>
            </a:br>
            <a:r>
              <a:rPr lang="en-US" sz="2400"/>
              <a:t>simplified proxies in the cost function</a:t>
            </a:r>
            <a:endParaRPr/>
          </a:p>
        </p:txBody>
      </p:sp>
      <p:sp>
        <p:nvSpPr>
          <p:cNvPr id="730" name="Google Shape;730;p70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1" name="Google Shape;731;p70"/>
          <p:cNvSpPr txBox="1"/>
          <p:nvPr/>
        </p:nvSpPr>
        <p:spPr>
          <a:xfrm>
            <a:off x="2273978" y="4624256"/>
            <a:ext cx="151022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Nunami 2017</a:t>
            </a:r>
            <a:endParaRPr/>
          </a:p>
        </p:txBody>
      </p:sp>
      <p:grpSp>
        <p:nvGrpSpPr>
          <p:cNvPr id="732" name="Google Shape;732;p70"/>
          <p:cNvGrpSpPr/>
          <p:nvPr/>
        </p:nvGrpSpPr>
        <p:grpSpPr>
          <a:xfrm>
            <a:off x="99057" y="1383662"/>
            <a:ext cx="4022547" cy="3240594"/>
            <a:chOff x="242893" y="865215"/>
            <a:chExt cx="4236640" cy="3413069"/>
          </a:xfrm>
        </p:grpSpPr>
        <p:pic>
          <p:nvPicPr>
            <p:cNvPr id="733" name="Google Shape;733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2893" y="865215"/>
              <a:ext cx="4236640" cy="3413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70"/>
            <p:cNvSpPr/>
            <p:nvPr/>
          </p:nvSpPr>
          <p:spPr>
            <a:xfrm>
              <a:off x="242893" y="865215"/>
              <a:ext cx="507120" cy="336861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35" name="Google Shape;735;p70"/>
          <p:cNvSpPr txBox="1"/>
          <p:nvPr/>
        </p:nvSpPr>
        <p:spPr>
          <a:xfrm>
            <a:off x="339804" y="657546"/>
            <a:ext cx="8454876" cy="64633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5382" l="-598" r="0" t="-38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736" name="Google Shape;736;p70"/>
          <p:cNvSpPr txBox="1"/>
          <p:nvPr/>
        </p:nvSpPr>
        <p:spPr>
          <a:xfrm>
            <a:off x="6113441" y="4490909"/>
            <a:ext cx="16980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(normalized)</a:t>
            </a:r>
            <a:endParaRPr/>
          </a:p>
        </p:txBody>
      </p:sp>
      <p:sp>
        <p:nvSpPr>
          <p:cNvPr id="737" name="Google Shape;737;p70"/>
          <p:cNvSpPr txBox="1"/>
          <p:nvPr/>
        </p:nvSpPr>
        <p:spPr>
          <a:xfrm rot="-5400000">
            <a:off x="3093574" y="2653682"/>
            <a:ext cx="27937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Turbulent heat flux (code units)</a:t>
            </a:r>
            <a:endParaRPr/>
          </a:p>
        </p:txBody>
      </p:sp>
      <p:grpSp>
        <p:nvGrpSpPr>
          <p:cNvPr id="738" name="Google Shape;738;p70"/>
          <p:cNvGrpSpPr/>
          <p:nvPr/>
        </p:nvGrpSpPr>
        <p:grpSpPr>
          <a:xfrm>
            <a:off x="4664466" y="1426102"/>
            <a:ext cx="4416097" cy="3114140"/>
            <a:chOff x="4572000" y="1703500"/>
            <a:chExt cx="4416097" cy="3114140"/>
          </a:xfrm>
        </p:grpSpPr>
        <p:pic>
          <p:nvPicPr>
            <p:cNvPr id="739" name="Google Shape;739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72000" y="1703500"/>
              <a:ext cx="4416097" cy="3114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70"/>
            <p:cNvSpPr/>
            <p:nvPr/>
          </p:nvSpPr>
          <p:spPr>
            <a:xfrm>
              <a:off x="7340958" y="1757968"/>
              <a:ext cx="1590541" cy="23181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1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The first optimizations with nonlinear turbulence calculations in the objective are becoming possible</a:t>
            </a:r>
            <a:endParaRPr/>
          </a:p>
        </p:txBody>
      </p:sp>
      <p:sp>
        <p:nvSpPr>
          <p:cNvPr id="747" name="Google Shape;747;p71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8" name="Google Shape;748;p71"/>
          <p:cNvSpPr txBox="1"/>
          <p:nvPr/>
        </p:nvSpPr>
        <p:spPr>
          <a:xfrm>
            <a:off x="124401" y="686100"/>
            <a:ext cx="652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Patrick Kim (was a Maryland undergraduate, now at Princeton!)</a:t>
            </a:r>
            <a:endParaRPr/>
          </a:p>
        </p:txBody>
      </p:sp>
      <p:pic>
        <p:nvPicPr>
          <p:cNvPr id="749" name="Google Shape;74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408" y="1132999"/>
            <a:ext cx="3928186" cy="389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1"/>
          <p:cNvPicPr preferRelativeResize="0"/>
          <p:nvPr/>
        </p:nvPicPr>
        <p:blipFill rotWithShape="1">
          <a:blip r:embed="rId4">
            <a:alphaModFix/>
          </a:blip>
          <a:srcRect b="5022" l="6077" r="0" t="0"/>
          <a:stretch/>
        </p:blipFill>
        <p:spPr>
          <a:xfrm>
            <a:off x="4721846" y="1367942"/>
            <a:ext cx="4404796" cy="311366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1"/>
          <p:cNvSpPr txBox="1"/>
          <p:nvPr/>
        </p:nvSpPr>
        <p:spPr>
          <a:xfrm>
            <a:off x="6647739" y="4461055"/>
            <a:ext cx="5661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2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Stellarator geometry can be optimized for MHD stability</a:t>
            </a:r>
            <a:endParaRPr/>
          </a:p>
        </p:txBody>
      </p:sp>
      <p:sp>
        <p:nvSpPr>
          <p:cNvPr id="757" name="Google Shape;757;p72"/>
          <p:cNvSpPr txBox="1"/>
          <p:nvPr>
            <p:ph idx="12" type="sldNum"/>
          </p:nvPr>
        </p:nvSpPr>
        <p:spPr>
          <a:xfrm>
            <a:off x="7010400" y="4825005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8" name="Google Shape;758;p72"/>
          <p:cNvSpPr txBox="1"/>
          <p:nvPr/>
        </p:nvSpPr>
        <p:spPr>
          <a:xfrm>
            <a:off x="181069" y="4815175"/>
            <a:ext cx="381155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Sanchez et al, Plasma Phys. Control. Fusion (2000)</a:t>
            </a:r>
            <a:endParaRPr/>
          </a:p>
        </p:txBody>
      </p:sp>
      <p:sp>
        <p:nvSpPr>
          <p:cNvPr id="759" name="Google Shape;759;p72"/>
          <p:cNvSpPr txBox="1"/>
          <p:nvPr/>
        </p:nvSpPr>
        <p:spPr>
          <a:xfrm>
            <a:off x="181069" y="615183"/>
            <a:ext cx="648228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MHD stability calculations, in increasing complexity: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well &amp; Mercier’s criterion (interchange)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Ballooning modes (short wavelength ⟂ to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Finite wavelength (everything)</a:t>
            </a:r>
            <a:endParaRPr/>
          </a:p>
        </p:txBody>
      </p:sp>
      <p:pic>
        <p:nvPicPr>
          <p:cNvPr id="760" name="Google Shape;76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215031"/>
            <a:ext cx="3468972" cy="26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927" y="2211111"/>
            <a:ext cx="3470682" cy="260434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72"/>
          <p:cNvSpPr txBox="1"/>
          <p:nvPr/>
        </p:nvSpPr>
        <p:spPr>
          <a:xfrm rot="-5400000">
            <a:off x="3096606" y="3373821"/>
            <a:ext cx="2942537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rate of ballooning modes</a:t>
            </a:r>
            <a:endParaRPr/>
          </a:p>
        </p:txBody>
      </p:sp>
      <p:sp>
        <p:nvSpPr>
          <p:cNvPr id="763" name="Google Shape;763;p72"/>
          <p:cNvSpPr txBox="1"/>
          <p:nvPr/>
        </p:nvSpPr>
        <p:spPr>
          <a:xfrm>
            <a:off x="7031188" y="4622425"/>
            <a:ext cx="12165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(minor radius)</a:t>
            </a:r>
            <a:endParaRPr/>
          </a:p>
        </p:txBody>
      </p:sp>
      <p:grpSp>
        <p:nvGrpSpPr>
          <p:cNvPr id="764" name="Google Shape;764;p72"/>
          <p:cNvGrpSpPr/>
          <p:nvPr/>
        </p:nvGrpSpPr>
        <p:grpSpPr>
          <a:xfrm>
            <a:off x="6636714" y="598327"/>
            <a:ext cx="1685590" cy="2073657"/>
            <a:chOff x="6636714" y="615183"/>
            <a:chExt cx="1685590" cy="2073657"/>
          </a:xfrm>
        </p:grpSpPr>
        <p:pic>
          <p:nvPicPr>
            <p:cNvPr id="765" name="Google Shape;765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18702" y="615183"/>
              <a:ext cx="1496558" cy="1739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72"/>
            <p:cNvSpPr/>
            <p:nvPr/>
          </p:nvSpPr>
          <p:spPr>
            <a:xfrm>
              <a:off x="8077200" y="816656"/>
              <a:ext cx="245104" cy="1606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7" name="Google Shape;767;p72"/>
            <p:cNvSpPr/>
            <p:nvPr/>
          </p:nvSpPr>
          <p:spPr>
            <a:xfrm rot="-1330797">
              <a:off x="7437829" y="2139578"/>
              <a:ext cx="824288" cy="4087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8" name="Google Shape;768;p72"/>
            <p:cNvSpPr/>
            <p:nvPr/>
          </p:nvSpPr>
          <p:spPr>
            <a:xfrm>
              <a:off x="6636714" y="1235772"/>
              <a:ext cx="245104" cy="111922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69" name="Google Shape;769;p72"/>
          <p:cNvSpPr txBox="1"/>
          <p:nvPr/>
        </p:nvSpPr>
        <p:spPr>
          <a:xfrm>
            <a:off x="7780385" y="2001978"/>
            <a:ext cx="143372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Cote et al, (2019)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3"/>
          <p:cNvSpPr txBox="1"/>
          <p:nvPr>
            <p:ph type="title"/>
          </p:nvPr>
        </p:nvSpPr>
        <p:spPr>
          <a:xfrm>
            <a:off x="83100" y="206975"/>
            <a:ext cx="86475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Pros and cons of using modular superconducting coils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p73"/>
          <p:cNvSpPr txBox="1"/>
          <p:nvPr/>
        </p:nvSpPr>
        <p:spPr>
          <a:xfrm>
            <a:off x="-480275" y="611700"/>
            <a:ext cx="8778600" cy="21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1" marL="914400" rtl="0" algn="l">
              <a:spcBef>
                <a:spcPts val="56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 fields are all nonlinear in the optimization variables (the coils shapes).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Machining complex superconducting coils can be very expensive.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Support structures are complicated and tight tolerances are required.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Easy to build in holes and diagnostic ports and optimization problem is unchanged.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Coils operate with power supplies, require significant cooling, generate magnetic ripple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Coil field strength limited only by large magnetic forces, can be exposed to high fields.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 put coils behind neutron shield (or blanket) and can be turned off.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 trivially generate a toroidal magnetic flux.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6" name="Google Shape;776;p73"/>
          <p:cNvPicPr preferRelativeResize="0"/>
          <p:nvPr/>
        </p:nvPicPr>
        <p:blipFill rotWithShape="1">
          <a:blip r:embed="rId3">
            <a:alphaModFix/>
          </a:blip>
          <a:srcRect b="0" l="12320" r="11858" t="0"/>
          <a:stretch/>
        </p:blipFill>
        <p:spPr>
          <a:xfrm>
            <a:off x="4492375" y="2480125"/>
            <a:ext cx="3557424" cy="263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12" y="1979015"/>
            <a:ext cx="4164918" cy="3129948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8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Optimization is a general technique with many applications </a:t>
            </a:r>
            <a:endParaRPr/>
          </a:p>
        </p:txBody>
      </p:sp>
      <p:sp>
        <p:nvSpPr>
          <p:cNvPr id="260" name="Google Shape;260;p38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p38"/>
          <p:cNvSpPr txBox="1"/>
          <p:nvPr/>
        </p:nvSpPr>
        <p:spPr>
          <a:xfrm>
            <a:off x="457200" y="726673"/>
            <a:ext cx="4692438" cy="4616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9728" l="-2161" r="-1079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2" name="Google Shape;262;p38"/>
          <p:cNvSpPr txBox="1"/>
          <p:nvPr/>
        </p:nvSpPr>
        <p:spPr>
          <a:xfrm>
            <a:off x="5868467" y="726673"/>
            <a:ext cx="1998752" cy="46166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728" l="-5062" r="0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3" name="Google Shape;263;p38"/>
          <p:cNvSpPr txBox="1"/>
          <p:nvPr/>
        </p:nvSpPr>
        <p:spPr>
          <a:xfrm>
            <a:off x="1451127" y="1515967"/>
            <a:ext cx="405380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 Can add constraints:</a:t>
            </a:r>
            <a:endParaRPr/>
          </a:p>
        </p:txBody>
      </p:sp>
      <p:sp>
        <p:nvSpPr>
          <p:cNvPr id="264" name="Google Shape;264;p38"/>
          <p:cNvSpPr txBox="1"/>
          <p:nvPr/>
        </p:nvSpPr>
        <p:spPr>
          <a:xfrm>
            <a:off x="5665973" y="1158742"/>
            <a:ext cx="2913600" cy="461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9728" l="-3028" r="-2164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5" name="Google Shape;265;p38"/>
          <p:cNvSpPr txBox="1"/>
          <p:nvPr/>
        </p:nvSpPr>
        <p:spPr>
          <a:xfrm>
            <a:off x="7021406" y="1601519"/>
            <a:ext cx="1529100" cy="4914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282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6" name="Google Shape;266;p38"/>
          <p:cNvSpPr txBox="1"/>
          <p:nvPr/>
        </p:nvSpPr>
        <p:spPr>
          <a:xfrm>
            <a:off x="4572000" y="2016869"/>
            <a:ext cx="4005900" cy="831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14924" l="-2531" r="-1898" t="-447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7" name="Google Shape;267;p38"/>
          <p:cNvSpPr txBox="1"/>
          <p:nvPr/>
        </p:nvSpPr>
        <p:spPr>
          <a:xfrm>
            <a:off x="4572000" y="3045594"/>
            <a:ext cx="4572000" cy="12300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-8246" l="-2221" r="0" t="-412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200"/>
          </a:p>
        </p:txBody>
      </p:sp>
      <p:sp>
        <p:nvSpPr>
          <p:cNvPr id="268" name="Google Shape;268;p38"/>
          <p:cNvSpPr txBox="1"/>
          <p:nvPr/>
        </p:nvSpPr>
        <p:spPr>
          <a:xfrm>
            <a:off x="37212" y="2076059"/>
            <a:ext cx="638316" cy="33855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714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69" name="Google Shape;269;p38"/>
          <p:cNvSpPr txBox="1"/>
          <p:nvPr/>
        </p:nvSpPr>
        <p:spPr>
          <a:xfrm>
            <a:off x="3748749" y="4390720"/>
            <a:ext cx="433259" cy="33855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70" name="Google Shape;270;p38"/>
          <p:cNvSpPr txBox="1"/>
          <p:nvPr/>
        </p:nvSpPr>
        <p:spPr>
          <a:xfrm>
            <a:off x="226464" y="4416827"/>
            <a:ext cx="428515" cy="33855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71" name="Google Shape;271;p38"/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(a.k.a. “objective function”, “loss function”)</a:t>
            </a:r>
            <a:endParaRPr/>
          </a:p>
        </p:txBody>
      </p:sp>
      <p:sp>
        <p:nvSpPr>
          <p:cNvPr id="272" name="Google Shape;272;p38"/>
          <p:cNvSpPr/>
          <p:nvPr/>
        </p:nvSpPr>
        <p:spPr>
          <a:xfrm>
            <a:off x="1514926" y="4486718"/>
            <a:ext cx="298200" cy="348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38"/>
          <p:cNvSpPr txBox="1"/>
          <p:nvPr/>
        </p:nvSpPr>
        <p:spPr>
          <a:xfrm>
            <a:off x="2967761" y="3891158"/>
            <a:ext cx="2091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Local </a:t>
            </a:r>
            <a:endParaRPr sz="2000">
              <a:solidFill>
                <a:srgbClr val="3399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minimum</a:t>
            </a:r>
            <a:endParaRPr sz="1000"/>
          </a:p>
        </p:txBody>
      </p:sp>
      <p:sp>
        <p:nvSpPr>
          <p:cNvPr id="274" name="Google Shape;274;p38"/>
          <p:cNvSpPr txBox="1"/>
          <p:nvPr/>
        </p:nvSpPr>
        <p:spPr>
          <a:xfrm>
            <a:off x="1700086" y="4681835"/>
            <a:ext cx="2260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Global minimum</a:t>
            </a:r>
            <a:endParaRPr sz="1200"/>
          </a:p>
        </p:txBody>
      </p:sp>
      <p:sp>
        <p:nvSpPr>
          <p:cNvPr id="275" name="Google Shape;275;p38"/>
          <p:cNvSpPr/>
          <p:nvPr/>
        </p:nvSpPr>
        <p:spPr>
          <a:xfrm>
            <a:off x="2801241" y="4157586"/>
            <a:ext cx="166500" cy="2592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399FF"/>
          </a:solidFill>
          <a:ln cap="flat" cmpd="sng" w="25400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4542500" y="4314525"/>
            <a:ext cx="438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trick: turn “hard constraint” into “soft constraint”: minimize[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+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)|</a:t>
            </a:r>
            <a:r>
              <a:rPr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74"/>
          <p:cNvPicPr preferRelativeResize="0"/>
          <p:nvPr/>
        </p:nvPicPr>
        <p:blipFill rotWithShape="1">
          <a:blip r:embed="rId3">
            <a:alphaModFix/>
          </a:blip>
          <a:srcRect b="0" l="49529" r="1730" t="12472"/>
          <a:stretch/>
        </p:blipFill>
        <p:spPr>
          <a:xfrm>
            <a:off x="6212925" y="2286125"/>
            <a:ext cx="2835973" cy="2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74"/>
          <p:cNvSpPr txBox="1"/>
          <p:nvPr>
            <p:ph type="title"/>
          </p:nvPr>
        </p:nvSpPr>
        <p:spPr>
          <a:xfrm>
            <a:off x="83100" y="206975"/>
            <a:ext cx="86475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Pros and cons of using permanent magnets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p74"/>
          <p:cNvSpPr txBox="1"/>
          <p:nvPr/>
        </p:nvSpPr>
        <p:spPr>
          <a:xfrm>
            <a:off x="-471700" y="637425"/>
            <a:ext cx="8778600" cy="21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1" marL="914400" rtl="0" algn="l">
              <a:spcBef>
                <a:spcPts val="56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 fields are all linear in the optimization variables (the dipole vectors).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Permanent magnets are very cheap compared to machining complex superconducting coils.*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Support structures can be 3D printed and assembled at remarkably low cost.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Easy to build in holes and diagnostic ports and optimization problem is unchanged.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Magnets operate without power supplies, require minimal cooling.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Magnets limited to ~ 1 Tesla, demagnetize if exposed to high field strengths,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Cannot withstand neutron bombardment and cannot be turned off. 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Still need some basic coils to generate a toroidal magnetic flux.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4" name="Google Shape;78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73" y="3061250"/>
            <a:ext cx="4089476" cy="86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74"/>
          <p:cNvSpPr txBox="1"/>
          <p:nvPr/>
        </p:nvSpPr>
        <p:spPr>
          <a:xfrm>
            <a:off x="1234450" y="4774200"/>
            <a:ext cx="736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*~10$ per magnet, so ~10</a:t>
            </a:r>
            <a:r>
              <a:rPr baseline="30000" lang="en-US" sz="12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- 10</a:t>
            </a:r>
            <a:r>
              <a:rPr baseline="30000" lang="en-US" sz="1200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magnet designs are quite inexpensive.</a:t>
            </a:r>
            <a:endParaRPr sz="1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400" y="3179200"/>
            <a:ext cx="940900" cy="5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5"/>
          <p:cNvSpPr txBox="1"/>
          <p:nvPr>
            <p:ph type="title"/>
          </p:nvPr>
        </p:nvSpPr>
        <p:spPr>
          <a:xfrm>
            <a:off x="83100" y="206975"/>
            <a:ext cx="86475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Pros and cons of using a dipole array (DA)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p75"/>
          <p:cNvSpPr txBox="1"/>
          <p:nvPr/>
        </p:nvSpPr>
        <p:spPr>
          <a:xfrm>
            <a:off x="-471700" y="637425"/>
            <a:ext cx="9144000" cy="21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1" marL="914400" rtl="0" algn="l">
              <a:spcBef>
                <a:spcPts val="56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 fields are all linear in the optimization variables (the current strengths).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DA coils are very cheap compared to machining complex superconducting coils.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Support structures are relatively simple and low cost.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Easy to build in holes and diagnostic ports and optimization problem is unchanged.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Coils operate with power supplies, require cooling.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DA field strength limited only by large magnetic forces, can be exposed to high field strengths.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 put DA behind neutron shield (or blanket) and can be turned off.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Still need some basic TF coils to generate a toroidal magnetic flux.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3" name="Google Shape;79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601" y="2953175"/>
            <a:ext cx="3820400" cy="223317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75"/>
          <p:cNvSpPr txBox="1"/>
          <p:nvPr/>
        </p:nvSpPr>
        <p:spPr>
          <a:xfrm>
            <a:off x="7733025" y="25991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5"/>
              </a:rPr>
              <a:t>https://thea.energy/</a:t>
            </a:r>
            <a:endParaRPr/>
          </a:p>
        </p:txBody>
      </p:sp>
      <p:pic>
        <p:nvPicPr>
          <p:cNvPr id="795" name="Google Shape;795;p75"/>
          <p:cNvPicPr preferRelativeResize="0"/>
          <p:nvPr/>
        </p:nvPicPr>
        <p:blipFill rotWithShape="1">
          <a:blip r:embed="rId6">
            <a:alphaModFix/>
          </a:blip>
          <a:srcRect b="0" l="0" r="5562" t="57009"/>
          <a:stretch/>
        </p:blipFill>
        <p:spPr>
          <a:xfrm>
            <a:off x="2251800" y="4669545"/>
            <a:ext cx="3000000" cy="43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8175" y="3936125"/>
            <a:ext cx="753192" cy="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5"/>
          <p:cNvPicPr preferRelativeResize="0"/>
          <p:nvPr/>
        </p:nvPicPr>
        <p:blipFill rotWithShape="1">
          <a:blip r:embed="rId8">
            <a:alphaModFix/>
          </a:blip>
          <a:srcRect b="0" l="0" r="55221" t="4552"/>
          <a:stretch/>
        </p:blipFill>
        <p:spPr>
          <a:xfrm>
            <a:off x="2328950" y="3017750"/>
            <a:ext cx="1820507" cy="2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5"/>
          <p:cNvPicPr preferRelativeResize="0"/>
          <p:nvPr/>
        </p:nvPicPr>
        <p:blipFill rotWithShape="1">
          <a:blip r:embed="rId9">
            <a:alphaModFix/>
          </a:blip>
          <a:srcRect b="0" l="0" r="0" t="12095"/>
          <a:stretch/>
        </p:blipFill>
        <p:spPr>
          <a:xfrm>
            <a:off x="2297263" y="3619613"/>
            <a:ext cx="1883883" cy="2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75"/>
          <p:cNvPicPr preferRelativeResize="0"/>
          <p:nvPr/>
        </p:nvPicPr>
        <p:blipFill rotWithShape="1">
          <a:blip r:embed="rId6">
            <a:alphaModFix/>
          </a:blip>
          <a:srcRect b="60952" l="29783" r="31083" t="0"/>
          <a:stretch/>
        </p:blipFill>
        <p:spPr>
          <a:xfrm>
            <a:off x="2383900" y="4233775"/>
            <a:ext cx="1368621" cy="4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5"/>
          <p:cNvPicPr preferRelativeResize="0"/>
          <p:nvPr/>
        </p:nvPicPr>
        <p:blipFill rotWithShape="1">
          <a:blip r:embed="rId10">
            <a:alphaModFix/>
          </a:blip>
          <a:srcRect b="0" l="0" r="0" t="2733"/>
          <a:stretch/>
        </p:blipFill>
        <p:spPr>
          <a:xfrm>
            <a:off x="0" y="3892775"/>
            <a:ext cx="2030506" cy="121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5"/>
          <p:cNvPicPr preferRelativeResize="0"/>
          <p:nvPr/>
        </p:nvPicPr>
        <p:blipFill rotWithShape="1">
          <a:blip r:embed="rId8">
            <a:alphaModFix/>
          </a:blip>
          <a:srcRect b="0" l="45051" r="1475" t="6006"/>
          <a:stretch/>
        </p:blipFill>
        <p:spPr>
          <a:xfrm>
            <a:off x="1864100" y="3303100"/>
            <a:ext cx="2207900" cy="2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6"/>
          <p:cNvSpPr txBox="1"/>
          <p:nvPr>
            <p:ph type="title"/>
          </p:nvPr>
        </p:nvSpPr>
        <p:spPr>
          <a:xfrm>
            <a:off x="83100" y="206975"/>
            <a:ext cx="86475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Pros and cons of using superconducting tiles (STs)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7" name="Google Shape;807;p76"/>
          <p:cNvSpPr txBox="1"/>
          <p:nvPr/>
        </p:nvSpPr>
        <p:spPr>
          <a:xfrm>
            <a:off x="-471700" y="637425"/>
            <a:ext cx="9144000" cy="21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1" marL="914400" rtl="0" algn="l">
              <a:spcBef>
                <a:spcPts val="56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Magnet fields are </a:t>
            </a:r>
            <a:r>
              <a:rPr b="1"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linear in the optimization variables.</a:t>
            </a:r>
            <a:endParaRPr sz="1600">
              <a:highlight>
                <a:srgbClr val="DD7E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STs are very cheap compared to machining complex superconducting coils.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Support structures can be 3D printed and assembled at low cost.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Easy to build in holes and diagnostic ports and optimization problem is unchanged.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STs operate without power supplies, require some cooling.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DA field strength limited only by large magnetic forces, can be exposed to high field strengths.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B6D7A8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Can put DA behind neutron shield (or blanket) and can be turned off (sort of!). </a:t>
            </a:r>
            <a:endParaRPr sz="1600">
              <a:highlight>
                <a:srgbClr val="B6D7A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○"/>
            </a:pPr>
            <a:r>
              <a:rPr lang="en-US" sz="1600">
                <a:highlight>
                  <a:srgbClr val="DD7E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Still need some basic coils to generate a toroidal magnetic flux + induce ST currents.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8" name="Google Shape;80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100" y="2746075"/>
            <a:ext cx="2580300" cy="23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76"/>
          <p:cNvSpPr txBox="1"/>
          <p:nvPr/>
        </p:nvSpPr>
        <p:spPr>
          <a:xfrm>
            <a:off x="5904625" y="4848175"/>
            <a:ext cx="368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Bromberg, L., et al. </a:t>
            </a:r>
            <a:r>
              <a:rPr i="1" lang="en-US" sz="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Fusion Science and Technology</a:t>
            </a:r>
            <a:r>
              <a:rPr lang="en-US" sz="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60.2 (2011): 643-647.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0" name="Google Shape;810;p76"/>
          <p:cNvSpPr txBox="1"/>
          <p:nvPr/>
        </p:nvSpPr>
        <p:spPr>
          <a:xfrm>
            <a:off x="5335200" y="3261250"/>
            <a:ext cx="340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Flux of </a:t>
            </a: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B </a:t>
            </a: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through ST must vanish, so currents are induced in the ST to cancel any external field.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7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Optimization for reduced turbulence has mostly used </a:t>
            </a:r>
            <a:br>
              <a:rPr lang="en-US" sz="2400"/>
            </a:br>
            <a:r>
              <a:rPr lang="en-US" sz="2400"/>
              <a:t>simplified proxies in the cost function</a:t>
            </a:r>
            <a:endParaRPr/>
          </a:p>
        </p:txBody>
      </p:sp>
      <p:sp>
        <p:nvSpPr>
          <p:cNvPr id="816" name="Google Shape;816;p77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7" name="Google Shape;817;p77"/>
          <p:cNvSpPr txBox="1"/>
          <p:nvPr/>
        </p:nvSpPr>
        <p:spPr>
          <a:xfrm>
            <a:off x="181069" y="4815175"/>
            <a:ext cx="37854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Mynick et al, Physical Review Letters (2010)</a:t>
            </a:r>
            <a:endParaRPr/>
          </a:p>
        </p:txBody>
      </p:sp>
      <p:pic>
        <p:nvPicPr>
          <p:cNvPr id="818" name="Google Shape;81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768" y="2061826"/>
            <a:ext cx="2738357" cy="273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1320" y="2159420"/>
            <a:ext cx="3411021" cy="24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77"/>
          <p:cNvSpPr txBox="1"/>
          <p:nvPr/>
        </p:nvSpPr>
        <p:spPr>
          <a:xfrm>
            <a:off x="5752733" y="2233152"/>
            <a:ext cx="24809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NCSX (unoptimized)</a:t>
            </a:r>
            <a:endParaRPr/>
          </a:p>
        </p:txBody>
      </p:sp>
      <p:sp>
        <p:nvSpPr>
          <p:cNvPr id="821" name="Google Shape;821;p77"/>
          <p:cNvSpPr txBox="1"/>
          <p:nvPr/>
        </p:nvSpPr>
        <p:spPr>
          <a:xfrm>
            <a:off x="2543752" y="2138410"/>
            <a:ext cx="29566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NCSX (unoptimized)</a:t>
            </a:r>
            <a:endParaRPr/>
          </a:p>
        </p:txBody>
      </p:sp>
      <p:sp>
        <p:nvSpPr>
          <p:cNvPr id="822" name="Google Shape;822;p77"/>
          <p:cNvSpPr txBox="1"/>
          <p:nvPr/>
        </p:nvSpPr>
        <p:spPr>
          <a:xfrm>
            <a:off x="7157009" y="3294699"/>
            <a:ext cx="14756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optimized</a:t>
            </a:r>
            <a:endParaRPr/>
          </a:p>
        </p:txBody>
      </p:sp>
      <p:sp>
        <p:nvSpPr>
          <p:cNvPr id="823" name="Google Shape;823;p77"/>
          <p:cNvSpPr txBox="1"/>
          <p:nvPr/>
        </p:nvSpPr>
        <p:spPr>
          <a:xfrm>
            <a:off x="910324" y="3666891"/>
            <a:ext cx="13468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optimized</a:t>
            </a:r>
            <a:endParaRPr/>
          </a:p>
        </p:txBody>
      </p:sp>
      <p:sp>
        <p:nvSpPr>
          <p:cNvPr id="824" name="Google Shape;824;p77"/>
          <p:cNvSpPr txBox="1"/>
          <p:nvPr/>
        </p:nvSpPr>
        <p:spPr>
          <a:xfrm>
            <a:off x="7032901" y="3660388"/>
            <a:ext cx="15801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optimized</a:t>
            </a:r>
            <a:endParaRPr/>
          </a:p>
        </p:txBody>
      </p:sp>
      <p:pic>
        <p:nvPicPr>
          <p:cNvPr id="825" name="Google Shape;825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93" y="659364"/>
            <a:ext cx="2317750" cy="6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0873" y="697476"/>
            <a:ext cx="4451350" cy="5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484" y="1282875"/>
            <a:ext cx="2738357" cy="80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72758" y="1331547"/>
            <a:ext cx="149860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7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59325" y="1360201"/>
            <a:ext cx="16637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7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00316" y="1268047"/>
            <a:ext cx="1727200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7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66753" y="859389"/>
            <a:ext cx="1066800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7"/>
          <p:cNvSpPr txBox="1"/>
          <p:nvPr/>
        </p:nvSpPr>
        <p:spPr>
          <a:xfrm>
            <a:off x="6113441" y="4429265"/>
            <a:ext cx="1698094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(normalized)</a:t>
            </a:r>
            <a:endParaRPr/>
          </a:p>
        </p:txBody>
      </p:sp>
      <p:sp>
        <p:nvSpPr>
          <p:cNvPr id="833" name="Google Shape;833;p77"/>
          <p:cNvSpPr txBox="1"/>
          <p:nvPr/>
        </p:nvSpPr>
        <p:spPr>
          <a:xfrm rot="-5400000">
            <a:off x="3631433" y="3201685"/>
            <a:ext cx="2793714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Turbulent heat flux (code units)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8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Pros and cons of the 3 classes</a:t>
            </a:r>
            <a:endParaRPr/>
          </a:p>
        </p:txBody>
      </p:sp>
      <p:sp>
        <p:nvSpPr>
          <p:cNvPr id="839" name="Google Shape;839;p78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0" name="Google Shape;840;p78"/>
          <p:cNvSpPr txBox="1"/>
          <p:nvPr/>
        </p:nvSpPr>
        <p:spPr>
          <a:xfrm>
            <a:off x="208230" y="742384"/>
            <a:ext cx="491452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Lowest aspect ratio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Fewest coils, largest clearances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Large bootstrap current increases iota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Wider orbits mean worse confinement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Large current may contribute to MHD instability</a:t>
            </a:r>
            <a:endParaRPr/>
          </a:p>
        </p:txBody>
      </p:sp>
      <p:sp>
        <p:nvSpPr>
          <p:cNvPr id="841" name="Google Shape;841;p78"/>
          <p:cNvSpPr txBox="1"/>
          <p:nvPr/>
        </p:nvSpPr>
        <p:spPr>
          <a:xfrm>
            <a:off x="161454" y="2835176"/>
            <a:ext cx="402124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QH: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Extremely good confinement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Can build on experience with HSX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Seems to require high aspect ratio and many coils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Intermediate bootstrap current between QA and QI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78"/>
          <p:cNvSpPr txBox="1"/>
          <p:nvPr/>
        </p:nvSpPr>
        <p:spPr>
          <a:xfrm>
            <a:off x="4111250" y="2834938"/>
            <a:ext cx="4914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QI: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Low bootstrap current means high robustness to different pressure profiles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Can use island divertor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Can build on experience from W7-X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Seems to require high aspect ratio and many coils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Optimization is generally trickier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517" y="3464132"/>
            <a:ext cx="4162403" cy="926109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79"/>
          <p:cNvSpPr txBox="1"/>
          <p:nvPr>
            <p:ph type="title"/>
          </p:nvPr>
        </p:nvSpPr>
        <p:spPr>
          <a:xfrm>
            <a:off x="152400" y="31530"/>
            <a:ext cx="88392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Perhaps the first type of stellarator optimization </a:t>
            </a:r>
            <a:br>
              <a:rPr lang="en-US" sz="2400"/>
            </a:br>
            <a:r>
              <a:rPr lang="en-US" sz="2400"/>
              <a:t>was to achieve good flux surfaces</a:t>
            </a:r>
            <a:endParaRPr/>
          </a:p>
        </p:txBody>
      </p:sp>
      <p:pic>
        <p:nvPicPr>
          <p:cNvPr id="849" name="Google Shape;84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291" y="3465842"/>
            <a:ext cx="4162402" cy="92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302" y="1537839"/>
            <a:ext cx="4022306" cy="1807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63291" y="1537839"/>
            <a:ext cx="4028309" cy="1813039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79"/>
          <p:cNvSpPr/>
          <p:nvPr/>
        </p:nvSpPr>
        <p:spPr>
          <a:xfrm>
            <a:off x="2310472" y="532720"/>
            <a:ext cx="68054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Reproduction of Cary &amp; Hanson (1986) by Rogerio Jorge</a:t>
            </a:r>
            <a:endParaRPr/>
          </a:p>
        </p:txBody>
      </p:sp>
      <p:sp>
        <p:nvSpPr>
          <p:cNvPr id="853" name="Google Shape;853;p79"/>
          <p:cNvSpPr txBox="1"/>
          <p:nvPr/>
        </p:nvSpPr>
        <p:spPr>
          <a:xfrm>
            <a:off x="1461926" y="982607"/>
            <a:ext cx="15210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Unoptimized</a:t>
            </a:r>
            <a:endParaRPr/>
          </a:p>
        </p:txBody>
      </p:sp>
      <p:sp>
        <p:nvSpPr>
          <p:cNvPr id="854" name="Google Shape;854;p79"/>
          <p:cNvSpPr txBox="1"/>
          <p:nvPr/>
        </p:nvSpPr>
        <p:spPr>
          <a:xfrm>
            <a:off x="6349164" y="982607"/>
            <a:ext cx="125656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00A199"/>
                </a:solidFill>
                <a:latin typeface="Calibri"/>
                <a:ea typeface="Calibri"/>
                <a:cs typeface="Calibri"/>
                <a:sym typeface="Calibri"/>
              </a:rPr>
              <a:t>Optimized</a:t>
            </a:r>
            <a:endParaRPr/>
          </a:p>
        </p:txBody>
      </p:sp>
      <p:sp>
        <p:nvSpPr>
          <p:cNvPr id="855" name="Google Shape;855;p79"/>
          <p:cNvSpPr txBox="1"/>
          <p:nvPr/>
        </p:nvSpPr>
        <p:spPr>
          <a:xfrm>
            <a:off x="6876411" y="4352619"/>
            <a:ext cx="5741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[m]</a:t>
            </a:r>
            <a:endParaRPr/>
          </a:p>
        </p:txBody>
      </p:sp>
      <p:sp>
        <p:nvSpPr>
          <p:cNvPr id="856" name="Google Shape;856;p79"/>
          <p:cNvSpPr txBox="1"/>
          <p:nvPr/>
        </p:nvSpPr>
        <p:spPr>
          <a:xfrm>
            <a:off x="2088394" y="4352619"/>
            <a:ext cx="5741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[m]</a:t>
            </a:r>
            <a:endParaRPr/>
          </a:p>
        </p:txBody>
      </p:sp>
      <p:sp>
        <p:nvSpPr>
          <p:cNvPr id="857" name="Google Shape;857;p79"/>
          <p:cNvSpPr txBox="1"/>
          <p:nvPr/>
        </p:nvSpPr>
        <p:spPr>
          <a:xfrm rot="-5400000">
            <a:off x="4614978" y="3686013"/>
            <a:ext cx="5597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[m]</a:t>
            </a:r>
            <a:endParaRPr/>
          </a:p>
        </p:txBody>
      </p:sp>
      <p:sp>
        <p:nvSpPr>
          <p:cNvPr id="858" name="Google Shape;858;p79"/>
          <p:cNvSpPr txBox="1"/>
          <p:nvPr/>
        </p:nvSpPr>
        <p:spPr>
          <a:xfrm rot="-5400000">
            <a:off x="-41095" y="3686013"/>
            <a:ext cx="5597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[m]</a:t>
            </a:r>
            <a:endParaRPr/>
          </a:p>
        </p:txBody>
      </p:sp>
      <p:sp>
        <p:nvSpPr>
          <p:cNvPr id="859" name="Google Shape;859;p79"/>
          <p:cNvSpPr txBox="1"/>
          <p:nvPr/>
        </p:nvSpPr>
        <p:spPr>
          <a:xfrm>
            <a:off x="51132" y="4774168"/>
            <a:ext cx="8993937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 space </a:t>
            </a: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Fourier modes of coil shapes.        Cost function </a:t>
            </a:r>
            <a:r>
              <a:rPr i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square of “Greene’s residue”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0"/>
          <p:cNvSpPr txBox="1"/>
          <p:nvPr>
            <p:ph type="title"/>
          </p:nvPr>
        </p:nvSpPr>
        <p:spPr>
          <a:xfrm>
            <a:off x="236576" y="12192"/>
            <a:ext cx="8907423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Optimization for good flux surfaces continues to be a principle behind recent stellarators</a:t>
            </a:r>
            <a:endParaRPr/>
          </a:p>
        </p:txBody>
      </p:sp>
      <p:sp>
        <p:nvSpPr>
          <p:cNvPr id="865" name="Google Shape;865;p80"/>
          <p:cNvSpPr txBox="1"/>
          <p:nvPr/>
        </p:nvSpPr>
        <p:spPr>
          <a:xfrm>
            <a:off x="291218" y="668890"/>
            <a:ext cx="36929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CTH: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(Compact Toroidal Hybrid, at Auburn)</a:t>
            </a:r>
            <a:endParaRPr/>
          </a:p>
        </p:txBody>
      </p:sp>
      <p:pic>
        <p:nvPicPr>
          <p:cNvPr id="866" name="Google Shape;86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2649" y="1489228"/>
            <a:ext cx="3630844" cy="3327402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80"/>
          <p:cNvSpPr txBox="1"/>
          <p:nvPr/>
        </p:nvSpPr>
        <p:spPr>
          <a:xfrm>
            <a:off x="4572000" y="569405"/>
            <a:ext cx="43354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CNT (Columbia Non-neutral Torus):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volume over possible coil position errors</a:t>
            </a:r>
            <a:endParaRPr/>
          </a:p>
        </p:txBody>
      </p:sp>
      <p:sp>
        <p:nvSpPr>
          <p:cNvPr id="868" name="Google Shape;868;p80"/>
          <p:cNvSpPr txBox="1"/>
          <p:nvPr/>
        </p:nvSpPr>
        <p:spPr>
          <a:xfrm>
            <a:off x="5879627" y="4774035"/>
            <a:ext cx="23814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Pedersen (2004), Hammond (2016)</a:t>
            </a:r>
            <a:endParaRPr/>
          </a:p>
        </p:txBody>
      </p:sp>
      <p:pic>
        <p:nvPicPr>
          <p:cNvPr descr="http://www.alternative-energy-action-now.com/images/Spherical_Stellarator_CTH_ModelLge.jpg" id="869" name="Google Shape;86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576" y="1581694"/>
            <a:ext cx="3747576" cy="2641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2269" y="581156"/>
            <a:ext cx="3563958" cy="1660018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81"/>
          <p:cNvSpPr txBox="1"/>
          <p:nvPr>
            <p:ph type="title"/>
          </p:nvPr>
        </p:nvSpPr>
        <p:spPr>
          <a:xfrm>
            <a:off x="0" y="31709"/>
            <a:ext cx="9144000" cy="505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Reminder: the ∇</a:t>
            </a:r>
            <a:r>
              <a:rPr i="1" lang="en-US" sz="2400"/>
              <a:t>B</a:t>
            </a:r>
            <a:r>
              <a:rPr lang="en-US" sz="2400"/>
              <a:t> and curvature drifts make confinement challenging</a:t>
            </a:r>
            <a:endParaRPr/>
          </a:p>
        </p:txBody>
      </p:sp>
      <p:pic>
        <p:nvPicPr>
          <p:cNvPr id="877" name="Google Shape;87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9564" y="1729691"/>
            <a:ext cx="4239099" cy="26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81"/>
          <p:cNvSpPr/>
          <p:nvPr/>
        </p:nvSpPr>
        <p:spPr>
          <a:xfrm>
            <a:off x="4723784" y="2448577"/>
            <a:ext cx="1294068" cy="1303054"/>
          </a:xfrm>
          <a:prstGeom prst="rect">
            <a:avLst/>
          </a:prstGeom>
          <a:noFill/>
          <a:ln cap="flat" cmpd="sng" w="57150">
            <a:solidFill>
              <a:schemeClr val="fol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879" name="Google Shape;879;p81"/>
          <p:cNvGrpSpPr/>
          <p:nvPr/>
        </p:nvGrpSpPr>
        <p:grpSpPr>
          <a:xfrm>
            <a:off x="7227301" y="1723231"/>
            <a:ext cx="1050146" cy="2676605"/>
            <a:chOff x="4185" y="1180"/>
            <a:chExt cx="818" cy="2085"/>
          </a:xfrm>
        </p:grpSpPr>
        <p:grpSp>
          <p:nvGrpSpPr>
            <p:cNvPr id="880" name="Google Shape;880;p81"/>
            <p:cNvGrpSpPr/>
            <p:nvPr/>
          </p:nvGrpSpPr>
          <p:grpSpPr>
            <a:xfrm>
              <a:off x="4185" y="1288"/>
              <a:ext cx="818" cy="1977"/>
              <a:chOff x="4142" y="1293"/>
              <a:chExt cx="448" cy="1083"/>
            </a:xfrm>
          </p:grpSpPr>
          <p:sp>
            <p:nvSpPr>
              <p:cNvPr id="881" name="Google Shape;881;p81"/>
              <p:cNvSpPr/>
              <p:nvPr/>
            </p:nvSpPr>
            <p:spPr>
              <a:xfrm rot="-5400000">
                <a:off x="4184" y="1971"/>
                <a:ext cx="363" cy="448"/>
              </a:xfrm>
              <a:custGeom>
                <a:rect b="b" l="l" r="r" t="t"/>
                <a:pathLst>
                  <a:path extrusionOk="0" h="448" w="363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2" name="Google Shape;882;p81"/>
              <p:cNvSpPr/>
              <p:nvPr/>
            </p:nvSpPr>
            <p:spPr>
              <a:xfrm rot="-5400000">
                <a:off x="4184" y="1611"/>
                <a:ext cx="363" cy="448"/>
              </a:xfrm>
              <a:custGeom>
                <a:rect b="b" l="l" r="r" t="t"/>
                <a:pathLst>
                  <a:path extrusionOk="0" h="448" w="363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883" name="Google Shape;883;p81"/>
              <p:cNvSpPr/>
              <p:nvPr/>
            </p:nvSpPr>
            <p:spPr>
              <a:xfrm rot="-5400000">
                <a:off x="4184" y="1251"/>
                <a:ext cx="363" cy="448"/>
              </a:xfrm>
              <a:custGeom>
                <a:rect b="b" l="l" r="r" t="t"/>
                <a:pathLst>
                  <a:path extrusionOk="0" h="448" w="363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884" name="Google Shape;884;p81"/>
            <p:cNvCxnSpPr/>
            <p:nvPr/>
          </p:nvCxnSpPr>
          <p:spPr>
            <a:xfrm rot="10800000">
              <a:off x="4988" y="1180"/>
              <a:ext cx="0" cy="144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85" name="Google Shape;885;p81"/>
            <p:cNvCxnSpPr/>
            <p:nvPr/>
          </p:nvCxnSpPr>
          <p:spPr>
            <a:xfrm rot="10800000">
              <a:off x="4988" y="2503"/>
              <a:ext cx="0" cy="144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86" name="Google Shape;886;p81"/>
            <p:cNvCxnSpPr/>
            <p:nvPr/>
          </p:nvCxnSpPr>
          <p:spPr>
            <a:xfrm>
              <a:off x="4193" y="2180"/>
              <a:ext cx="0" cy="144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887" name="Google Shape;887;p81"/>
          <p:cNvSpPr txBox="1"/>
          <p:nvPr/>
        </p:nvSpPr>
        <p:spPr>
          <a:xfrm>
            <a:off x="2070196" y="4333479"/>
            <a:ext cx="438527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Ions drift up: they are not confined!</a:t>
            </a:r>
            <a:endParaRPr/>
          </a:p>
        </p:txBody>
      </p:sp>
      <p:sp>
        <p:nvSpPr>
          <p:cNvPr id="888" name="Google Shape;888;p81"/>
          <p:cNvSpPr/>
          <p:nvPr/>
        </p:nvSpPr>
        <p:spPr>
          <a:xfrm>
            <a:off x="6360918" y="1718602"/>
            <a:ext cx="2624337" cy="2690038"/>
          </a:xfrm>
          <a:prstGeom prst="rect">
            <a:avLst/>
          </a:prstGeom>
          <a:noFill/>
          <a:ln cap="flat" cmpd="sng" w="57150">
            <a:solidFill>
              <a:schemeClr val="folHlink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89" name="Google Shape;889;p81"/>
          <p:cNvCxnSpPr/>
          <p:nvPr/>
        </p:nvCxnSpPr>
        <p:spPr>
          <a:xfrm flipH="1" rot="10800000">
            <a:off x="4723784" y="1723232"/>
            <a:ext cx="1637134" cy="738184"/>
          </a:xfrm>
          <a:prstGeom prst="straightConnector1">
            <a:avLst/>
          </a:prstGeom>
          <a:noFill/>
          <a:ln cap="flat" cmpd="sng" w="38100">
            <a:solidFill>
              <a:srgbClr val="85B4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0" name="Google Shape;890;p81"/>
          <p:cNvCxnSpPr/>
          <p:nvPr/>
        </p:nvCxnSpPr>
        <p:spPr>
          <a:xfrm>
            <a:off x="4723784" y="3751631"/>
            <a:ext cx="1637134" cy="648206"/>
          </a:xfrm>
          <a:prstGeom prst="straightConnector1">
            <a:avLst/>
          </a:prstGeom>
          <a:noFill/>
          <a:ln cap="flat" cmpd="sng" w="38100">
            <a:solidFill>
              <a:srgbClr val="85B4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91" name="Google Shape;891;p81"/>
          <p:cNvGrpSpPr/>
          <p:nvPr/>
        </p:nvGrpSpPr>
        <p:grpSpPr>
          <a:xfrm rot="-5400000">
            <a:off x="6455469" y="3712597"/>
            <a:ext cx="534001" cy="534005"/>
            <a:chOff x="6181428" y="2861006"/>
            <a:chExt cx="3243720" cy="3243720"/>
          </a:xfrm>
        </p:grpSpPr>
        <p:sp>
          <p:nvSpPr>
            <p:cNvPr id="892" name="Google Shape;892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893" name="Google Shape;893;p81"/>
            <p:cNvCxnSpPr>
              <a:stCxn id="892" idx="1"/>
              <a:endCxn id="892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4" name="Google Shape;894;p81"/>
            <p:cNvCxnSpPr>
              <a:stCxn id="892" idx="7"/>
              <a:endCxn id="892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95" name="Google Shape;895;p81"/>
          <p:cNvGrpSpPr/>
          <p:nvPr/>
        </p:nvGrpSpPr>
        <p:grpSpPr>
          <a:xfrm rot="-5400000">
            <a:off x="6455469" y="2853646"/>
            <a:ext cx="534001" cy="534005"/>
            <a:chOff x="6181428" y="2861006"/>
            <a:chExt cx="3243720" cy="3243720"/>
          </a:xfrm>
        </p:grpSpPr>
        <p:sp>
          <p:nvSpPr>
            <p:cNvPr id="896" name="Google Shape;896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897" name="Google Shape;897;p81"/>
            <p:cNvCxnSpPr>
              <a:stCxn id="896" idx="1"/>
              <a:endCxn id="896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98" name="Google Shape;898;p81"/>
            <p:cNvCxnSpPr>
              <a:stCxn id="896" idx="7"/>
              <a:endCxn id="896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899" name="Google Shape;899;p81"/>
          <p:cNvGrpSpPr/>
          <p:nvPr/>
        </p:nvGrpSpPr>
        <p:grpSpPr>
          <a:xfrm rot="-5400000">
            <a:off x="6455469" y="1994694"/>
            <a:ext cx="534001" cy="534005"/>
            <a:chOff x="6181428" y="2861006"/>
            <a:chExt cx="3243720" cy="3243720"/>
          </a:xfrm>
        </p:grpSpPr>
        <p:sp>
          <p:nvSpPr>
            <p:cNvPr id="900" name="Google Shape;900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01" name="Google Shape;901;p81"/>
            <p:cNvCxnSpPr>
              <a:stCxn id="900" idx="1"/>
              <a:endCxn id="900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02" name="Google Shape;902;p81"/>
            <p:cNvCxnSpPr>
              <a:stCxn id="900" idx="7"/>
              <a:endCxn id="900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903" name="Google Shape;903;p81"/>
          <p:cNvGrpSpPr/>
          <p:nvPr/>
        </p:nvGrpSpPr>
        <p:grpSpPr>
          <a:xfrm rot="-5400000">
            <a:off x="6616927" y="2960619"/>
            <a:ext cx="2037963" cy="320061"/>
            <a:chOff x="6181428" y="2829812"/>
            <a:chExt cx="3215031" cy="504919"/>
          </a:xfrm>
        </p:grpSpPr>
        <p:grpSp>
          <p:nvGrpSpPr>
            <p:cNvPr id="904" name="Google Shape;904;p81"/>
            <p:cNvGrpSpPr/>
            <p:nvPr/>
          </p:nvGrpSpPr>
          <p:grpSpPr>
            <a:xfrm>
              <a:off x="6181428" y="2829812"/>
              <a:ext cx="504919" cy="504919"/>
              <a:chOff x="6181428" y="2861006"/>
              <a:chExt cx="3243720" cy="3243720"/>
            </a:xfrm>
          </p:grpSpPr>
          <p:sp>
            <p:nvSpPr>
              <p:cNvPr id="905" name="Google Shape;905;p81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lt1"/>
              </a:solidFill>
              <a:ln cap="flat" cmpd="sng" w="381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906" name="Google Shape;906;p81"/>
              <p:cNvCxnSpPr>
                <a:stCxn id="905" idx="1"/>
                <a:endCxn id="905" idx="5"/>
              </p:cNvCxnSpPr>
              <p:nvPr/>
            </p:nvCxnSpPr>
            <p:spPr>
              <a:xfrm flipH="1" rot="-5400000">
                <a:off x="6656460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07" name="Google Shape;907;p81"/>
              <p:cNvCxnSpPr>
                <a:stCxn id="905" idx="7"/>
                <a:endCxn id="905" idx="3"/>
              </p:cNvCxnSpPr>
              <p:nvPr/>
            </p:nvCxnSpPr>
            <p:spPr>
              <a:xfrm rot="5400000">
                <a:off x="6656316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908" name="Google Shape;908;p81"/>
            <p:cNvGrpSpPr/>
            <p:nvPr/>
          </p:nvGrpSpPr>
          <p:grpSpPr>
            <a:xfrm>
              <a:off x="7536484" y="2829812"/>
              <a:ext cx="504919" cy="504919"/>
              <a:chOff x="6181428" y="2861006"/>
              <a:chExt cx="3243720" cy="3243720"/>
            </a:xfrm>
          </p:grpSpPr>
          <p:sp>
            <p:nvSpPr>
              <p:cNvPr id="909" name="Google Shape;909;p81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lt1"/>
              </a:solidFill>
              <a:ln cap="flat" cmpd="sng" w="381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910" name="Google Shape;910;p81"/>
              <p:cNvCxnSpPr>
                <a:stCxn id="909" idx="1"/>
                <a:endCxn id="909" idx="5"/>
              </p:cNvCxnSpPr>
              <p:nvPr/>
            </p:nvCxnSpPr>
            <p:spPr>
              <a:xfrm flipH="1" rot="-5400000">
                <a:off x="6656460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1" name="Google Shape;911;p81"/>
              <p:cNvCxnSpPr>
                <a:stCxn id="909" idx="7"/>
                <a:endCxn id="909" idx="3"/>
              </p:cNvCxnSpPr>
              <p:nvPr/>
            </p:nvCxnSpPr>
            <p:spPr>
              <a:xfrm rot="5400000">
                <a:off x="6656316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912" name="Google Shape;912;p81"/>
            <p:cNvGrpSpPr/>
            <p:nvPr/>
          </p:nvGrpSpPr>
          <p:grpSpPr>
            <a:xfrm>
              <a:off x="8891540" y="2829812"/>
              <a:ext cx="504919" cy="504919"/>
              <a:chOff x="6181428" y="2861006"/>
              <a:chExt cx="3243720" cy="3243720"/>
            </a:xfrm>
          </p:grpSpPr>
          <p:sp>
            <p:nvSpPr>
              <p:cNvPr id="913" name="Google Shape;913;p81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lt1"/>
              </a:solidFill>
              <a:ln cap="flat" cmpd="sng" w="381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914" name="Google Shape;914;p81"/>
              <p:cNvCxnSpPr>
                <a:stCxn id="913" idx="1"/>
                <a:endCxn id="913" idx="5"/>
              </p:cNvCxnSpPr>
              <p:nvPr/>
            </p:nvCxnSpPr>
            <p:spPr>
              <a:xfrm flipH="1" rot="-5400000">
                <a:off x="6656460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5" name="Google Shape;915;p81"/>
              <p:cNvCxnSpPr>
                <a:stCxn id="913" idx="7"/>
                <a:endCxn id="913" idx="3"/>
              </p:cNvCxnSpPr>
              <p:nvPr/>
            </p:nvCxnSpPr>
            <p:spPr>
              <a:xfrm rot="5400000">
                <a:off x="6656316" y="3336038"/>
                <a:ext cx="2293800" cy="22938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pic>
        <p:nvPicPr>
          <p:cNvPr id="916" name="Google Shape;916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7747" y="1184797"/>
            <a:ext cx="894914" cy="3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3935" y="4464154"/>
            <a:ext cx="2060494" cy="688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8" name="Google Shape;918;p81"/>
          <p:cNvGrpSpPr/>
          <p:nvPr/>
        </p:nvGrpSpPr>
        <p:grpSpPr>
          <a:xfrm rot="-5400000">
            <a:off x="8443531" y="3873780"/>
            <a:ext cx="211638" cy="211639"/>
            <a:chOff x="6181428" y="2861006"/>
            <a:chExt cx="3243720" cy="3243720"/>
          </a:xfrm>
        </p:grpSpPr>
        <p:sp>
          <p:nvSpPr>
            <p:cNvPr id="919" name="Google Shape;919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20" name="Google Shape;920;p81"/>
            <p:cNvCxnSpPr>
              <a:stCxn id="919" idx="1"/>
              <a:endCxn id="919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1" name="Google Shape;921;p81"/>
            <p:cNvCxnSpPr>
              <a:stCxn id="919" idx="7"/>
              <a:endCxn id="919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922" name="Google Shape;922;p81"/>
          <p:cNvGrpSpPr/>
          <p:nvPr/>
        </p:nvGrpSpPr>
        <p:grpSpPr>
          <a:xfrm rot="-5400000">
            <a:off x="8443531" y="3014828"/>
            <a:ext cx="211638" cy="211639"/>
            <a:chOff x="6181428" y="2861006"/>
            <a:chExt cx="3243720" cy="3243720"/>
          </a:xfrm>
        </p:grpSpPr>
        <p:sp>
          <p:nvSpPr>
            <p:cNvPr id="923" name="Google Shape;923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24" name="Google Shape;924;p81"/>
            <p:cNvCxnSpPr>
              <a:stCxn id="923" idx="1"/>
              <a:endCxn id="923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5" name="Google Shape;925;p81"/>
            <p:cNvCxnSpPr>
              <a:stCxn id="923" idx="7"/>
              <a:endCxn id="923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926" name="Google Shape;926;p81"/>
          <p:cNvGrpSpPr/>
          <p:nvPr/>
        </p:nvGrpSpPr>
        <p:grpSpPr>
          <a:xfrm rot="-5400000">
            <a:off x="8443531" y="2155877"/>
            <a:ext cx="211638" cy="211639"/>
            <a:chOff x="6181428" y="2861006"/>
            <a:chExt cx="3243720" cy="3243720"/>
          </a:xfrm>
        </p:grpSpPr>
        <p:sp>
          <p:nvSpPr>
            <p:cNvPr id="927" name="Google Shape;927;p81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28" name="Google Shape;928;p81"/>
            <p:cNvCxnSpPr>
              <a:stCxn id="927" idx="1"/>
              <a:endCxn id="927" idx="5"/>
            </p:cNvCxnSpPr>
            <p:nvPr/>
          </p:nvCxnSpPr>
          <p:spPr>
            <a:xfrm flipH="1" rot="-5400000">
              <a:off x="6656460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9" name="Google Shape;929;p81"/>
            <p:cNvCxnSpPr>
              <a:stCxn id="927" idx="7"/>
              <a:endCxn id="927" idx="3"/>
            </p:cNvCxnSpPr>
            <p:nvPr/>
          </p:nvCxnSpPr>
          <p:spPr>
            <a:xfrm rot="5400000">
              <a:off x="6656316" y="3336038"/>
              <a:ext cx="2293800" cy="22938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30" name="Google Shape;930;p81"/>
          <p:cNvSpPr txBox="1"/>
          <p:nvPr/>
        </p:nvSpPr>
        <p:spPr>
          <a:xfrm flipH="1">
            <a:off x="-35934" y="2036637"/>
            <a:ext cx="1363796" cy="25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field line</a:t>
            </a:r>
            <a:endParaRPr/>
          </a:p>
        </p:txBody>
      </p:sp>
      <p:sp>
        <p:nvSpPr>
          <p:cNvPr id="931" name="Google Shape;931;p81"/>
          <p:cNvSpPr txBox="1"/>
          <p:nvPr/>
        </p:nvSpPr>
        <p:spPr>
          <a:xfrm flipH="1">
            <a:off x="2554146" y="492903"/>
            <a:ext cx="1266470" cy="25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Particle trajectory</a:t>
            </a:r>
            <a:endParaRPr/>
          </a:p>
        </p:txBody>
      </p:sp>
      <p:sp>
        <p:nvSpPr>
          <p:cNvPr id="932" name="Google Shape;932;p81"/>
          <p:cNvSpPr txBox="1"/>
          <p:nvPr/>
        </p:nvSpPr>
        <p:spPr>
          <a:xfrm flipH="1">
            <a:off x="877083" y="1342486"/>
            <a:ext cx="1732917" cy="25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Guiding center trajectory</a:t>
            </a:r>
            <a:endParaRPr/>
          </a:p>
        </p:txBody>
      </p:sp>
      <p:sp>
        <p:nvSpPr>
          <p:cNvPr id="933" name="Google Shape;933;p81"/>
          <p:cNvSpPr/>
          <p:nvPr/>
        </p:nvSpPr>
        <p:spPr>
          <a:xfrm>
            <a:off x="666499" y="1576589"/>
            <a:ext cx="126375" cy="126375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82"/>
          <p:cNvSpPr txBox="1"/>
          <p:nvPr>
            <p:ph type="title"/>
          </p:nvPr>
        </p:nvSpPr>
        <p:spPr>
          <a:xfrm>
            <a:off x="0" y="0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Mirror force: particles are pushed away from regions of high |B|</a:t>
            </a:r>
            <a:endParaRPr/>
          </a:p>
        </p:txBody>
      </p:sp>
      <p:sp>
        <p:nvSpPr>
          <p:cNvPr id="940" name="Google Shape;940;p82"/>
          <p:cNvSpPr txBox="1"/>
          <p:nvPr>
            <p:ph idx="12" type="sldNum"/>
          </p:nvPr>
        </p:nvSpPr>
        <p:spPr>
          <a:xfrm>
            <a:off x="8610600" y="4922044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941" name="Google Shape;941;p82"/>
          <p:cNvGrpSpPr/>
          <p:nvPr/>
        </p:nvGrpSpPr>
        <p:grpSpPr>
          <a:xfrm flipH="1">
            <a:off x="-2994282" y="-195910"/>
            <a:ext cx="9741408" cy="3657410"/>
            <a:chOff x="-1011936" y="0"/>
            <a:chExt cx="9741408" cy="3657410"/>
          </a:xfrm>
        </p:grpSpPr>
        <p:cxnSp>
          <p:nvCxnSpPr>
            <p:cNvPr id="942" name="Google Shape;942;p82"/>
            <p:cNvCxnSpPr/>
            <p:nvPr/>
          </p:nvCxnSpPr>
          <p:spPr>
            <a:xfrm rot="10800000">
              <a:off x="1282262" y="1877250"/>
              <a:ext cx="0" cy="113681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43" name="Google Shape;943;p82"/>
            <p:cNvSpPr/>
            <p:nvPr/>
          </p:nvSpPr>
          <p:spPr>
            <a:xfrm flipH="1">
              <a:off x="1282262" y="1259010"/>
              <a:ext cx="388883" cy="1126540"/>
            </a:xfrm>
            <a:prstGeom prst="arc">
              <a:avLst>
                <a:gd fmla="val 16200000" name="adj1"/>
                <a:gd fmla="val 5399998" name="adj2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944" name="Google Shape;944;p82"/>
            <p:cNvGrpSpPr/>
            <p:nvPr/>
          </p:nvGrpSpPr>
          <p:grpSpPr>
            <a:xfrm>
              <a:off x="-1011936" y="0"/>
              <a:ext cx="9741408" cy="1769650"/>
              <a:chOff x="-1024128" y="0"/>
              <a:chExt cx="9741408" cy="1769650"/>
            </a:xfrm>
          </p:grpSpPr>
          <p:sp>
            <p:nvSpPr>
              <p:cNvPr id="945" name="Google Shape;945;p82"/>
              <p:cNvSpPr/>
              <p:nvPr/>
            </p:nvSpPr>
            <p:spPr>
              <a:xfrm>
                <a:off x="365760" y="0"/>
                <a:ext cx="6851904" cy="1464850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6" name="Google Shape;946;p82"/>
              <p:cNvSpPr/>
              <p:nvPr/>
            </p:nvSpPr>
            <p:spPr>
              <a:xfrm>
                <a:off x="73152" y="743713"/>
                <a:ext cx="7488936" cy="873537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47" name="Google Shape;947;p82"/>
              <p:cNvSpPr/>
              <p:nvPr/>
            </p:nvSpPr>
            <p:spPr>
              <a:xfrm>
                <a:off x="-1024128" y="1304544"/>
                <a:ext cx="9741408" cy="465106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948" name="Google Shape;948;p82"/>
            <p:cNvGrpSpPr/>
            <p:nvPr/>
          </p:nvGrpSpPr>
          <p:grpSpPr>
            <a:xfrm flipH="1" rot="10800000">
              <a:off x="-1011936" y="1887760"/>
              <a:ext cx="9741408" cy="1769650"/>
              <a:chOff x="-1024128" y="0"/>
              <a:chExt cx="9741408" cy="1769650"/>
            </a:xfrm>
          </p:grpSpPr>
          <p:sp>
            <p:nvSpPr>
              <p:cNvPr id="949" name="Google Shape;949;p82"/>
              <p:cNvSpPr/>
              <p:nvPr/>
            </p:nvSpPr>
            <p:spPr>
              <a:xfrm>
                <a:off x="365760" y="0"/>
                <a:ext cx="6851904" cy="1464850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0" name="Google Shape;950;p82"/>
              <p:cNvSpPr/>
              <p:nvPr/>
            </p:nvSpPr>
            <p:spPr>
              <a:xfrm>
                <a:off x="73152" y="743713"/>
                <a:ext cx="7488936" cy="873537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951" name="Google Shape;951;p82"/>
              <p:cNvSpPr/>
              <p:nvPr/>
            </p:nvSpPr>
            <p:spPr>
              <a:xfrm>
                <a:off x="-1024128" y="1304544"/>
                <a:ext cx="9741408" cy="465106"/>
              </a:xfrm>
              <a:prstGeom prst="arc">
                <a:avLst>
                  <a:gd fmla="val 5053056" name="adj1"/>
                  <a:gd fmla="val 10611818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stealth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952" name="Google Shape;952;p82"/>
            <p:cNvSpPr/>
            <p:nvPr/>
          </p:nvSpPr>
          <p:spPr>
            <a:xfrm>
              <a:off x="1282262" y="1259010"/>
              <a:ext cx="388883" cy="1126540"/>
            </a:xfrm>
            <a:prstGeom prst="arc">
              <a:avLst>
                <a:gd fmla="val 16200000" name="adj1"/>
                <a:gd fmla="val 5399998" name="adj2"/>
              </a:avLst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953" name="Google Shape;953;p82"/>
            <p:cNvCxnSpPr/>
            <p:nvPr/>
          </p:nvCxnSpPr>
          <p:spPr>
            <a:xfrm>
              <a:off x="1671145" y="1708599"/>
              <a:ext cx="0" cy="113681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54" name="Google Shape;954;p82"/>
            <p:cNvCxnSpPr/>
            <p:nvPr/>
          </p:nvCxnSpPr>
          <p:spPr>
            <a:xfrm rot="10800000">
              <a:off x="1445171" y="2183336"/>
              <a:ext cx="42042" cy="194442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55" name="Google Shape;955;p82"/>
            <p:cNvCxnSpPr/>
            <p:nvPr/>
          </p:nvCxnSpPr>
          <p:spPr>
            <a:xfrm flipH="1">
              <a:off x="1455682" y="1270408"/>
              <a:ext cx="42042" cy="194442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56" name="Google Shape;956;p82"/>
            <p:cNvSpPr txBox="1"/>
            <p:nvPr/>
          </p:nvSpPr>
          <p:spPr>
            <a:xfrm>
              <a:off x="1445171" y="853154"/>
              <a:ext cx="15299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rPr>
                <a:t>Ion trajectory</a:t>
              </a:r>
              <a:endParaRPr/>
            </a:p>
          </p:txBody>
        </p:sp>
        <p:sp>
          <p:nvSpPr>
            <p:cNvPr id="957" name="Google Shape;957;p82"/>
            <p:cNvSpPr txBox="1"/>
            <p:nvPr/>
          </p:nvSpPr>
          <p:spPr>
            <a:xfrm>
              <a:off x="1718685" y="2380107"/>
              <a:ext cx="36086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-US" sz="1800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rPr>
                <a:t>×</a:t>
              </a:r>
              <a:r>
                <a:rPr b="1" lang="en-US" sz="1800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rPr>
                <a:t>B</a:t>
              </a:r>
              <a:r>
                <a:rPr lang="en-US" sz="1800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rPr>
                <a:t> force has slight </a:t>
              </a:r>
              <a:r>
                <a:rPr lang="en-US" sz="1800">
                  <a:solidFill>
                    <a:srgbClr val="00B05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🡺</a:t>
              </a:r>
              <a:r>
                <a:rPr lang="en-US" sz="1800">
                  <a:solidFill>
                    <a:srgbClr val="00B050"/>
                  </a:solidFill>
                  <a:latin typeface="Cambria"/>
                  <a:ea typeface="Cambria"/>
                  <a:cs typeface="Cambria"/>
                  <a:sym typeface="Cambria"/>
                </a:rPr>
                <a:t> component</a:t>
              </a:r>
              <a:endParaRPr/>
            </a:p>
          </p:txBody>
        </p:sp>
        <p:sp>
          <p:nvSpPr>
            <p:cNvPr id="958" name="Google Shape;958;p82"/>
            <p:cNvSpPr txBox="1"/>
            <p:nvPr/>
          </p:nvSpPr>
          <p:spPr>
            <a:xfrm>
              <a:off x="2809773" y="1117052"/>
              <a:ext cx="13324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</a:t>
              </a:r>
              <a:r>
                <a:rPr lang="en-US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field lines</a:t>
              </a:r>
              <a:endParaRPr/>
            </a:p>
          </p:txBody>
        </p:sp>
      </p:grpSp>
      <p:pic>
        <p:nvPicPr>
          <p:cNvPr id="959" name="Google Shape;95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2208" y="1103501"/>
            <a:ext cx="1754187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82"/>
          <p:cNvSpPr txBox="1"/>
          <p:nvPr/>
        </p:nvSpPr>
        <p:spPr>
          <a:xfrm>
            <a:off x="378428" y="2827637"/>
            <a:ext cx="85948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few particles with very small </a:t>
            </a:r>
            <a:r>
              <a:rPr i="1"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baseline="-25000"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||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</a:t>
            </a:r>
            <a:r>
              <a:rPr b="1"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⋅</a:t>
            </a:r>
            <a:r>
              <a:rPr b="1"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 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“bounce” and are “trapped” in low-|B| regions.</a:t>
            </a:r>
            <a:endParaRPr/>
          </a:p>
        </p:txBody>
      </p:sp>
      <p:pic>
        <p:nvPicPr>
          <p:cNvPr id="961" name="Google Shape;96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6446" y="1352553"/>
            <a:ext cx="894914" cy="3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201" y="3176046"/>
            <a:ext cx="3246674" cy="196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9149" y="3199335"/>
            <a:ext cx="3847733" cy="194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0204" y="3470166"/>
            <a:ext cx="263567" cy="156973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82"/>
          <p:cNvSpPr txBox="1"/>
          <p:nvPr/>
        </p:nvSpPr>
        <p:spPr>
          <a:xfrm>
            <a:off x="8580924" y="3591146"/>
            <a:ext cx="5630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|B|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oogle Shape;970;p83"/>
          <p:cNvGrpSpPr/>
          <p:nvPr/>
        </p:nvGrpSpPr>
        <p:grpSpPr>
          <a:xfrm>
            <a:off x="303036" y="597977"/>
            <a:ext cx="3742159" cy="2314492"/>
            <a:chOff x="154935" y="2346242"/>
            <a:chExt cx="4164084" cy="2575450"/>
          </a:xfrm>
        </p:grpSpPr>
        <p:pic>
          <p:nvPicPr>
            <p:cNvPr id="971" name="Google Shape;971;p83"/>
            <p:cNvPicPr preferRelativeResize="0"/>
            <p:nvPr/>
          </p:nvPicPr>
          <p:blipFill rotWithShape="1">
            <a:blip r:embed="rId3">
              <a:alphaModFix/>
            </a:blip>
            <a:srcRect b="0" l="0" r="0" t="3933"/>
            <a:stretch/>
          </p:blipFill>
          <p:spPr>
            <a:xfrm>
              <a:off x="154935" y="2405951"/>
              <a:ext cx="4164084" cy="2515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2" name="Google Shape;972;p83"/>
            <p:cNvSpPr/>
            <p:nvPr/>
          </p:nvSpPr>
          <p:spPr>
            <a:xfrm>
              <a:off x="847725" y="2346242"/>
              <a:ext cx="381000" cy="3683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73" name="Google Shape;973;p83"/>
          <p:cNvSpPr txBox="1"/>
          <p:nvPr>
            <p:ph type="title"/>
          </p:nvPr>
        </p:nvSpPr>
        <p:spPr>
          <a:xfrm>
            <a:off x="0" y="12192"/>
            <a:ext cx="89916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Flux surfaces are not enough: </a:t>
            </a:r>
            <a:r>
              <a:rPr i="1" lang="en-US" sz="2400"/>
              <a:t>Trapped</a:t>
            </a:r>
            <a:r>
              <a:rPr lang="en-US" sz="2400"/>
              <a:t> particles are not confined without a further condition like “quasisymmetry” or “omnigenity”</a:t>
            </a:r>
            <a:endParaRPr/>
          </a:p>
        </p:txBody>
      </p:sp>
      <p:sp>
        <p:nvSpPr>
          <p:cNvPr id="974" name="Google Shape;974;p83"/>
          <p:cNvSpPr txBox="1"/>
          <p:nvPr/>
        </p:nvSpPr>
        <p:spPr>
          <a:xfrm>
            <a:off x="4495800" y="797178"/>
            <a:ext cx="44958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general: trapped particles do not sample the whole surface, so cross-field drift does not average to 0.</a:t>
            </a:r>
            <a:endParaRPr/>
          </a:p>
        </p:txBody>
      </p:sp>
      <p:sp>
        <p:nvSpPr>
          <p:cNvPr id="975" name="Google Shape;975;p83"/>
          <p:cNvSpPr txBox="1"/>
          <p:nvPr/>
        </p:nvSpPr>
        <p:spPr>
          <a:xfrm>
            <a:off x="176242" y="2832745"/>
            <a:ext cx="89824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solution is quasisymmetry: make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𝜃, 𝜑) =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𝜃−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𝜑)  for special angles 𝜃, 𝜑.</a:t>
            </a:r>
            <a:endParaRPr/>
          </a:p>
        </p:txBody>
      </p:sp>
      <p:pic>
        <p:nvPicPr>
          <p:cNvPr id="976" name="Google Shape;97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208" y="3192354"/>
            <a:ext cx="4092959" cy="193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14513" y="3887788"/>
            <a:ext cx="1443037" cy="4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6055" y="3507424"/>
            <a:ext cx="170720" cy="156973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83"/>
          <p:cNvSpPr txBox="1"/>
          <p:nvPr/>
        </p:nvSpPr>
        <p:spPr>
          <a:xfrm>
            <a:off x="4652390" y="3628404"/>
            <a:ext cx="5630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980" name="Google Shape;980;p83"/>
          <p:cNvSpPr txBox="1"/>
          <p:nvPr/>
        </p:nvSpPr>
        <p:spPr>
          <a:xfrm>
            <a:off x="5522976" y="3568924"/>
            <a:ext cx="2720040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Symmetry direction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⟹  Conserved quantity.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⟹  Drift averages to 0.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83"/>
          <p:cNvSpPr txBox="1"/>
          <p:nvPr/>
        </p:nvSpPr>
        <p:spPr>
          <a:xfrm>
            <a:off x="5323032" y="1860698"/>
            <a:ext cx="362102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⟹  Large neoclassical transport.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83"/>
          <p:cNvSpPr txBox="1"/>
          <p:nvPr/>
        </p:nvSpPr>
        <p:spPr>
          <a:xfrm>
            <a:off x="89580" y="2201355"/>
            <a:ext cx="11784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 et al (2020)</a:t>
            </a:r>
            <a:endParaRPr/>
          </a:p>
        </p:txBody>
      </p:sp>
      <p:sp>
        <p:nvSpPr>
          <p:cNvPr id="983" name="Google Shape;983;p83"/>
          <p:cNvSpPr/>
          <p:nvPr/>
        </p:nvSpPr>
        <p:spPr>
          <a:xfrm rot="-9900000">
            <a:off x="3599975" y="4221667"/>
            <a:ext cx="502767" cy="852820"/>
          </a:xfrm>
          <a:prstGeom prst="leftBracket">
            <a:avLst>
              <a:gd fmla="val 164430" name="adj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p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5790" y="4648077"/>
            <a:ext cx="210186" cy="293754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83"/>
          <p:cNvSpPr/>
          <p:nvPr/>
        </p:nvSpPr>
        <p:spPr>
          <a:xfrm flipH="1" rot="-1404573">
            <a:off x="117834" y="3486679"/>
            <a:ext cx="1495724" cy="1103992"/>
          </a:xfrm>
          <a:custGeom>
            <a:rect b="b" l="l" r="r" t="t"/>
            <a:pathLst>
              <a:path extrusionOk="0" h="1840831" w="2928433">
                <a:moveTo>
                  <a:pt x="1" y="40241"/>
                </a:moveTo>
                <a:cubicBezTo>
                  <a:pt x="1126203" y="-59996"/>
                  <a:pt x="2461658" y="-645"/>
                  <a:pt x="2747564" y="539218"/>
                </a:cubicBezTo>
                <a:cubicBezTo>
                  <a:pt x="3033470" y="1079081"/>
                  <a:pt x="2981081" y="1551147"/>
                  <a:pt x="2585705" y="1840831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6" name="Google Shape;986;p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6671" y="3464366"/>
            <a:ext cx="230187" cy="2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12" y="1979015"/>
            <a:ext cx="4164918" cy="3129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9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Optimization is a general technique with many applications </a:t>
            </a:r>
            <a:endParaRPr sz="2800"/>
          </a:p>
        </p:txBody>
      </p:sp>
      <p:sp>
        <p:nvSpPr>
          <p:cNvPr id="284" name="Google Shape;284;p39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39"/>
          <p:cNvSpPr txBox="1"/>
          <p:nvPr/>
        </p:nvSpPr>
        <p:spPr>
          <a:xfrm>
            <a:off x="457200" y="726673"/>
            <a:ext cx="4692438" cy="4616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9728" l="-2161" r="-1079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86" name="Google Shape;286;p39"/>
          <p:cNvSpPr txBox="1"/>
          <p:nvPr/>
        </p:nvSpPr>
        <p:spPr>
          <a:xfrm>
            <a:off x="5868467" y="726673"/>
            <a:ext cx="1998900" cy="461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728" l="-5062" r="0" t="-81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87" name="Google Shape;287;p39"/>
          <p:cNvSpPr/>
          <p:nvPr/>
        </p:nvSpPr>
        <p:spPr>
          <a:xfrm>
            <a:off x="1514926" y="4486718"/>
            <a:ext cx="298174" cy="34787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p39"/>
          <p:cNvSpPr txBox="1"/>
          <p:nvPr/>
        </p:nvSpPr>
        <p:spPr>
          <a:xfrm>
            <a:off x="37212" y="2076059"/>
            <a:ext cx="638316" cy="33855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714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89" name="Google Shape;289;p39"/>
          <p:cNvSpPr txBox="1"/>
          <p:nvPr/>
        </p:nvSpPr>
        <p:spPr>
          <a:xfrm>
            <a:off x="3748749" y="4390720"/>
            <a:ext cx="433259" cy="33855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90" name="Google Shape;290;p39"/>
          <p:cNvSpPr txBox="1"/>
          <p:nvPr/>
        </p:nvSpPr>
        <p:spPr>
          <a:xfrm>
            <a:off x="226464" y="4416827"/>
            <a:ext cx="428515" cy="338554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91" name="Google Shape;291;p39"/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(a.k.a. “objective function”, “loss function”)</a:t>
            </a:r>
            <a:endParaRPr/>
          </a:p>
        </p:txBody>
      </p:sp>
      <p:pic>
        <p:nvPicPr>
          <p:cNvPr id="292" name="Google Shape;292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8550" y="2794750"/>
            <a:ext cx="2679425" cy="7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9"/>
          <p:cNvSpPr txBox="1"/>
          <p:nvPr/>
        </p:nvSpPr>
        <p:spPr>
          <a:xfrm>
            <a:off x="4840889" y="1530467"/>
            <a:ext cx="4053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 stochastic optimization to control for random perturbations: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84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Lemma: deeply trapped particles move so |</a:t>
            </a:r>
            <a:r>
              <a:rPr i="1" lang="en-US" sz="2800"/>
              <a:t>B</a:t>
            </a:r>
            <a:r>
              <a:rPr lang="en-US" sz="2800"/>
              <a:t>| is constant</a:t>
            </a:r>
            <a:endParaRPr/>
          </a:p>
        </p:txBody>
      </p:sp>
      <p:sp>
        <p:nvSpPr>
          <p:cNvPr id="992" name="Google Shape;992;p84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3" name="Google Shape;993;p84"/>
          <p:cNvCxnSpPr/>
          <p:nvPr/>
        </p:nvCxnSpPr>
        <p:spPr>
          <a:xfrm>
            <a:off x="2251380" y="2257163"/>
            <a:ext cx="4065005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4" name="Google Shape;994;p84"/>
          <p:cNvCxnSpPr/>
          <p:nvPr/>
        </p:nvCxnSpPr>
        <p:spPr>
          <a:xfrm rot="10800000">
            <a:off x="2251381" y="837278"/>
            <a:ext cx="0" cy="14198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95" name="Google Shape;995;p84"/>
          <p:cNvSpPr txBox="1"/>
          <p:nvPr/>
        </p:nvSpPr>
        <p:spPr>
          <a:xfrm>
            <a:off x="1871134" y="745235"/>
            <a:ext cx="400879" cy="3693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996" name="Google Shape;996;p84"/>
          <p:cNvSpPr txBox="1"/>
          <p:nvPr/>
        </p:nvSpPr>
        <p:spPr>
          <a:xfrm>
            <a:off x="3562962" y="2245602"/>
            <a:ext cx="230543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Distance along a field line</a:t>
            </a:r>
            <a:endParaRPr/>
          </a:p>
        </p:txBody>
      </p:sp>
      <p:sp>
        <p:nvSpPr>
          <p:cNvPr id="997" name="Google Shape;997;p84"/>
          <p:cNvSpPr/>
          <p:nvPr/>
        </p:nvSpPr>
        <p:spPr>
          <a:xfrm>
            <a:off x="2323808" y="688473"/>
            <a:ext cx="3974471" cy="944859"/>
          </a:xfrm>
          <a:custGeom>
            <a:rect b="b" l="l" r="r" t="t"/>
            <a:pathLst>
              <a:path extrusionOk="0" h="944859" w="3974471">
                <a:moveTo>
                  <a:pt x="0" y="292151"/>
                </a:moveTo>
                <a:cubicBezTo>
                  <a:pt x="107133" y="197089"/>
                  <a:pt x="175034" y="65815"/>
                  <a:pt x="344032" y="174456"/>
                </a:cubicBezTo>
                <a:cubicBezTo>
                  <a:pt x="513030" y="283097"/>
                  <a:pt x="762000" y="972516"/>
                  <a:pt x="1013988" y="944000"/>
                </a:cubicBezTo>
                <a:cubicBezTo>
                  <a:pt x="1265976" y="915484"/>
                  <a:pt x="1599445" y="57684"/>
                  <a:pt x="1855960" y="3363"/>
                </a:cubicBezTo>
                <a:cubicBezTo>
                  <a:pt x="2112475" y="-50958"/>
                  <a:pt x="2322311" y="569903"/>
                  <a:pt x="2553077" y="618076"/>
                </a:cubicBezTo>
                <a:cubicBezTo>
                  <a:pt x="2783843" y="666249"/>
                  <a:pt x="3003655" y="277313"/>
                  <a:pt x="3240554" y="292402"/>
                </a:cubicBezTo>
                <a:cubicBezTo>
                  <a:pt x="3477453" y="307491"/>
                  <a:pt x="3864321" y="759913"/>
                  <a:pt x="3974471" y="708610"/>
                </a:cubicBezTo>
              </a:path>
            </a:pathLst>
          </a:custGeom>
          <a:noFill/>
          <a:ln cap="flat" cmpd="sng" w="25400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98" name="Google Shape;998;p84"/>
          <p:cNvCxnSpPr/>
          <p:nvPr/>
        </p:nvCxnSpPr>
        <p:spPr>
          <a:xfrm>
            <a:off x="3231748" y="1624380"/>
            <a:ext cx="165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99" name="Google Shape;999;p84"/>
          <p:cNvCxnSpPr/>
          <p:nvPr/>
        </p:nvCxnSpPr>
        <p:spPr>
          <a:xfrm>
            <a:off x="4842983" y="1299371"/>
            <a:ext cx="1651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000" name="Google Shape;1000;p84"/>
          <p:cNvSpPr txBox="1"/>
          <p:nvPr/>
        </p:nvSpPr>
        <p:spPr>
          <a:xfrm>
            <a:off x="3331634" y="1533782"/>
            <a:ext cx="22242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Deeply trapped particles</a:t>
            </a:r>
            <a:endParaRPr/>
          </a:p>
        </p:txBody>
      </p:sp>
      <p:sp>
        <p:nvSpPr>
          <p:cNvPr id="1001" name="Google Shape;1001;p84"/>
          <p:cNvSpPr txBox="1"/>
          <p:nvPr/>
        </p:nvSpPr>
        <p:spPr>
          <a:xfrm>
            <a:off x="1793109" y="2862027"/>
            <a:ext cx="1430135" cy="6182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3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002" name="Google Shape;1002;p84"/>
          <p:cNvSpPr txBox="1"/>
          <p:nvPr/>
        </p:nvSpPr>
        <p:spPr>
          <a:xfrm>
            <a:off x="1871134" y="3719657"/>
            <a:ext cx="4474815" cy="39421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8750" l="0" r="0" t="-625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1003" name="Google Shape;1003;p84"/>
          <p:cNvSpPr txBox="1"/>
          <p:nvPr/>
        </p:nvSpPr>
        <p:spPr>
          <a:xfrm>
            <a:off x="1793108" y="4306222"/>
            <a:ext cx="2584618" cy="6182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599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5"/>
          <p:cNvSpPr txBox="1"/>
          <p:nvPr>
            <p:ph type="title"/>
          </p:nvPr>
        </p:nvSpPr>
        <p:spPr>
          <a:xfrm>
            <a:off x="0" y="0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For low neoclassical transport, recent stellarators have come in 3 flavors</a:t>
            </a:r>
            <a:endParaRPr/>
          </a:p>
        </p:txBody>
      </p:sp>
      <p:sp>
        <p:nvSpPr>
          <p:cNvPr id="1010" name="Google Shape;1010;p85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85"/>
          <p:cNvSpPr txBox="1"/>
          <p:nvPr/>
        </p:nvSpPr>
        <p:spPr>
          <a:xfrm>
            <a:off x="195072" y="546936"/>
            <a:ext cx="7538987" cy="684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Trapped particles should drift toroidally, helically, or poloidally on a surface.</a:t>
            </a:r>
            <a:endParaRPr/>
          </a:p>
          <a:p>
            <a:pPr indent="-285750" lvl="0" marL="28575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contours on a surface have the same topology as these drifts.</a:t>
            </a:r>
            <a:endParaRPr/>
          </a:p>
        </p:txBody>
      </p:sp>
      <p:pic>
        <p:nvPicPr>
          <p:cNvPr id="1012" name="Google Shape;101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266" y="2056165"/>
            <a:ext cx="3430534" cy="461628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85"/>
          <p:cNvSpPr txBox="1"/>
          <p:nvPr/>
        </p:nvSpPr>
        <p:spPr>
          <a:xfrm>
            <a:off x="5174503" y="1291944"/>
            <a:ext cx="3340530" cy="684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particles with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||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=0 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move along a constant-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contour:</a:t>
            </a:r>
            <a:endParaRPr/>
          </a:p>
        </p:txBody>
      </p:sp>
      <p:pic>
        <p:nvPicPr>
          <p:cNvPr id="1014" name="Google Shape;101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783" y="3523745"/>
            <a:ext cx="2989819" cy="15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6810" y="3523745"/>
            <a:ext cx="2989819" cy="15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783" y="1672374"/>
            <a:ext cx="2989819" cy="15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85"/>
          <p:cNvSpPr txBox="1"/>
          <p:nvPr/>
        </p:nvSpPr>
        <p:spPr>
          <a:xfrm>
            <a:off x="187679" y="1232895"/>
            <a:ext cx="9971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Toroidal:</a:t>
            </a:r>
            <a:endParaRPr/>
          </a:p>
        </p:txBody>
      </p:sp>
      <p:sp>
        <p:nvSpPr>
          <p:cNvPr id="1018" name="Google Shape;1018;p85"/>
          <p:cNvSpPr txBox="1"/>
          <p:nvPr/>
        </p:nvSpPr>
        <p:spPr>
          <a:xfrm>
            <a:off x="178125" y="3320646"/>
            <a:ext cx="44799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Helical:</a:t>
            </a:r>
            <a:endParaRPr/>
          </a:p>
        </p:txBody>
      </p:sp>
      <p:sp>
        <p:nvSpPr>
          <p:cNvPr id="1019" name="Google Shape;1019;p85"/>
          <p:cNvSpPr txBox="1"/>
          <p:nvPr/>
        </p:nvSpPr>
        <p:spPr>
          <a:xfrm>
            <a:off x="5312914" y="3351592"/>
            <a:ext cx="9959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Poloidal:</a:t>
            </a:r>
            <a:endParaRPr/>
          </a:p>
        </p:txBody>
      </p:sp>
      <p:sp>
        <p:nvSpPr>
          <p:cNvPr id="1020" name="Google Shape;1020;p85"/>
          <p:cNvSpPr/>
          <p:nvPr/>
        </p:nvSpPr>
        <p:spPr>
          <a:xfrm>
            <a:off x="909841" y="2177568"/>
            <a:ext cx="2695699" cy="1034003"/>
          </a:xfrm>
          <a:prstGeom prst="arc">
            <a:avLst>
              <a:gd fmla="val 430916" name="adj1"/>
              <a:gd fmla="val 10340281" name="adj2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85"/>
          <p:cNvSpPr/>
          <p:nvPr/>
        </p:nvSpPr>
        <p:spPr>
          <a:xfrm>
            <a:off x="7838516" y="3780541"/>
            <a:ext cx="968113" cy="1034003"/>
          </a:xfrm>
          <a:prstGeom prst="arc">
            <a:avLst>
              <a:gd fmla="val 10336500" name="adj1"/>
              <a:gd fmla="val 3822274" name="adj2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85"/>
          <p:cNvSpPr/>
          <p:nvPr/>
        </p:nvSpPr>
        <p:spPr>
          <a:xfrm>
            <a:off x="997526" y="4301702"/>
            <a:ext cx="1710047" cy="522217"/>
          </a:xfrm>
          <a:custGeom>
            <a:rect b="b" l="l" r="r" t="t"/>
            <a:pathLst>
              <a:path extrusionOk="0" h="522217" w="1710047">
                <a:moveTo>
                  <a:pt x="0" y="436552"/>
                </a:moveTo>
                <a:cubicBezTo>
                  <a:pt x="286987" y="571139"/>
                  <a:pt x="441366" y="521660"/>
                  <a:pt x="665018" y="460304"/>
                </a:cubicBezTo>
                <a:cubicBezTo>
                  <a:pt x="888670" y="398948"/>
                  <a:pt x="1167741" y="139669"/>
                  <a:pt x="1341912" y="68417"/>
                </a:cubicBezTo>
                <a:cubicBezTo>
                  <a:pt x="1516083" y="-2835"/>
                  <a:pt x="1615045" y="-24606"/>
                  <a:pt x="1710047" y="32792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85"/>
          <p:cNvSpPr/>
          <p:nvPr/>
        </p:nvSpPr>
        <p:spPr>
          <a:xfrm>
            <a:off x="1615043" y="3610081"/>
            <a:ext cx="2126693" cy="961919"/>
          </a:xfrm>
          <a:custGeom>
            <a:rect b="b" l="l" r="r" t="t"/>
            <a:pathLst>
              <a:path extrusionOk="0" h="961919" w="2126693">
                <a:moveTo>
                  <a:pt x="2042556" y="961919"/>
                </a:moveTo>
                <a:cubicBezTo>
                  <a:pt x="2206831" y="711548"/>
                  <a:pt x="2101932" y="480969"/>
                  <a:pt x="1971304" y="320652"/>
                </a:cubicBezTo>
                <a:cubicBezTo>
                  <a:pt x="1840676" y="160335"/>
                  <a:pt x="1500250" y="-1961"/>
                  <a:pt x="1258785" y="18"/>
                </a:cubicBezTo>
                <a:cubicBezTo>
                  <a:pt x="1017320" y="1997"/>
                  <a:pt x="732310" y="221691"/>
                  <a:pt x="522513" y="332527"/>
                </a:cubicBezTo>
                <a:cubicBezTo>
                  <a:pt x="312716" y="443363"/>
                  <a:pt x="321623" y="576961"/>
                  <a:pt x="0" y="665036"/>
                </a:cubicBezTo>
              </a:path>
            </a:pathLst>
          </a:cu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/>
          <p:nvPr>
            <p:ph type="title"/>
          </p:nvPr>
        </p:nvSpPr>
        <p:spPr>
          <a:xfrm>
            <a:off x="152400" y="20548"/>
            <a:ext cx="89916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Why do we need optimization at all?</a:t>
            </a:r>
            <a:endParaRPr sz="3500"/>
          </a:p>
        </p:txBody>
      </p:sp>
      <p:sp>
        <p:nvSpPr>
          <p:cNvPr id="299" name="Google Shape;299;p40"/>
          <p:cNvSpPr txBox="1"/>
          <p:nvPr>
            <p:ph idx="1" type="body"/>
          </p:nvPr>
        </p:nvSpPr>
        <p:spPr>
          <a:xfrm>
            <a:off x="144375" y="722100"/>
            <a:ext cx="85734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Most nuclear fusion devices are planned to be (quasi) steady-state, so to first-order, they are designed as an MHD equilibrium. 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There are lots of physical quantities (nested flux surfaces, rotational transform, quasi-symmetry, linear growth rates, …) we want to prescribe/extremize to achieve a very effective nuclear fusion device, but these quantities are determined by the equilibrium MHD equations: </a:t>
            </a:r>
            <a:r>
              <a:rPr b="1" lang="en-US" sz="2000"/>
              <a:t>J</a:t>
            </a:r>
            <a:r>
              <a:rPr lang="en-US" sz="2000"/>
              <a:t> x </a:t>
            </a:r>
            <a:r>
              <a:rPr b="1" lang="en-US" sz="2000"/>
              <a:t>B</a:t>
            </a:r>
            <a:r>
              <a:rPr lang="en-US" sz="2000"/>
              <a:t> = </a:t>
            </a:r>
            <a:r>
              <a:rPr b="1" lang="en-US" sz="1800"/>
              <a:t>∇p</a:t>
            </a:r>
            <a:endParaRPr b="1"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However, the solution to these equations depend on boundary conditions. Thus, one of the big a</a:t>
            </a:r>
            <a:r>
              <a:rPr lang="en-US" sz="2000"/>
              <a:t>dvantages of stellarators is that the 3D shape of the plasma can be designed to achieve these goals. </a:t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00" name="Google Shape;300;p40"/>
          <p:cNvSpPr txBox="1"/>
          <p:nvPr>
            <p:ph idx="12" type="sldNum"/>
          </p:nvPr>
        </p:nvSpPr>
        <p:spPr>
          <a:xfrm>
            <a:off x="8610600" y="4922044"/>
            <a:ext cx="5334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>
            <p:ph type="title"/>
          </p:nvPr>
        </p:nvSpPr>
        <p:spPr>
          <a:xfrm>
            <a:off x="0" y="20548"/>
            <a:ext cx="922786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Some stellarator parameters are integers. These are mostly optimized by hand.</a:t>
            </a:r>
            <a:endParaRPr/>
          </a:p>
        </p:txBody>
      </p:sp>
      <p:sp>
        <p:nvSpPr>
          <p:cNvPr id="307" name="Google Shape;307;p41"/>
          <p:cNvSpPr txBox="1"/>
          <p:nvPr>
            <p:ph idx="1" type="body"/>
          </p:nvPr>
        </p:nvSpPr>
        <p:spPr>
          <a:xfrm>
            <a:off x="91919" y="731697"/>
            <a:ext cx="3526146" cy="146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Number of “field periods”.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/>
              <a:t>Number of coils.</a:t>
            </a:r>
            <a:endParaRPr/>
          </a:p>
        </p:txBody>
      </p:sp>
      <p:sp>
        <p:nvSpPr>
          <p:cNvPr id="308" name="Google Shape;308;p41"/>
          <p:cNvSpPr txBox="1"/>
          <p:nvPr>
            <p:ph idx="12" type="sldNum"/>
          </p:nvPr>
        </p:nvSpPr>
        <p:spPr>
          <a:xfrm>
            <a:off x="8694460" y="4886095"/>
            <a:ext cx="533400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9" name="Google Shape;309;p41"/>
          <p:cNvGrpSpPr/>
          <p:nvPr/>
        </p:nvGrpSpPr>
        <p:grpSpPr>
          <a:xfrm>
            <a:off x="3523748" y="674659"/>
            <a:ext cx="5482179" cy="1846489"/>
            <a:chOff x="902798" y="848962"/>
            <a:chExt cx="9049435" cy="3048000"/>
          </a:xfrm>
        </p:grpSpPr>
        <p:pic>
          <p:nvPicPr>
            <p:cNvPr id="310" name="Google Shape;310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12117" y="848962"/>
              <a:ext cx="3071868" cy="3046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95935" y="848962"/>
              <a:ext cx="3056298" cy="3043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2798" y="848962"/>
              <a:ext cx="3060700" cy="304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41"/>
          <p:cNvSpPr txBox="1"/>
          <p:nvPr/>
        </p:nvSpPr>
        <p:spPr>
          <a:xfrm>
            <a:off x="4034256" y="1389698"/>
            <a:ext cx="7906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NFP=3</a:t>
            </a:r>
            <a:endParaRPr/>
          </a:p>
        </p:txBody>
      </p:sp>
      <p:sp>
        <p:nvSpPr>
          <p:cNvPr id="314" name="Google Shape;314;p41"/>
          <p:cNvSpPr txBox="1"/>
          <p:nvPr/>
        </p:nvSpPr>
        <p:spPr>
          <a:xfrm>
            <a:off x="5880047" y="1389698"/>
            <a:ext cx="7906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NFP=4</a:t>
            </a:r>
            <a:endParaRPr/>
          </a:p>
        </p:txBody>
      </p:sp>
      <p:sp>
        <p:nvSpPr>
          <p:cNvPr id="315" name="Google Shape;315;p41"/>
          <p:cNvSpPr txBox="1"/>
          <p:nvPr/>
        </p:nvSpPr>
        <p:spPr>
          <a:xfrm>
            <a:off x="7648146" y="1389698"/>
            <a:ext cx="7906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NFP=5</a:t>
            </a:r>
            <a:endParaRPr/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6657" y="2553381"/>
            <a:ext cx="2242316" cy="20284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 txBox="1"/>
          <p:nvPr/>
        </p:nvSpPr>
        <p:spPr>
          <a:xfrm>
            <a:off x="4265004" y="2588225"/>
            <a:ext cx="4878996" cy="2218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coils link the plasma poloidally, helically, or not at all?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contours link the torus toroidally (QA), helically (QH), or poloidally (QI)?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450968"/>
            <a:ext cx="2317636" cy="152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 rotWithShape="1">
          <a:blip r:embed="rId8">
            <a:alphaModFix/>
          </a:blip>
          <a:srcRect b="7757" l="0" r="0" t="0"/>
          <a:stretch/>
        </p:blipFill>
        <p:spPr>
          <a:xfrm>
            <a:off x="45052" y="1703659"/>
            <a:ext cx="2530495" cy="144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84540" y="3967568"/>
            <a:ext cx="1895890" cy="11759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20190723_02_plotQASolutionForOrderR2Paper_a_cropped.png" id="321" name="Google Shape;321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00451" y="3990182"/>
            <a:ext cx="2171217" cy="109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/>
          <p:nvPr>
            <p:ph type="title"/>
          </p:nvPr>
        </p:nvSpPr>
        <p:spPr>
          <a:xfrm>
            <a:off x="82193" y="20548"/>
            <a:ext cx="9061807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There are several possible choices of parameter space to optimize in</a:t>
            </a:r>
            <a:endParaRPr/>
          </a:p>
        </p:txBody>
      </p:sp>
      <p:sp>
        <p:nvSpPr>
          <p:cNvPr id="327" name="Google Shape;327;p42"/>
          <p:cNvSpPr txBox="1"/>
          <p:nvPr>
            <p:ph idx="12" type="sldNum"/>
          </p:nvPr>
        </p:nvSpPr>
        <p:spPr>
          <a:xfrm>
            <a:off x="7056120" y="4846416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42"/>
          <p:cNvSpPr txBox="1"/>
          <p:nvPr/>
        </p:nvSpPr>
        <p:spPr>
          <a:xfrm>
            <a:off x="2294133" y="622750"/>
            <a:ext cx="4555734" cy="40011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4239" l="-1387" r="-277" t="-60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29" name="Google Shape;329;p42"/>
          <p:cNvSpPr txBox="1"/>
          <p:nvPr/>
        </p:nvSpPr>
        <p:spPr>
          <a:xfrm>
            <a:off x="297951" y="1119886"/>
            <a:ext cx="6551916" cy="120032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8419" l="-579" r="0" t="-315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30" name="Google Shape;330;p42"/>
          <p:cNvSpPr txBox="1"/>
          <p:nvPr/>
        </p:nvSpPr>
        <p:spPr>
          <a:xfrm>
            <a:off x="297951" y="2448462"/>
            <a:ext cx="6688476" cy="175432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5035" l="-567" r="0" t="-143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331" name="Google Shape;331;p42"/>
          <p:cNvSpPr txBox="1"/>
          <p:nvPr/>
        </p:nvSpPr>
        <p:spPr>
          <a:xfrm>
            <a:off x="297951" y="4360753"/>
            <a:ext cx="5855642" cy="64633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5382" l="-865" r="0" t="-384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332" name="Google Shape;332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96780" y="2950388"/>
            <a:ext cx="2240105" cy="111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33164" y="1163565"/>
            <a:ext cx="2567335" cy="139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3"/>
          <p:cNvSpPr txBox="1"/>
          <p:nvPr>
            <p:ph type="title"/>
          </p:nvPr>
        </p:nvSpPr>
        <p:spPr>
          <a:xfrm>
            <a:off x="0" y="0"/>
            <a:ext cx="9144000" cy="557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Most transport-optimized stellarators have used 2 sequential optimization stages</a:t>
            </a:r>
            <a:endParaRPr/>
          </a:p>
        </p:txBody>
      </p:sp>
      <p:sp>
        <p:nvSpPr>
          <p:cNvPr id="340" name="Google Shape;340;p43"/>
          <p:cNvSpPr txBox="1"/>
          <p:nvPr>
            <p:ph idx="1" type="body"/>
          </p:nvPr>
        </p:nvSpPr>
        <p:spPr>
          <a:xfrm>
            <a:off x="40548" y="596827"/>
            <a:ext cx="7050998" cy="1875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Parameters = shape of boundary toroidal surface. Objective = physics (confinement, stability, etc.)</a:t>
            </a:r>
            <a:endParaRPr/>
          </a:p>
          <a:p>
            <a:pPr indent="-514350" lvl="0" marL="51435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Parameters = coil shapes.                                                       Objective = error in </a:t>
            </a:r>
            <a:r>
              <a:rPr b="1" lang="en-US" sz="2000"/>
              <a:t>B</a:t>
            </a:r>
            <a:r>
              <a:rPr lang="en-US" sz="2000"/>
              <a:t> on boundary shape from stage 1.</a:t>
            </a:r>
            <a:endParaRPr/>
          </a:p>
        </p:txBody>
      </p:sp>
      <p:sp>
        <p:nvSpPr>
          <p:cNvPr id="341" name="Google Shape;341;p43"/>
          <p:cNvSpPr txBox="1"/>
          <p:nvPr/>
        </p:nvSpPr>
        <p:spPr>
          <a:xfrm>
            <a:off x="375943" y="2385898"/>
            <a:ext cx="7440907" cy="677108"/>
          </a:xfrm>
          <a:prstGeom prst="rect">
            <a:avLst/>
          </a:prstGeom>
          <a:noFill/>
          <a:ln cap="flat" cmpd="sng" w="9525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 toroidal boundary surface (+ pressure &amp; current vs </a:t>
            </a:r>
            <a:r>
              <a:rPr i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inside, &amp; total </a:t>
            </a: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flux) determines </a:t>
            </a:r>
            <a:r>
              <a:rPr b="1"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everywhere inside: </a:t>
            </a:r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833" y="3185422"/>
            <a:ext cx="6397626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4050" y="3520391"/>
            <a:ext cx="239395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9825" y="3921521"/>
            <a:ext cx="396240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09825" y="4316733"/>
            <a:ext cx="54070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05472" y="589045"/>
            <a:ext cx="1584960" cy="78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1546" y="1375088"/>
            <a:ext cx="1816488" cy="98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YU Elegant">
  <a:themeElements>
    <a:clrScheme name="Simple Light">
      <a:dk1>
        <a:srgbClr val="57068C"/>
      </a:dk1>
      <a:lt1>
        <a:srgbClr val="FFFFFF"/>
      </a:lt1>
      <a:dk2>
        <a:srgbClr val="333333"/>
      </a:dk2>
      <a:lt2>
        <a:srgbClr val="E3DFE9"/>
      </a:lt2>
      <a:accent1>
        <a:srgbClr val="9A6ABA"/>
      </a:accent1>
      <a:accent2>
        <a:srgbClr val="330662"/>
      </a:accent2>
      <a:accent3>
        <a:srgbClr val="007E8A"/>
      </a:accent3>
      <a:accent4>
        <a:srgbClr val="E97300"/>
      </a:accent4>
      <a:accent5>
        <a:srgbClr val="799A05"/>
      </a:accent5>
      <a:accent6>
        <a:srgbClr val="C50F3C"/>
      </a:accent6>
      <a:hlink>
        <a:srgbClr val="57068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