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8" r:id="rId2"/>
    <p:sldId id="432" r:id="rId3"/>
    <p:sldId id="315" r:id="rId4"/>
    <p:sldId id="316" r:id="rId5"/>
    <p:sldId id="317" r:id="rId6"/>
    <p:sldId id="318" r:id="rId7"/>
    <p:sldId id="338" r:id="rId8"/>
    <p:sldId id="319" r:id="rId9"/>
    <p:sldId id="424" r:id="rId10"/>
    <p:sldId id="485" r:id="rId11"/>
    <p:sldId id="483" r:id="rId12"/>
    <p:sldId id="454" r:id="rId13"/>
    <p:sldId id="455" r:id="rId14"/>
    <p:sldId id="479" r:id="rId15"/>
    <p:sldId id="457" r:id="rId16"/>
    <p:sldId id="458" r:id="rId17"/>
    <p:sldId id="459" r:id="rId18"/>
    <p:sldId id="461" r:id="rId19"/>
    <p:sldId id="481" r:id="rId20"/>
    <p:sldId id="463" r:id="rId21"/>
    <p:sldId id="465" r:id="rId22"/>
    <p:sldId id="466" r:id="rId23"/>
    <p:sldId id="467" r:id="rId24"/>
    <p:sldId id="469" r:id="rId25"/>
    <p:sldId id="471" r:id="rId26"/>
    <p:sldId id="472" r:id="rId27"/>
    <p:sldId id="473" r:id="rId28"/>
    <p:sldId id="475" r:id="rId29"/>
    <p:sldId id="476" r:id="rId30"/>
    <p:sldId id="477" r:id="rId31"/>
    <p:sldId id="480" r:id="rId32"/>
    <p:sldId id="486" r:id="rId33"/>
    <p:sldId id="440" r:id="rId34"/>
    <p:sldId id="436" r:id="rId35"/>
    <p:sldId id="442" r:id="rId36"/>
    <p:sldId id="441" r:id="rId37"/>
    <p:sldId id="443" r:id="rId38"/>
    <p:sldId id="433" r:id="rId39"/>
    <p:sldId id="515" r:id="rId40"/>
    <p:sldId id="513" r:id="rId41"/>
    <p:sldId id="487" r:id="rId42"/>
    <p:sldId id="437" r:id="rId43"/>
    <p:sldId id="438" r:id="rId44"/>
    <p:sldId id="444" r:id="rId45"/>
    <p:sldId id="445" r:id="rId46"/>
    <p:sldId id="446" r:id="rId47"/>
    <p:sldId id="447" r:id="rId48"/>
    <p:sldId id="448" r:id="rId49"/>
    <p:sldId id="482" r:id="rId50"/>
    <p:sldId id="452" r:id="rId51"/>
    <p:sldId id="489" r:id="rId52"/>
    <p:sldId id="490" r:id="rId53"/>
    <p:sldId id="491" r:id="rId54"/>
    <p:sldId id="492" r:id="rId55"/>
    <p:sldId id="493" r:id="rId56"/>
    <p:sldId id="516" r:id="rId57"/>
    <p:sldId id="494" r:id="rId58"/>
    <p:sldId id="495" r:id="rId59"/>
    <p:sldId id="496" r:id="rId60"/>
    <p:sldId id="497" r:id="rId61"/>
    <p:sldId id="498" r:id="rId62"/>
    <p:sldId id="488" r:id="rId63"/>
    <p:sldId id="500" r:id="rId64"/>
    <p:sldId id="501" r:id="rId65"/>
    <p:sldId id="502" r:id="rId66"/>
    <p:sldId id="503" r:id="rId67"/>
    <p:sldId id="504" r:id="rId68"/>
    <p:sldId id="505" r:id="rId69"/>
    <p:sldId id="506" r:id="rId70"/>
    <p:sldId id="507" r:id="rId71"/>
    <p:sldId id="508" r:id="rId72"/>
    <p:sldId id="509" r:id="rId73"/>
    <p:sldId id="510" r:id="rId74"/>
    <p:sldId id="511" r:id="rId75"/>
    <p:sldId id="512" r:id="rId76"/>
    <p:sldId id="388" r:id="rId77"/>
    <p:sldId id="389" r:id="rId78"/>
    <p:sldId id="514" r:id="rId79"/>
    <p:sldId id="393" r:id="rId80"/>
    <p:sldId id="417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5" autoAdjust="0"/>
    <p:restoredTop sz="99880" autoAdjust="0"/>
  </p:normalViewPr>
  <p:slideViewPr>
    <p:cSldViewPr>
      <p:cViewPr varScale="1">
        <p:scale>
          <a:sx n="117" d="100"/>
          <a:sy n="117" d="100"/>
        </p:scale>
        <p:origin x="-136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1" charset="0"/>
                <a:ea typeface="Arial" pitchFamily="1" charset="0"/>
                <a:cs typeface="Arial" pitchFamily="1" charset="0"/>
              </a:rPr>
              <a:t>SXR brightness shows initial kink-like deformation of the central plasma column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0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Investigate physics which underlies the limit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514600" y="6583439"/>
            <a:ext cx="4114800" cy="226985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L. F. Delgado-Aparicio, </a:t>
            </a:r>
            <a:r>
              <a:rPr lang="en-US" sz="1000" b="1" dirty="0" smtClean="0">
                <a:solidFill>
                  <a:schemeClr val="accent1"/>
                </a:solidFill>
                <a:latin typeface="+mn-lt"/>
              </a:rPr>
              <a:t>Princeton University, PPPL,GSS, 08/14/2018</a:t>
            </a:r>
            <a:endParaRPr lang="en-US" sz="1000" b="1" dirty="0" smtClean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png"/><Relationship Id="rId8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1.png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7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Relationship Id="rId3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8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21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Relationship Id="rId3" Type="http://schemas.openxmlformats.org/officeDocument/2006/relationships/image" Target="../media/image1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89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27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4.png"/><Relationship Id="rId3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9.png"/><Relationship Id="rId3" Type="http://schemas.openxmlformats.org/officeDocument/2006/relationships/image" Target="../media/image15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4.emf"/><Relationship Id="rId8" Type="http://schemas.openxmlformats.org/officeDocument/2006/relationships/image" Target="../media/image13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3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2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1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emf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5.png"/><Relationship Id="rId5" Type="http://schemas.openxmlformats.org/officeDocument/2006/relationships/image" Target="../media/image16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8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0.png"/><Relationship Id="rId12" Type="http://schemas.openxmlformats.org/officeDocument/2006/relationships/image" Target="../media/image107.png"/><Relationship Id="rId13" Type="http://schemas.openxmlformats.org/officeDocument/2006/relationships/image" Target="../media/image181.png"/><Relationship Id="rId14" Type="http://schemas.openxmlformats.org/officeDocument/2006/relationships/image" Target="../media/image182.png"/><Relationship Id="rId15" Type="http://schemas.openxmlformats.org/officeDocument/2006/relationships/image" Target="../media/image183.png"/><Relationship Id="rId16" Type="http://schemas.openxmlformats.org/officeDocument/2006/relationships/image" Target="../media/image184.png"/><Relationship Id="rId17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6.png"/><Relationship Id="rId4" Type="http://schemas.openxmlformats.org/officeDocument/2006/relationships/image" Target="../media/image12.png"/><Relationship Id="rId5" Type="http://schemas.openxmlformats.org/officeDocument/2006/relationships/image" Target="../media/image177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78.png"/><Relationship Id="rId10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80772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Luis F. Delgado-Aparicio </a:t>
            </a:r>
            <a:r>
              <a:rPr lang="en-US" sz="2400" i="1" dirty="0" smtClean="0"/>
              <a:t>et al</a:t>
            </a:r>
            <a:r>
              <a:rPr lang="en-US" sz="2400" dirty="0" smtClean="0"/>
              <a:t>.</a:t>
            </a:r>
          </a:p>
          <a:p>
            <a:r>
              <a:rPr lang="en-US" sz="1600" dirty="0" smtClean="0"/>
              <a:t>Princeton Plasma Physics Laboratory (PPPL)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47800"/>
            <a:ext cx="9144000" cy="1447800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“Advances in core spectroscopy”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600" dirty="0" smtClean="0"/>
              <a:t>Impurities </a:t>
            </a:r>
            <a:r>
              <a:rPr lang="en-US" sz="3600" dirty="0"/>
              <a:t>in the core of </a:t>
            </a:r>
            <a:r>
              <a:rPr lang="en-US" sz="3600" dirty="0" smtClean="0"/>
              <a:t>burning plasmas: PFCs, radiation, stability, transport and </a:t>
            </a:r>
            <a:br>
              <a:rPr lang="en-US" sz="3600" dirty="0" smtClean="0"/>
            </a:br>
            <a:r>
              <a:rPr lang="en-US" sz="3600" dirty="0" smtClean="0"/>
              <a:t>diagnostic </a:t>
            </a:r>
            <a:r>
              <a:rPr lang="en-US" sz="3600" dirty="0"/>
              <a:t>challenges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09800" y="4495800"/>
            <a:ext cx="4724400" cy="3048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1600" dirty="0" smtClean="0"/>
              <a:t>Princeton University, PPPL, 08/14/2018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4" y="4724400"/>
            <a:ext cx="776316" cy="4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410200"/>
            <a:ext cx="9389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001521"/>
            <a:ext cx="746748" cy="78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70" y="5765800"/>
            <a:ext cx="959130" cy="48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5029200"/>
            <a:ext cx="409620" cy="571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6400800"/>
            <a:ext cx="1981200" cy="285912"/>
          </a:xfrm>
          <a:prstGeom prst="rect">
            <a:avLst/>
          </a:prstGeom>
        </p:spPr>
      </p:pic>
      <p:pic>
        <p:nvPicPr>
          <p:cNvPr id="17" name="Picture 19" descr="DIII-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41" y="5867400"/>
            <a:ext cx="94596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5029200"/>
            <a:ext cx="116081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PPL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83480"/>
            <a:ext cx="1066801" cy="3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38400"/>
            <a:ext cx="103338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657600"/>
            <a:ext cx="866850" cy="42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4461585"/>
            <a:ext cx="761999" cy="7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219200"/>
            <a:ext cx="3581400" cy="600162"/>
          </a:xfrm>
          <a:prstGeom prst="rect">
            <a:avLst/>
          </a:prstGeom>
        </p:spPr>
      </p:pic>
      <p:pic>
        <p:nvPicPr>
          <p:cNvPr id="23" name="Picture 4" descr="PPP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1224642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" y="4343400"/>
            <a:ext cx="9431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2362200"/>
            <a:ext cx="1038307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262" y="3519106"/>
            <a:ext cx="1335338" cy="67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063" y="2446865"/>
            <a:ext cx="649537" cy="905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0" y="1066800"/>
            <a:ext cx="4267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ea"/>
              <a:buAutoNum type="circleNumDbPlain"/>
            </a:pPr>
            <a:r>
              <a:rPr lang="en-US" sz="2800" dirty="0" smtClean="0"/>
              <a:t>Magnetically confined fusion (MCF) plasmas and the Z-challenge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Z-studies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/>
              <a:t>Radiation and the need of spectroscopy?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Novel x-ray diagnostics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5568939"/>
            <a:ext cx="3124200" cy="450861"/>
          </a:xfrm>
          <a:prstGeom prst="rect">
            <a:avLst/>
          </a:prstGeom>
        </p:spPr>
      </p:pic>
      <p:pic>
        <p:nvPicPr>
          <p:cNvPr id="14" name="Picture 19" descr="DIII-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3513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0"/>
            <a:ext cx="815101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ea"/>
              <a:buAutoNum type="circleNumDbPlain" startAt="2"/>
            </a:pPr>
            <a:r>
              <a:rPr lang="en-US" sz="4400" dirty="0" smtClean="0"/>
              <a:t> Examples of Z-studies:</a:t>
            </a:r>
          </a:p>
          <a:p>
            <a:pPr algn="ctr"/>
            <a:endParaRPr lang="en-US" sz="4400" dirty="0"/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000000"/>
                </a:solidFill>
              </a:rPr>
              <a:t> Transport </a:t>
            </a:r>
            <a:r>
              <a:rPr lang="en-US" sz="4400" dirty="0">
                <a:solidFill>
                  <a:srgbClr val="000000"/>
                </a:solidFill>
              </a:rPr>
              <a:t>&amp; </a:t>
            </a:r>
            <a:r>
              <a:rPr lang="en-US" sz="4400" dirty="0" smtClean="0">
                <a:solidFill>
                  <a:srgbClr val="000000"/>
                </a:solidFill>
              </a:rPr>
              <a:t>asymmetries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>
                <a:solidFill>
                  <a:srgbClr val="000000"/>
                </a:solidFill>
              </a:rPr>
              <a:t>Core </a:t>
            </a:r>
            <a:r>
              <a:rPr lang="en-US" sz="4400" dirty="0" smtClean="0">
                <a:solidFill>
                  <a:srgbClr val="000000"/>
                </a:solidFill>
              </a:rPr>
              <a:t>stability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000000"/>
                </a:solidFill>
              </a:rPr>
              <a:t> Density</a:t>
            </a:r>
            <a:r>
              <a:rPr lang="en-US" sz="4400" dirty="0">
                <a:solidFill>
                  <a:srgbClr val="000000"/>
                </a:solidFill>
              </a:rPr>
              <a:t>-limit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6566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0"/>
            <a:ext cx="815101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ea"/>
              <a:buAutoNum type="circleNumDbPlain" startAt="2"/>
            </a:pPr>
            <a:r>
              <a:rPr lang="en-US" sz="4400" dirty="0" smtClean="0"/>
              <a:t> Examples of Z-studies:</a:t>
            </a:r>
          </a:p>
          <a:p>
            <a:pPr algn="ctr"/>
            <a:endParaRPr lang="en-US" sz="4400" dirty="0"/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/>
              <a:t> Transport </a:t>
            </a:r>
            <a:r>
              <a:rPr lang="en-US" sz="4400" dirty="0"/>
              <a:t>&amp; </a:t>
            </a:r>
            <a:r>
              <a:rPr lang="en-US" sz="4400" dirty="0" smtClean="0"/>
              <a:t>asymmetries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D9D9D9"/>
                </a:solidFill>
              </a:rPr>
              <a:t> </a:t>
            </a:r>
            <a:r>
              <a:rPr lang="en-US" sz="4400" dirty="0">
                <a:solidFill>
                  <a:srgbClr val="D9D9D9"/>
                </a:solidFill>
              </a:rPr>
              <a:t>Core </a:t>
            </a:r>
            <a:r>
              <a:rPr lang="en-US" sz="4400" dirty="0" smtClean="0">
                <a:solidFill>
                  <a:srgbClr val="D9D9D9"/>
                </a:solidFill>
              </a:rPr>
              <a:t>stability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D9D9D9"/>
                </a:solidFill>
              </a:rPr>
              <a:t> Density</a:t>
            </a:r>
            <a:r>
              <a:rPr lang="en-US" sz="4400" dirty="0">
                <a:solidFill>
                  <a:srgbClr val="D9D9D9"/>
                </a:solidFill>
              </a:rPr>
              <a:t>-limit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3553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Arial"/>
              </a:rPr>
              <a:t>Impurity transport can be complicated but now its much simpler than before </a:t>
            </a:r>
            <a:r>
              <a:rPr lang="en-US" sz="2000" dirty="0" smtClean="0">
                <a:cs typeface="Arial"/>
              </a:rPr>
              <a:t>(using modern diagnostics + codes)</a:t>
            </a:r>
            <a:endParaRPr lang="en-US" sz="2000"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29" y="3505201"/>
            <a:ext cx="804447" cy="2807677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4675" y="3505200"/>
            <a:ext cx="2048204" cy="2938241"/>
            <a:chOff x="6640764" y="3315820"/>
            <a:chExt cx="2452339" cy="3517998"/>
          </a:xfrm>
        </p:grpSpPr>
        <p:pic>
          <p:nvPicPr>
            <p:cNvPr id="23" name="Picture 22" descr="TJA_165974_flux_2800s_v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764" y="3315820"/>
              <a:ext cx="2452339" cy="3517998"/>
            </a:xfrm>
            <a:prstGeom prst="rect">
              <a:avLst/>
            </a:prstGeom>
          </p:spPr>
        </p:pic>
        <p:sp>
          <p:nvSpPr>
            <p:cNvPr id="24" name="Right Arrow 23"/>
            <p:cNvSpPr/>
            <p:nvPr/>
          </p:nvSpPr>
          <p:spPr>
            <a:xfrm>
              <a:off x="8474377" y="4861593"/>
              <a:ext cx="428625" cy="177800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 rot="10800000">
              <a:off x="8474377" y="5133055"/>
              <a:ext cx="428625" cy="1635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6748765" y="5282280"/>
              <a:ext cx="8620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0000"/>
                  </a:solidFill>
                  <a:latin typeface="Arial" charset="0"/>
                  <a:cs typeface="Arial" charset="0"/>
                </a:rPr>
                <a:t>inwards</a:t>
              </a: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6693202" y="4444080"/>
              <a:ext cx="982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</a:rPr>
                <a:t>outwards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10800000">
              <a:off x="7021815" y="4861593"/>
              <a:ext cx="428625" cy="177800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7017052" y="5133055"/>
              <a:ext cx="430213" cy="1635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ight Arrow 29"/>
            <p:cNvSpPr/>
            <p:nvPr/>
          </p:nvSpPr>
          <p:spPr>
            <a:xfrm rot="16200000">
              <a:off x="7557596" y="5824411"/>
              <a:ext cx="428625" cy="1635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7843346" y="5818061"/>
              <a:ext cx="428625" cy="176213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16200000">
              <a:off x="7557596" y="4201986"/>
              <a:ext cx="428625" cy="176213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 rot="5400000">
              <a:off x="7843346" y="4208336"/>
              <a:ext cx="428625" cy="1635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02010" y="6241763"/>
            <a:ext cx="898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</a:t>
            </a:r>
            <a:endParaRPr lang="en-US" sz="1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5626"/>
            <a:ext cx="9144000" cy="4954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63395" y="928078"/>
            <a:ext cx="4703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Conventional transport equations (Z)</a:t>
            </a:r>
            <a:endParaRPr lang="en-US" sz="20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539" y="1947859"/>
            <a:ext cx="4786923" cy="50012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2293" y="2518186"/>
            <a:ext cx="256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Degree of Z-peaking: </a:t>
            </a:r>
            <a:endParaRPr lang="en-US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9" y="2982577"/>
            <a:ext cx="2413098" cy="52262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774463" y="2615163"/>
            <a:ext cx="6320692" cy="375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dirty="0" smtClean="0"/>
              <a:t>mpurity </a:t>
            </a:r>
            <a:r>
              <a:rPr lang="en-US" b="1" dirty="0"/>
              <a:t>transport </a:t>
            </a:r>
            <a:r>
              <a:rPr lang="en-US" b="1" dirty="0" smtClean="0"/>
              <a:t>studies require:</a:t>
            </a:r>
          </a:p>
          <a:p>
            <a:pPr marL="342900" indent="-342900" algn="ctr">
              <a:buFont typeface="+mj-ea"/>
              <a:buAutoNum type="circleNumDbPlain"/>
            </a:pPr>
            <a:endParaRPr lang="en-US" sz="800" dirty="0" smtClean="0"/>
          </a:p>
          <a:p>
            <a:pPr marL="342900" indent="-342900" algn="ctr">
              <a:buFont typeface="+mj-ea"/>
              <a:buAutoNum type="circleNumDbPlain"/>
            </a:pPr>
            <a:r>
              <a:rPr lang="en-US" dirty="0" smtClean="0"/>
              <a:t>Adequate </a:t>
            </a:r>
            <a:r>
              <a:rPr lang="en-US" u="sng" dirty="0" smtClean="0"/>
              <a:t>radial</a:t>
            </a:r>
            <a:r>
              <a:rPr lang="en-US" dirty="0" smtClean="0"/>
              <a:t> COVERAGE (0&lt;r/a&lt;1)</a:t>
            </a:r>
          </a:p>
          <a:p>
            <a:pPr marL="342900" indent="-342900" algn="ctr">
              <a:buFont typeface="+mj-ea"/>
              <a:buAutoNum type="circleNumDbPlain"/>
            </a:pPr>
            <a:endParaRPr lang="en-US" sz="1000" dirty="0" smtClean="0"/>
          </a:p>
          <a:p>
            <a:pPr marL="342900" indent="-342900" algn="ctr">
              <a:buFont typeface="+mj-ea"/>
              <a:buAutoNum type="circleNumDbPlain"/>
            </a:pPr>
            <a:r>
              <a:rPr lang="en-US" dirty="0" smtClean="0"/>
              <a:t>Adequate radial and time resolution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r</a:t>
            </a:r>
            <a:r>
              <a:rPr lang="en-US" dirty="0"/>
              <a:t>/a~1/</a:t>
            </a:r>
            <a:r>
              <a:rPr lang="en-US" dirty="0" smtClean="0"/>
              <a:t>20,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t~1-5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pPr marL="342900" indent="-342900" algn="ctr">
              <a:buFont typeface="+mj-ea"/>
              <a:buAutoNum type="circleNumDbPlain"/>
            </a:pPr>
            <a:endParaRPr lang="en-US" sz="1000" dirty="0"/>
          </a:p>
          <a:p>
            <a:pPr marL="342900" indent="-342900" algn="ctr">
              <a:buFont typeface="+mj-ea"/>
              <a:buAutoNum type="circleNumDbPlain" startAt="3"/>
            </a:pPr>
            <a:r>
              <a:rPr lang="en-US" dirty="0" smtClean="0"/>
              <a:t>Charge-state density resolution: f(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)                     (measure emissivity from several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Z</a:t>
            </a:r>
            <a:r>
              <a:rPr lang="en-US" dirty="0" err="1" smtClean="0"/>
              <a:t>’s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 algn="ctr">
              <a:buFont typeface="+mj-ea"/>
              <a:buAutoNum type="circleNumDbPlain" startAt="3"/>
            </a:pPr>
            <a:endParaRPr lang="en-US" sz="1000" dirty="0" smtClean="0"/>
          </a:p>
          <a:p>
            <a:pPr marL="342900" indent="-342900" algn="ctr">
              <a:buFont typeface="+mj-ea"/>
              <a:buAutoNum type="circleNumDbPlain" startAt="3"/>
            </a:pPr>
            <a:r>
              <a:rPr lang="en-US" dirty="0" smtClean="0"/>
              <a:t>Filter </a:t>
            </a:r>
            <a:r>
              <a:rPr lang="en-US" dirty="0" err="1" smtClean="0"/>
              <a:t>vs</a:t>
            </a:r>
            <a:r>
              <a:rPr lang="en-US" dirty="0" smtClean="0"/>
              <a:t> photon-energy resolution &amp; coverage</a:t>
            </a:r>
          </a:p>
          <a:p>
            <a:pPr marL="342900" indent="-342900" algn="ctr">
              <a:buFont typeface="+mj-ea"/>
              <a:buAutoNum type="circleNumDbPlain" startAt="3"/>
            </a:pPr>
            <a:endParaRPr lang="en-US" sz="1000" dirty="0"/>
          </a:p>
          <a:p>
            <a:pPr marL="342900" indent="-342900" algn="ctr">
              <a:buFont typeface="+mj-ea"/>
              <a:buAutoNum type="circleNumDbPlain" startAt="3"/>
            </a:pPr>
            <a:r>
              <a:rPr lang="en-US" dirty="0" smtClean="0"/>
              <a:t>Ability to discern between between symmetric and asymmetric phenomena: (r) </a:t>
            </a:r>
            <a:r>
              <a:rPr lang="en-US" dirty="0" err="1" smtClean="0"/>
              <a:t>vs</a:t>
            </a:r>
            <a:r>
              <a:rPr lang="en-US" dirty="0" smtClean="0"/>
              <a:t> (</a:t>
            </a:r>
            <a:r>
              <a:rPr lang="en-US" dirty="0" err="1" smtClean="0"/>
              <a:t>r,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)</a:t>
            </a:r>
          </a:p>
          <a:p>
            <a:pPr marL="342900" indent="-342900" algn="ctr">
              <a:buFont typeface="+mj-ea"/>
              <a:buAutoNum type="circleNumDbPlain" startAt="3"/>
            </a:pPr>
            <a:endParaRPr lang="en-US" sz="1000" dirty="0"/>
          </a:p>
          <a:p>
            <a:pPr marL="342900" indent="-342900" algn="ctr">
              <a:buFont typeface="+mj-ea"/>
              <a:buAutoNum type="circleNumDbPlain" startAt="3"/>
            </a:pPr>
            <a:r>
              <a:rPr lang="en-US" dirty="0"/>
              <a:t>S</a:t>
            </a:r>
            <a:r>
              <a:rPr lang="en-US" dirty="0" smtClean="0"/>
              <a:t>pend less time on 2D tomography and </a:t>
            </a:r>
            <a:r>
              <a:rPr lang="en-US" b="1" dirty="0" smtClean="0"/>
              <a:t>do physics!</a:t>
            </a:r>
          </a:p>
        </p:txBody>
      </p:sp>
      <p:sp>
        <p:nvSpPr>
          <p:cNvPr id="41" name="Left Arrow 40"/>
          <p:cNvSpPr/>
          <p:nvPr/>
        </p:nvSpPr>
        <p:spPr>
          <a:xfrm>
            <a:off x="1788032" y="3667621"/>
            <a:ext cx="380741" cy="30622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0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New “smart” diagnostics are needed to study impurity transport and density asymmetries</a:t>
            </a:r>
            <a:endParaRPr lang="en-US" sz="3400" dirty="0"/>
          </a:p>
        </p:txBody>
      </p:sp>
      <p:pic>
        <p:nvPicPr>
          <p:cNvPr id="4" name="Picture 3" descr="Figure_1_v2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"/>
          <a:stretch/>
        </p:blipFill>
        <p:spPr>
          <a:xfrm>
            <a:off x="51171" y="1303621"/>
            <a:ext cx="5323424" cy="5173380"/>
          </a:xfrm>
          <a:prstGeom prst="rect">
            <a:avLst/>
          </a:prstGeom>
        </p:spPr>
      </p:pic>
      <p:pic>
        <p:nvPicPr>
          <p:cNvPr id="5" name="Picture 1" descr="Figure_7_v4_DOE_ECRP_NBI-tor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95" y="990600"/>
            <a:ext cx="29038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718580" y="957824"/>
            <a:ext cx="4718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200" dirty="0">
                <a:latin typeface="+mn-lt"/>
              </a:rPr>
              <a:t>L. </a:t>
            </a:r>
            <a:r>
              <a:rPr lang="en-US" sz="1200" dirty="0" smtClean="0">
                <a:latin typeface="+mn-lt"/>
              </a:rPr>
              <a:t>F. Delgado</a:t>
            </a:r>
            <a:r>
              <a:rPr lang="en-US" sz="1200" dirty="0">
                <a:latin typeface="+mn-lt"/>
              </a:rPr>
              <a:t>-Aparicio, et. al., RSI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b="1" dirty="0" smtClean="0">
                <a:latin typeface="+mn-lt"/>
              </a:rPr>
              <a:t>85</a:t>
            </a:r>
            <a:r>
              <a:rPr lang="en-US" sz="1200" dirty="0" smtClean="0">
                <a:latin typeface="+mn-lt"/>
              </a:rPr>
              <a:t>, 11D859, (20</a:t>
            </a:r>
            <a:r>
              <a:rPr lang="en-US" altLang="ja-JP" sz="1200" dirty="0" smtClean="0">
                <a:latin typeface="+mn-lt"/>
              </a:rPr>
              <a:t>14).</a:t>
            </a:r>
          </a:p>
          <a:p>
            <a:pPr algn="ctr"/>
            <a:r>
              <a:rPr lang="en-US" sz="1200" dirty="0">
                <a:latin typeface="+mn-lt"/>
              </a:rPr>
              <a:t>L. F. Delgado-Aparicio, et. al</a:t>
            </a:r>
            <a:r>
              <a:rPr lang="en-US" sz="1200" dirty="0" smtClean="0">
                <a:latin typeface="+mn-lt"/>
              </a:rPr>
              <a:t>., to be submitted, NF, </a:t>
            </a:r>
            <a:r>
              <a:rPr lang="en-US" sz="1200" dirty="0">
                <a:latin typeface="+mn-lt"/>
              </a:rPr>
              <a:t>(</a:t>
            </a:r>
            <a:r>
              <a:rPr lang="en-US" sz="1200" dirty="0" smtClean="0">
                <a:latin typeface="+mn-lt"/>
              </a:rPr>
              <a:t>20</a:t>
            </a:r>
            <a:r>
              <a:rPr lang="en-US" altLang="ja-JP" sz="1200" dirty="0" smtClean="0">
                <a:latin typeface="+mn-lt"/>
              </a:rPr>
              <a:t>18).</a:t>
            </a:r>
            <a:endParaRPr lang="en-US" altLang="ja-JP" sz="1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3272" y="3345247"/>
            <a:ext cx="4537400" cy="617153"/>
          </a:xfrm>
          <a:prstGeom prst="rect">
            <a:avLst/>
          </a:prstGeom>
          <a:noFill/>
          <a:ln w="57150" cmpd="sng">
            <a:solidFill>
              <a:srgbClr val="7D7D8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1568" y="1012752"/>
            <a:ext cx="686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NSTX-U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587916" y="2580099"/>
            <a:ext cx="516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(r)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0729" y="2580099"/>
            <a:ext cx="763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>
                <a:solidFill>
                  <a:schemeClr val="bg1"/>
                </a:solidFill>
              </a:rPr>
              <a:t>r,</a:t>
            </a:r>
            <a:r>
              <a:rPr lang="en-US" sz="2400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q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417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smtClean="0">
                <a:cs typeface="Arial"/>
              </a:rPr>
              <a:t>Solutions for electrostatic potential (</a:t>
            </a:r>
            <a:r>
              <a:rPr lang="en-US" sz="3400" dirty="0" smtClean="0">
                <a:latin typeface="Symbol" charset="2"/>
                <a:cs typeface="Symbol" charset="2"/>
              </a:rPr>
              <a:t>DF</a:t>
            </a:r>
            <a:r>
              <a:rPr lang="en-US" sz="3400" dirty="0" smtClean="0">
                <a:cs typeface="Arial"/>
              </a:rPr>
              <a:t>) and impurity density show in/out asymmetries </a:t>
            </a:r>
            <a:endParaRPr lang="en-US" sz="3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52400" y="11430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2D solution </a:t>
            </a:r>
            <a:r>
              <a:rPr lang="en-US" sz="2400" dirty="0"/>
              <a:t>for </a:t>
            </a:r>
            <a:r>
              <a:rPr lang="en-US" sz="2400" dirty="0" smtClean="0"/>
              <a:t>electrostatic </a:t>
            </a:r>
            <a:r>
              <a:rPr lang="en-US" sz="2400" dirty="0"/>
              <a:t>potential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990600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Impurity ion density in/out asymmetries</a:t>
            </a:r>
            <a:endParaRPr lang="en-US" sz="2000" dirty="0"/>
          </a:p>
        </p:txBody>
      </p:sp>
      <p:pic>
        <p:nvPicPr>
          <p:cNvPr id="6" name="Picture 5" descr="Impurity_asymmetri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75" y="1752600"/>
            <a:ext cx="3127025" cy="4779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5"/>
          <a:stretch/>
        </p:blipFill>
        <p:spPr>
          <a:xfrm>
            <a:off x="76200" y="1828799"/>
            <a:ext cx="5486400" cy="46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Core bremsstrahlung emission from main ion and fully stripped low-Z impurities is small</a:t>
            </a:r>
            <a:endParaRPr lang="en-US" sz="3400" dirty="0"/>
          </a:p>
        </p:txBody>
      </p:sp>
      <p:pic>
        <p:nvPicPr>
          <p:cNvPr id="7" name="Picture 6" descr="Prad_2Dprofiles_HC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" y="1295400"/>
            <a:ext cx="8986548" cy="4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Core radiation </a:t>
            </a:r>
            <a:r>
              <a:rPr lang="en-US" sz="3400" dirty="0" smtClean="0"/>
              <a:t>from medium- to high-</a:t>
            </a:r>
            <a:r>
              <a:rPr lang="en-US" sz="3400" dirty="0"/>
              <a:t>Z </a:t>
            </a:r>
            <a:r>
              <a:rPr lang="en-US" sz="3400" dirty="0" smtClean="0"/>
              <a:t>will be affected by centrifugal forces in NSTX-U</a:t>
            </a:r>
            <a:endParaRPr lang="en-US" sz="3400" dirty="0"/>
          </a:p>
        </p:txBody>
      </p:sp>
      <p:pic>
        <p:nvPicPr>
          <p:cNvPr id="10" name="Picture 9" descr="Prad_2Dprofiles_ArFeM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899869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0"/>
            <a:ext cx="815101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ea"/>
              <a:buAutoNum type="circleNumDbPlain" startAt="2"/>
            </a:pPr>
            <a:r>
              <a:rPr lang="en-US" sz="4400" dirty="0" smtClean="0"/>
              <a:t> Examples of Z-studies:</a:t>
            </a:r>
          </a:p>
          <a:p>
            <a:pPr algn="ctr"/>
            <a:endParaRPr lang="en-US" sz="4400" dirty="0"/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Transport &amp; 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asymmetries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/>
              <a:t> </a:t>
            </a:r>
            <a:r>
              <a:rPr lang="en-US" sz="4400" dirty="0"/>
              <a:t>Core </a:t>
            </a:r>
            <a:r>
              <a:rPr lang="en-US" sz="4400" dirty="0" smtClean="0"/>
              <a:t>stability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D9D9D9"/>
                </a:solidFill>
              </a:rPr>
              <a:t> Density</a:t>
            </a:r>
            <a:r>
              <a:rPr lang="en-US" sz="4400" dirty="0">
                <a:solidFill>
                  <a:srgbClr val="D9D9D9"/>
                </a:solidFill>
              </a:rPr>
              <a:t>-limit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8290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400" dirty="0"/>
              <a:t>L</a:t>
            </a:r>
            <a:r>
              <a:rPr lang="en-US" sz="3400" dirty="0" smtClean="0"/>
              <a:t>arge family of macroscopic instabilities can be affected by Z-charge and radiation effects</a:t>
            </a:r>
            <a:endParaRPr lang="en-US" sz="3400" dirty="0"/>
          </a:p>
        </p:txBody>
      </p:sp>
      <p:pic>
        <p:nvPicPr>
          <p:cNvPr id="7" name="Picture 6" descr="Figure_MHD_fami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83982"/>
            <a:ext cx="5562600" cy="5369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077755"/>
            <a:ext cx="3048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High-Z impurities can degrade core confinement and can be the cause also of </a:t>
            </a:r>
            <a:r>
              <a:rPr lang="en-US" sz="2200" dirty="0" err="1" smtClean="0">
                <a:solidFill>
                  <a:srgbClr val="FF0000"/>
                </a:solidFill>
              </a:rPr>
              <a:t>radiative</a:t>
            </a:r>
            <a:r>
              <a:rPr lang="en-US" sz="2200" dirty="0" smtClean="0">
                <a:solidFill>
                  <a:srgbClr val="FF0000"/>
                </a:solidFill>
              </a:rPr>
              <a:t> density limit disruptions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Core (1/1) modes</a:t>
            </a:r>
          </a:p>
          <a:p>
            <a:pPr algn="ctr"/>
            <a:r>
              <a:rPr lang="en-US" sz="2200" dirty="0" smtClean="0"/>
              <a:t>0&lt;r/a&lt;0.5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Mid-radius (m/n) modes</a:t>
            </a:r>
          </a:p>
          <a:p>
            <a:pPr algn="ctr"/>
            <a:r>
              <a:rPr lang="en-US" sz="2200" dirty="0" smtClean="0"/>
              <a:t>0.3&lt;r/a&lt;0.9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Edge</a:t>
            </a:r>
          </a:p>
          <a:p>
            <a:pPr algn="ctr"/>
            <a:r>
              <a:rPr lang="en-US" sz="2200" dirty="0" smtClean="0"/>
              <a:t>0.9&lt;r/a&lt;1.1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480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38400"/>
            <a:ext cx="103338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657600"/>
            <a:ext cx="866850" cy="42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4461585"/>
            <a:ext cx="761999" cy="7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219200"/>
            <a:ext cx="3581400" cy="600162"/>
          </a:xfrm>
          <a:prstGeom prst="rect">
            <a:avLst/>
          </a:prstGeom>
        </p:spPr>
      </p:pic>
      <p:pic>
        <p:nvPicPr>
          <p:cNvPr id="23" name="Picture 4" descr="PPP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1224642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" y="4343400"/>
            <a:ext cx="9431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2362200"/>
            <a:ext cx="1038307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262" y="3519106"/>
            <a:ext cx="1335338" cy="67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063" y="2446865"/>
            <a:ext cx="649537" cy="905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0" y="1066800"/>
            <a:ext cx="4267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ea"/>
              <a:buAutoNum type="circleNumDbPlain"/>
            </a:pPr>
            <a:r>
              <a:rPr lang="en-US" sz="2800" dirty="0" smtClean="0"/>
              <a:t>Magnetically confined fusion (MCF) plasmas and the Z-challenge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Z-studies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/>
              <a:t>R</a:t>
            </a:r>
            <a:r>
              <a:rPr lang="en-US" sz="2800" dirty="0" smtClean="0"/>
              <a:t>adiation and the need of spectroscopy?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Novel x-ray diagnostics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5568939"/>
            <a:ext cx="3124200" cy="450861"/>
          </a:xfrm>
          <a:prstGeom prst="rect">
            <a:avLst/>
          </a:prstGeom>
        </p:spPr>
      </p:pic>
      <p:pic>
        <p:nvPicPr>
          <p:cNvPr id="14" name="Picture 19" descr="DIII-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3513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31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400" dirty="0"/>
              <a:t>L</a:t>
            </a:r>
            <a:r>
              <a:rPr lang="en-US" sz="3400" dirty="0" smtClean="0"/>
              <a:t>arge family of macroscopic instabilities can be affected by Z-charge and radiation effects</a:t>
            </a:r>
            <a:endParaRPr lang="en-US" sz="3400" dirty="0"/>
          </a:p>
        </p:txBody>
      </p:sp>
      <p:pic>
        <p:nvPicPr>
          <p:cNvPr id="7" name="Picture 6" descr="Figure_MHD_fami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83982"/>
            <a:ext cx="5562600" cy="5369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077755"/>
            <a:ext cx="3048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High-Z impurities can degrade core confinement and can be the cause also of </a:t>
            </a:r>
            <a:r>
              <a:rPr lang="en-US" sz="2200" dirty="0" err="1" smtClean="0">
                <a:solidFill>
                  <a:srgbClr val="FF0000"/>
                </a:solidFill>
              </a:rPr>
              <a:t>radiative</a:t>
            </a:r>
            <a:r>
              <a:rPr lang="en-US" sz="2200" dirty="0" smtClean="0">
                <a:solidFill>
                  <a:srgbClr val="FF0000"/>
                </a:solidFill>
              </a:rPr>
              <a:t> density limit disruptions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Core (1/1) modes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0&lt;r/a&lt;0.5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Mid-radius (m/n) modes</a:t>
            </a:r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0.3&lt;r/a&lt;0.9</a:t>
            </a:r>
          </a:p>
          <a:p>
            <a:pPr algn="ctr"/>
            <a:endParaRPr lang="en-US" sz="2200" dirty="0">
              <a:solidFill>
                <a:srgbClr val="D9D9D9"/>
              </a:solidFill>
            </a:endParaRPr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Edge</a:t>
            </a:r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0.9&lt;r/a&lt;1.1</a:t>
            </a:r>
            <a:endParaRPr lang="en-US" sz="2200" dirty="0">
              <a:solidFill>
                <a:srgbClr val="D9D9D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1143000"/>
            <a:ext cx="1143000" cy="4832079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3352800"/>
            <a:ext cx="2666999" cy="91440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itchFamily="1" charset="0"/>
                <a:ea typeface="Arial" pitchFamily="1" charset="0"/>
                <a:cs typeface="Arial" pitchFamily="1" charset="0"/>
              </a:rPr>
              <a:t>Long-lived </a:t>
            </a:r>
            <a:r>
              <a:rPr lang="en-US" sz="32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saturated </a:t>
            </a:r>
            <a:r>
              <a:rPr lang="en-US" sz="3200" dirty="0">
                <a:latin typeface="Arial" pitchFamily="1" charset="0"/>
                <a:ea typeface="Arial" pitchFamily="1" charset="0"/>
                <a:cs typeface="Arial" pitchFamily="1" charset="0"/>
              </a:rPr>
              <a:t>modes </a:t>
            </a:r>
            <a:r>
              <a:rPr lang="en-US" sz="32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are </a:t>
            </a:r>
            <a:r>
              <a:rPr lang="en-US" sz="3200" dirty="0">
                <a:latin typeface="Arial" pitchFamily="1" charset="0"/>
                <a:ea typeface="Arial" pitchFamily="1" charset="0"/>
                <a:cs typeface="Arial" pitchFamily="1" charset="0"/>
              </a:rPr>
              <a:t>routinely observed on a </a:t>
            </a:r>
            <a:r>
              <a:rPr lang="en-US" sz="32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number of </a:t>
            </a:r>
            <a:r>
              <a:rPr lang="en-US" sz="3200" dirty="0">
                <a:latin typeface="Arial" pitchFamily="1" charset="0"/>
                <a:ea typeface="Arial" pitchFamily="1" charset="0"/>
                <a:cs typeface="Arial" pitchFamily="1" charset="0"/>
              </a:rPr>
              <a:t>diagnostics</a:t>
            </a:r>
            <a:endParaRPr lang="en-US" sz="3200" dirty="0"/>
          </a:p>
        </p:txBody>
      </p:sp>
      <p:pic>
        <p:nvPicPr>
          <p:cNvPr id="7" name="Picture 6" descr="Figs_4_NF_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6" y="1828801"/>
            <a:ext cx="9104924" cy="4611622"/>
          </a:xfrm>
          <a:prstGeom prst="rect">
            <a:avLst/>
          </a:prstGeom>
        </p:spPr>
      </p:pic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432756" y="1143000"/>
            <a:ext cx="3570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Saturated mode after impurity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accumulation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8009" y="1143000"/>
            <a:ext cx="4118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Saturated mode </a:t>
            </a:r>
            <a:r>
              <a:rPr lang="en-US" sz="1800" dirty="0">
                <a:solidFill>
                  <a:srgbClr val="800000"/>
                </a:solidFill>
              </a:rPr>
              <a:t>after</a:t>
            </a:r>
            <a:r>
              <a:rPr lang="en-US" sz="1800" dirty="0" smtClean="0">
                <a:solidFill>
                  <a:srgbClr val="800000"/>
                </a:solidFill>
              </a:rPr>
              <a:t> accumulation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+ </a:t>
            </a:r>
            <a:r>
              <a:rPr lang="en-US" sz="1800" dirty="0">
                <a:solidFill>
                  <a:srgbClr val="800000"/>
                </a:solidFill>
              </a:rPr>
              <a:t>injection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5257800" y="2918654"/>
            <a:ext cx="110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sawteeth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00156" y="2611722"/>
            <a:ext cx="175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saturated state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LLM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/>
                <a:ea typeface="Arial" pitchFamily="1" charset="0"/>
                <a:cs typeface="Arial"/>
              </a:rPr>
              <a:t>S</a:t>
            </a:r>
            <a:r>
              <a:rPr lang="en-US" sz="3200" dirty="0" smtClean="0">
                <a:latin typeface="Arial"/>
                <a:ea typeface="Arial" pitchFamily="1" charset="0"/>
                <a:cs typeface="Arial"/>
              </a:rPr>
              <a:t>tages </a:t>
            </a:r>
            <a:r>
              <a:rPr lang="en-US" sz="3200" dirty="0" smtClean="0">
                <a:latin typeface="Arial"/>
                <a:ea typeface="Arial" pitchFamily="1" charset="0"/>
                <a:cs typeface="Arial"/>
              </a:rPr>
              <a:t>resemble </a:t>
            </a:r>
            <a:r>
              <a:rPr lang="en-US" sz="3200" dirty="0">
                <a:latin typeface="Arial"/>
                <a:ea typeface="Arial" pitchFamily="1" charset="0"/>
                <a:cs typeface="Arial"/>
              </a:rPr>
              <a:t>an ideal internal kink </a:t>
            </a:r>
            <a:r>
              <a:rPr lang="en-US" sz="3200" dirty="0" smtClean="0">
                <a:latin typeface="Arial"/>
                <a:ea typeface="Arial" pitchFamily="1" charset="0"/>
                <a:cs typeface="Arial"/>
              </a:rPr>
              <a:t>&amp; magnetic </a:t>
            </a:r>
            <a:r>
              <a:rPr lang="en-US" sz="3200" dirty="0">
                <a:latin typeface="Arial"/>
                <a:ea typeface="Arial" pitchFamily="1" charset="0"/>
                <a:cs typeface="Arial"/>
              </a:rPr>
              <a:t>island produced by a resistive (1,1) mode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9920" y="5481836"/>
            <a:ext cx="6525680" cy="1587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635823"/>
            <a:ext cx="6667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PD_snake_evolution_no_axis_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0" y="1292423"/>
            <a:ext cx="8811680" cy="350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1589" y="48807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28102" y="48738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 startAt="2"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7737902" y="48738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ea"/>
              <a:buAutoNum type="circleNumDbPlain" startAt="3"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858001" y="5254823"/>
            <a:ext cx="21336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Co-exist with multiple </a:t>
            </a:r>
            <a:r>
              <a:rPr lang="en-US" sz="1800" dirty="0" err="1" smtClean="0"/>
              <a:t>sawtooth</a:t>
            </a:r>
            <a:r>
              <a:rPr lang="en-US" sz="1800" dirty="0" smtClean="0"/>
              <a:t> crashes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6392" y="5953780"/>
            <a:ext cx="447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L. Delgado-Aparicio, et al., RSI’12, PRL’13, NF’13</a:t>
            </a:r>
          </a:p>
          <a:p>
            <a:pPr algn="ctr"/>
            <a:r>
              <a:rPr lang="en-US" sz="1400" dirty="0" smtClean="0"/>
              <a:t>L. Sugiyama, PoP’14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001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191000" cy="960120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…surprisingly </a:t>
            </a:r>
            <a:r>
              <a:rPr lang="en-US" sz="3000" dirty="0">
                <a:latin typeface="Arial" pitchFamily="1" charset="0"/>
                <a:ea typeface="Arial" pitchFamily="1" charset="0"/>
                <a:cs typeface="Arial" pitchFamily="1" charset="0"/>
              </a:rPr>
              <a:t>resilient to </a:t>
            </a:r>
            <a:r>
              <a:rPr lang="en-US" sz="3000" dirty="0" err="1">
                <a:latin typeface="Arial" pitchFamily="1" charset="0"/>
                <a:ea typeface="Arial" pitchFamily="1" charset="0"/>
                <a:cs typeface="Arial" pitchFamily="1" charset="0"/>
              </a:rPr>
              <a:t>sawtooth</a:t>
            </a:r>
            <a:r>
              <a:rPr lang="en-US" sz="3000" dirty="0">
                <a:latin typeface="Arial" pitchFamily="1" charset="0"/>
                <a:ea typeface="Arial" pitchFamily="1" charset="0"/>
                <a:cs typeface="Arial" pitchFamily="1" charset="0"/>
              </a:rPr>
              <a:t> </a:t>
            </a:r>
            <a:r>
              <a:rPr lang="en-US" sz="30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crashes !</a:t>
            </a:r>
            <a:endParaRPr lang="en-US" sz="3000" dirty="0"/>
          </a:p>
        </p:txBody>
      </p:sp>
      <p:pic>
        <p:nvPicPr>
          <p:cNvPr id="15" name="Picture 11" descr="Snake_sawtooth_cras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93424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3"/>
          <p:cNvSpPr txBox="1">
            <a:spLocks/>
          </p:cNvSpPr>
          <p:nvPr/>
        </p:nvSpPr>
        <p:spPr bwMode="gray">
          <a:xfrm>
            <a:off x="4953000" y="1066800"/>
            <a:ext cx="4191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71997" bIns="0">
            <a:prstTxWarp prst="textNoShape">
              <a:avLst/>
            </a:prstTxWarp>
          </a:bodyPr>
          <a:lstStyle/>
          <a:p>
            <a:pPr marL="338138" indent="-338138" algn="ctr" defTabSz="881063" eaLnBrk="0" hangingPunct="0">
              <a:buFontTx/>
              <a:buAutoNum type="circleNumDbPlain"/>
              <a:defRPr/>
            </a:pPr>
            <a:r>
              <a:rPr lang="en-US" dirty="0" smtClean="0">
                <a:latin typeface="Symbol" pitchFamily="1" charset="2"/>
                <a:ea typeface="Arial" pitchFamily="1" charset="0"/>
                <a:cs typeface="Arial" pitchFamily="1" charset="0"/>
              </a:rPr>
              <a:t>t</a:t>
            </a:r>
            <a:r>
              <a:rPr lang="en-US" baseline="-25000" dirty="0" smtClean="0">
                <a:ea typeface="Arial" pitchFamily="1" charset="0"/>
                <a:cs typeface="Arial" pitchFamily="1" charset="0"/>
              </a:rPr>
              <a:t>snake</a:t>
            </a:r>
            <a:r>
              <a:rPr lang="en-US" dirty="0" smtClean="0">
                <a:ea typeface="Arial" pitchFamily="1" charset="0"/>
                <a:cs typeface="Arial" pitchFamily="1" charset="0"/>
              </a:rPr>
              <a:t>~190 </a:t>
            </a:r>
            <a:r>
              <a:rPr lang="en-US" dirty="0" err="1">
                <a:latin typeface="Symbol" pitchFamily="1" charset="2"/>
                <a:ea typeface="Arial" pitchFamily="1" charset="0"/>
                <a:cs typeface="Arial" pitchFamily="1" charset="0"/>
              </a:rPr>
              <a:t>m</a:t>
            </a:r>
            <a:r>
              <a:rPr lang="en-US" dirty="0" err="1">
                <a:ea typeface="Arial" pitchFamily="1" charset="0"/>
                <a:cs typeface="Arial" pitchFamily="1" charset="0"/>
              </a:rPr>
              <a:t>s</a:t>
            </a:r>
            <a:r>
              <a:rPr lang="en-US" dirty="0">
                <a:ea typeface="Arial" pitchFamily="1" charset="0"/>
                <a:cs typeface="Arial" pitchFamily="1" charset="0"/>
              </a:rPr>
              <a:t> </a:t>
            </a:r>
            <a:r>
              <a:rPr lang="en-US" dirty="0" smtClean="0">
                <a:ea typeface="Arial" pitchFamily="1" charset="0"/>
                <a:cs typeface="Arial" pitchFamily="1" charset="0"/>
              </a:rPr>
              <a:t>&amp; </a:t>
            </a:r>
            <a:r>
              <a:rPr lang="en-US" dirty="0" smtClean="0">
                <a:latin typeface="Symbol" pitchFamily="1" charset="2"/>
                <a:ea typeface="Arial" pitchFamily="1" charset="0"/>
                <a:cs typeface="Arial" pitchFamily="1" charset="0"/>
              </a:rPr>
              <a:t>t</a:t>
            </a:r>
            <a:r>
              <a:rPr lang="en-US" baseline="-25000" dirty="0" smtClean="0">
                <a:ea typeface="Arial" pitchFamily="1" charset="0"/>
                <a:cs typeface="Arial" pitchFamily="1" charset="0"/>
              </a:rPr>
              <a:t>sawtooth</a:t>
            </a:r>
            <a:r>
              <a:rPr lang="en-US" dirty="0">
                <a:ea typeface="Arial" pitchFamily="1" charset="0"/>
                <a:cs typeface="Arial" pitchFamily="1" charset="0"/>
              </a:rPr>
              <a:t>~3.66 </a:t>
            </a:r>
            <a:r>
              <a:rPr lang="en-US" dirty="0" err="1" smtClean="0">
                <a:ea typeface="Arial" pitchFamily="1" charset="0"/>
                <a:cs typeface="Arial" pitchFamily="1" charset="0"/>
              </a:rPr>
              <a:t>ms</a:t>
            </a:r>
            <a:endParaRPr lang="en-US" dirty="0" smtClean="0">
              <a:ea typeface="Arial" pitchFamily="1" charset="0"/>
              <a:cs typeface="Arial" pitchFamily="1" charset="0"/>
            </a:endParaRPr>
          </a:p>
          <a:p>
            <a:pPr marL="514350" indent="-514350" algn="ctr" defTabSz="881063" eaLnBrk="0" hangingPunct="0">
              <a:defRPr/>
            </a:pPr>
            <a:r>
              <a:rPr lang="en-US" dirty="0">
                <a:ea typeface="Arial" pitchFamily="1" charset="0"/>
                <a:cs typeface="Arial" pitchFamily="1" charset="0"/>
              </a:rPr>
              <a:t>	⇒ ~ 20 snake periods.</a:t>
            </a:r>
          </a:p>
          <a:p>
            <a:pPr marL="514350" indent="-514350" algn="ctr" defTabSz="881063" eaLnBrk="0" hangingPunct="0">
              <a:defRPr/>
            </a:pPr>
            <a:endParaRPr lang="en-US" dirty="0">
              <a:ea typeface="Arial" pitchFamily="1" charset="0"/>
              <a:cs typeface="Arial" pitchFamily="1" charset="0"/>
            </a:endParaRPr>
          </a:p>
          <a:p>
            <a:pPr marL="338138" indent="-338138" algn="ctr" defTabSz="881063" eaLnBrk="0" hangingPunct="0">
              <a:buFontTx/>
              <a:buAutoNum type="circleNumDbPlain" startAt="2"/>
              <a:defRPr/>
            </a:pPr>
            <a:r>
              <a:rPr lang="en-US" dirty="0">
                <a:ea typeface="Arial" pitchFamily="1" charset="0"/>
                <a:cs typeface="Arial" pitchFamily="1" charset="0"/>
              </a:rPr>
              <a:t>Crashes may cause a transient reduction of </a:t>
            </a:r>
            <a:r>
              <a:rPr lang="en-US" dirty="0" err="1">
                <a:ea typeface="Arial" pitchFamily="1" charset="0"/>
                <a:cs typeface="Arial" pitchFamily="1" charset="0"/>
              </a:rPr>
              <a:t>r</a:t>
            </a:r>
            <a:r>
              <a:rPr lang="en-US" i="1" baseline="-25000" dirty="0" err="1">
                <a:ea typeface="Arial" pitchFamily="1" charset="0"/>
                <a:cs typeface="Arial" pitchFamily="1" charset="0"/>
              </a:rPr>
              <a:t>q</a:t>
            </a:r>
            <a:r>
              <a:rPr lang="en-US" i="1" baseline="-25000" dirty="0">
                <a:ea typeface="Arial" pitchFamily="1" charset="0"/>
                <a:cs typeface="Arial" pitchFamily="1" charset="0"/>
              </a:rPr>
              <a:t>=1</a:t>
            </a:r>
            <a:r>
              <a:rPr lang="en-US" dirty="0">
                <a:ea typeface="Arial" pitchFamily="1" charset="0"/>
                <a:cs typeface="Arial" pitchFamily="1" charset="0"/>
              </a:rPr>
              <a:t> (</a:t>
            </a:r>
            <a:r>
              <a:rPr lang="en-US" dirty="0">
                <a:latin typeface="Symbol" pitchFamily="1" charset="2"/>
                <a:ea typeface="Arial" pitchFamily="1" charset="0"/>
                <a:cs typeface="Arial" pitchFamily="1" charset="0"/>
              </a:rPr>
              <a:t>d</a:t>
            </a:r>
            <a:r>
              <a:rPr lang="en-US" dirty="0">
                <a:ea typeface="Arial" pitchFamily="1" charset="0"/>
                <a:cs typeface="Arial" pitchFamily="1" charset="0"/>
              </a:rPr>
              <a:t>r</a:t>
            </a:r>
            <a:r>
              <a:rPr lang="en-US" baseline="-25000" dirty="0">
                <a:ea typeface="Arial" pitchFamily="1" charset="0"/>
                <a:cs typeface="Arial" pitchFamily="1" charset="0"/>
              </a:rPr>
              <a:t>1</a:t>
            </a:r>
            <a:r>
              <a:rPr lang="en-US" dirty="0">
                <a:ea typeface="Arial" pitchFamily="1" charset="0"/>
                <a:cs typeface="Arial" pitchFamily="1" charset="0"/>
              </a:rPr>
              <a:t>≲1 cm)</a:t>
            </a:r>
            <a:r>
              <a:rPr lang="en-US" dirty="0" smtClean="0">
                <a:ea typeface="Arial" pitchFamily="1" charset="0"/>
                <a:cs typeface="Arial" pitchFamily="1" charset="0"/>
              </a:rPr>
              <a:t>.</a:t>
            </a:r>
          </a:p>
          <a:p>
            <a:pPr marL="338138" indent="-338138" algn="ctr" defTabSz="881063" eaLnBrk="0" hangingPunct="0">
              <a:buFontTx/>
              <a:buAutoNum type="circleNumDbPlain" startAt="2"/>
              <a:defRPr/>
            </a:pPr>
            <a:endParaRPr lang="en-US" dirty="0" smtClean="0">
              <a:ea typeface="Arial" pitchFamily="1" charset="0"/>
              <a:cs typeface="Arial" pitchFamily="1" charset="0"/>
            </a:endParaRPr>
          </a:p>
          <a:p>
            <a:pPr marL="338138" indent="-338138" algn="ctr" defTabSz="881063" eaLnBrk="0" hangingPunct="0">
              <a:buFontTx/>
              <a:buAutoNum type="circleNumDbPlain" startAt="2"/>
              <a:defRPr/>
            </a:pPr>
            <a:r>
              <a:rPr lang="en-US" dirty="0" smtClean="0">
                <a:ea typeface="Arial" pitchFamily="1" charset="0"/>
                <a:cs typeface="Arial" pitchFamily="1" charset="0"/>
              </a:rPr>
              <a:t>And a reduction of the </a:t>
            </a:r>
            <a:r>
              <a:rPr lang="en-US" dirty="0" err="1" smtClean="0">
                <a:ea typeface="Arial" pitchFamily="1" charset="0"/>
                <a:cs typeface="Arial" pitchFamily="1" charset="0"/>
              </a:rPr>
              <a:t>v</a:t>
            </a:r>
            <a:r>
              <a:rPr lang="en-US" baseline="-25000" dirty="0" err="1" smtClean="0">
                <a:latin typeface="Symbol" charset="2"/>
                <a:ea typeface="Arial" pitchFamily="1" charset="0"/>
                <a:cs typeface="Symbol" charset="2"/>
              </a:rPr>
              <a:t>f</a:t>
            </a:r>
            <a:endParaRPr lang="en-US" baseline="-25000" dirty="0" smtClean="0">
              <a:latin typeface="Symbol" charset="2"/>
              <a:ea typeface="Arial" pitchFamily="1" charset="0"/>
              <a:cs typeface="Symbol" charset="2"/>
            </a:endParaRPr>
          </a:p>
        </p:txBody>
      </p:sp>
      <p:pic>
        <p:nvPicPr>
          <p:cNvPr id="17" name="Picture 16" descr="Figure_12_c_NF_IAEA_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560324"/>
            <a:ext cx="1600200" cy="2621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3124200"/>
            <a:ext cx="243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 algn="ctr">
              <a:buFont typeface="+mj-ea"/>
              <a:buAutoNum type="circleNumDbPlain" startAt="4"/>
            </a:pPr>
            <a:r>
              <a:rPr lang="en-US" dirty="0" smtClean="0">
                <a:cs typeface="Arial"/>
              </a:rPr>
              <a:t> </a:t>
            </a:r>
            <a:r>
              <a:rPr lang="en-US" u="sng" dirty="0" smtClean="0">
                <a:cs typeface="Arial"/>
              </a:rPr>
              <a:t>During </a:t>
            </a:r>
            <a:r>
              <a:rPr lang="en-US" u="sng" dirty="0">
                <a:cs typeface="Arial"/>
              </a:rPr>
              <a:t>the crash</a:t>
            </a:r>
            <a:r>
              <a:rPr lang="en-US" dirty="0">
                <a:cs typeface="Arial"/>
              </a:rPr>
              <a:t> the small circular core moves rapidly outwards to the edge of the crescent </a:t>
            </a:r>
            <a:r>
              <a:rPr lang="en-US" dirty="0" smtClean="0">
                <a:cs typeface="Arial"/>
              </a:rPr>
              <a:t>radius.</a:t>
            </a:r>
          </a:p>
          <a:p>
            <a:pPr marL="119063" indent="-119063" algn="ctr">
              <a:buFont typeface="+mj-ea"/>
              <a:buAutoNum type="circleNumDbPlain" startAt="4"/>
            </a:pPr>
            <a:endParaRPr lang="en-US" dirty="0">
              <a:cs typeface="Arial"/>
            </a:endParaRPr>
          </a:p>
          <a:p>
            <a:pPr marL="119063" indent="-119063" algn="ctr">
              <a:buFont typeface="+mj-ea"/>
              <a:buAutoNum type="circleNumDbPlain" startAt="4"/>
            </a:pPr>
            <a:r>
              <a:rPr lang="en-US" dirty="0" smtClean="0">
                <a:cs typeface="Arial"/>
              </a:rPr>
              <a:t> </a:t>
            </a:r>
            <a:r>
              <a:rPr lang="en-US" dirty="0" smtClean="0"/>
              <a:t>Snake </a:t>
            </a:r>
            <a:r>
              <a:rPr lang="en-US" dirty="0" smtClean="0">
                <a:solidFill>
                  <a:srgbClr val="FF0000"/>
                </a:solidFill>
              </a:rPr>
              <a:t>density is </a:t>
            </a:r>
            <a:r>
              <a:rPr lang="en-US" dirty="0">
                <a:solidFill>
                  <a:srgbClr val="FF0000"/>
                </a:solidFill>
              </a:rPr>
              <a:t>nearly </a:t>
            </a:r>
            <a:r>
              <a:rPr lang="en-US" dirty="0" smtClean="0">
                <a:solidFill>
                  <a:srgbClr val="FF0000"/>
                </a:solidFill>
              </a:rPr>
              <a:t>untouched </a:t>
            </a:r>
            <a:r>
              <a:rPr lang="en-US" dirty="0">
                <a:solidFill>
                  <a:srgbClr val="FF0000"/>
                </a:solidFill>
              </a:rPr>
              <a:t>by thermal crash + heat pulse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582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Repetitive saturated modes are observed in long-pulse </a:t>
            </a:r>
            <a:r>
              <a:rPr lang="en-US" sz="3400" dirty="0" err="1" smtClean="0">
                <a:latin typeface="Arial" pitchFamily="1" charset="0"/>
                <a:ea typeface="Arial" pitchFamily="1" charset="0"/>
                <a:cs typeface="Arial" pitchFamily="1" charset="0"/>
              </a:rPr>
              <a:t>tokamaks</a:t>
            </a:r>
            <a:r>
              <a:rPr lang="en-US" sz="34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 with metal PFCs</a:t>
            </a:r>
            <a:endParaRPr lang="en-US" sz="3400" dirty="0"/>
          </a:p>
        </p:txBody>
      </p:sp>
      <p:pic>
        <p:nvPicPr>
          <p:cNvPr id="5" name="Picture 4" descr="Figure_EAST_repetitive_snak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34547"/>
            <a:ext cx="4114800" cy="5545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6530" y="1143000"/>
            <a:ext cx="162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Li-Qing </a:t>
            </a:r>
            <a:r>
              <a:rPr lang="en-US" sz="1400" dirty="0" err="1" smtClean="0"/>
              <a:t>Xu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</a:t>
            </a:r>
          </a:p>
          <a:p>
            <a:pPr algn="r"/>
            <a:r>
              <a:rPr lang="en-US" sz="1400" dirty="0" smtClean="0"/>
              <a:t>CPL’14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357544" y="2743200"/>
            <a:ext cx="2237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Challenges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12192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Repetitive Z-modes have </a:t>
            </a:r>
            <a:r>
              <a:rPr lang="en-US" sz="2000" dirty="0">
                <a:solidFill>
                  <a:srgbClr val="FF0000"/>
                </a:solidFill>
              </a:rPr>
              <a:t>implications for ITER H-mode sustainability </a:t>
            </a:r>
            <a:r>
              <a:rPr lang="en-US" sz="2000" dirty="0" smtClean="0">
                <a:solidFill>
                  <a:srgbClr val="FF0000"/>
                </a:solidFill>
              </a:rPr>
              <a:t>since available </a:t>
            </a:r>
            <a:r>
              <a:rPr lang="en-US" sz="2000" dirty="0">
                <a:solidFill>
                  <a:srgbClr val="FF0000"/>
                </a:solidFill>
              </a:rPr>
              <a:t>heating power is only slightly above the H-mode power threshold.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28600" y="3510677"/>
            <a:ext cx="480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1800" dirty="0" smtClean="0"/>
              <a:t>ITER (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q</a:t>
            </a:r>
            <a:r>
              <a:rPr lang="en-US" sz="1800" baseline="-25000" dirty="0" smtClean="0"/>
              <a:t>=1</a:t>
            </a:r>
            <a:r>
              <a:rPr lang="en-US" sz="1800" dirty="0" smtClean="0"/>
              <a:t>~a/2)</a:t>
            </a:r>
          </a:p>
          <a:p>
            <a:pPr algn="ctr"/>
            <a:endParaRPr lang="en-US" dirty="0">
              <a:solidFill>
                <a:srgbClr val="000000"/>
              </a:solidFill>
              <a:ea typeface="Arial" pitchFamily="1" charset="0"/>
              <a:cs typeface="Arial" pitchFamily="1" charset="0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Reduce the effects </a:t>
            </a:r>
            <a:r>
              <a:rPr lang="en-US" dirty="0" smtClean="0">
                <a:solidFill>
                  <a:srgbClr val="000000"/>
                </a:solidFill>
              </a:rPr>
              <a:t>on </a:t>
            </a:r>
            <a:r>
              <a:rPr lang="en-US" dirty="0">
                <a:solidFill>
                  <a:srgbClr val="000000"/>
                </a:solidFill>
              </a:rPr>
              <a:t>fast ions, </a:t>
            </a:r>
            <a:r>
              <a:rPr lang="en-US" dirty="0" smtClean="0">
                <a:solidFill>
                  <a:srgbClr val="000000"/>
                </a:solidFill>
              </a:rPr>
              <a:t>J, q ⇒</a:t>
            </a:r>
            <a:r>
              <a:rPr lang="en-US" dirty="0" err="1" smtClean="0">
                <a:solidFill>
                  <a:srgbClr val="000000"/>
                </a:solidFill>
              </a:rPr>
              <a:t>S</a:t>
            </a:r>
            <a:r>
              <a:rPr lang="en-US" baseline="-25000" dirty="0" err="1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, dilution, impurity peaking</a:t>
            </a:r>
          </a:p>
          <a:p>
            <a:pPr marL="342900" indent="-342900" algn="ctr">
              <a:buFont typeface="+mj-ea"/>
              <a:buAutoNum type="circleNumDbPlain" startAt="7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800" dirty="0" smtClean="0"/>
              <a:t>Develop </a:t>
            </a:r>
            <a:r>
              <a:rPr lang="en-US" sz="1800" dirty="0" smtClean="0">
                <a:solidFill>
                  <a:srgbClr val="FF0000"/>
                </a:solidFill>
              </a:rPr>
              <a:t>active control tools</a:t>
            </a:r>
            <a:endParaRPr lang="en-US" dirty="0">
              <a:solidFill>
                <a:srgbClr val="000000"/>
              </a:solidFill>
              <a:ea typeface="Arial" pitchFamily="1" charset="0"/>
              <a:cs typeface="Arial" pitchFamily="1" charset="0"/>
            </a:endParaRPr>
          </a:p>
          <a:p>
            <a:pPr marL="342900" indent="-342900" algn="ctr">
              <a:buAutoNum type="alphaLcParenR"/>
            </a:pP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MHD control (heating </a:t>
            </a:r>
            <a:r>
              <a:rPr lang="en-US" dirty="0" err="1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vs</a:t>
            </a: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 CD </a:t>
            </a:r>
            <a:r>
              <a:rPr lang="en-US" dirty="0" err="1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vs</a:t>
            </a: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 torque)</a:t>
            </a:r>
          </a:p>
          <a:p>
            <a:pPr marL="342900" indent="-342900" algn="ctr">
              <a:buAutoNum type="alphaLcParenR"/>
            </a:pP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Z-control (transport </a:t>
            </a:r>
            <a:r>
              <a:rPr lang="en-US" dirty="0" err="1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vs</a:t>
            </a: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 ELMs </a:t>
            </a:r>
            <a:r>
              <a:rPr lang="en-US" dirty="0" err="1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vs</a:t>
            </a: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 3D)</a:t>
            </a:r>
          </a:p>
          <a:p>
            <a:pPr marL="342900" indent="-342900" algn="ctr">
              <a:buAutoNum type="alphaLcParenR"/>
            </a:pPr>
            <a:r>
              <a:rPr lang="en-US" dirty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Arial" pitchFamily="1" charset="0"/>
                <a:cs typeface="Arial" pitchFamily="1" charset="0"/>
              </a:rPr>
              <a:t>Experiments in NSTX-U/DIII-D/EAST</a:t>
            </a:r>
          </a:p>
        </p:txBody>
      </p:sp>
    </p:spTree>
    <p:extLst>
      <p:ext uri="{BB962C8B-B14F-4D97-AF65-F5344CB8AC3E}">
        <p14:creationId xmlns:p14="http://schemas.microsoft.com/office/powerpoint/2010/main" val="270381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0"/>
            <a:ext cx="815101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ea"/>
              <a:buAutoNum type="circleNumDbPlain" startAt="2"/>
            </a:pPr>
            <a:r>
              <a:rPr lang="en-US" sz="4400" dirty="0" smtClean="0"/>
              <a:t> Examples of Z-studies:</a:t>
            </a:r>
          </a:p>
          <a:p>
            <a:pPr algn="ctr"/>
            <a:endParaRPr lang="en-US" sz="4400" dirty="0"/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Transport &amp; 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asymmetries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>
                <a:solidFill>
                  <a:srgbClr val="D9D9D9"/>
                </a:solidFill>
              </a:rPr>
              <a:t> </a:t>
            </a:r>
            <a:r>
              <a:rPr lang="en-US" sz="4400" dirty="0">
                <a:solidFill>
                  <a:srgbClr val="D9D9D9"/>
                </a:solidFill>
              </a:rPr>
              <a:t>Core </a:t>
            </a:r>
            <a:r>
              <a:rPr lang="en-US" sz="4400" dirty="0" smtClean="0">
                <a:solidFill>
                  <a:srgbClr val="D9D9D9"/>
                </a:solidFill>
              </a:rPr>
              <a:t>stability</a:t>
            </a:r>
          </a:p>
          <a:p>
            <a:pPr marL="457200" indent="-457200" algn="ctr">
              <a:buFont typeface="+mj-lt"/>
              <a:buAutoNum type="alphaLcParenR"/>
            </a:pPr>
            <a:r>
              <a:rPr lang="en-US" sz="4400" dirty="0" smtClean="0"/>
              <a:t> Density</a:t>
            </a:r>
            <a:r>
              <a:rPr lang="en-US" sz="4400" dirty="0"/>
              <a:t>-limit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9385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400" dirty="0"/>
              <a:t>L</a:t>
            </a:r>
            <a:r>
              <a:rPr lang="en-US" sz="3400" dirty="0" smtClean="0"/>
              <a:t>arge family of macroscopic instabilities can be affected by Z-charge and radiation effects</a:t>
            </a:r>
            <a:endParaRPr lang="en-US" sz="3400" dirty="0"/>
          </a:p>
        </p:txBody>
      </p:sp>
      <p:pic>
        <p:nvPicPr>
          <p:cNvPr id="7" name="Picture 6" descr="Figure_MHD_fami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83982"/>
            <a:ext cx="5562600" cy="5369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077755"/>
            <a:ext cx="3048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High-Z impurities can degrade core confinement and can be the cause also of </a:t>
            </a:r>
            <a:r>
              <a:rPr lang="en-US" sz="2200" dirty="0" err="1" smtClean="0">
                <a:solidFill>
                  <a:srgbClr val="FF0000"/>
                </a:solidFill>
              </a:rPr>
              <a:t>radiative</a:t>
            </a:r>
            <a:r>
              <a:rPr lang="en-US" sz="2200" dirty="0" smtClean="0">
                <a:solidFill>
                  <a:srgbClr val="FF0000"/>
                </a:solidFill>
              </a:rPr>
              <a:t> density limit disruptions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Core (1/1) modes</a:t>
            </a:r>
          </a:p>
          <a:p>
            <a:pPr algn="ctr"/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0&lt;r/a&lt;0.5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Mid-radius (m/n) modes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0.3&lt;r/a&lt;0.9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Edge</a:t>
            </a:r>
          </a:p>
          <a:p>
            <a:pPr algn="ctr"/>
            <a:r>
              <a:rPr lang="en-US" sz="2200" dirty="0" smtClean="0">
                <a:solidFill>
                  <a:srgbClr val="D9D9D9"/>
                </a:solidFill>
              </a:rPr>
              <a:t>0.9&lt;r/a&lt;1.1</a:t>
            </a:r>
            <a:endParaRPr lang="en-US" sz="2200" dirty="0">
              <a:solidFill>
                <a:srgbClr val="D9D9D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7319" y="1936479"/>
            <a:ext cx="1143000" cy="403860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343400"/>
            <a:ext cx="2666999" cy="121920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400" dirty="0" smtClean="0"/>
              <a:t>High-Z impurity </a:t>
            </a:r>
            <a:r>
              <a:rPr lang="en-US" sz="3400" dirty="0"/>
              <a:t>radiation can contribute </a:t>
            </a:r>
            <a:r>
              <a:rPr lang="en-US" sz="3400" dirty="0" smtClean="0"/>
              <a:t>cooling causing </a:t>
            </a:r>
            <a:r>
              <a:rPr lang="en-US" sz="3400" dirty="0"/>
              <a:t>TMs to grow larger </a:t>
            </a:r>
            <a:r>
              <a:rPr lang="en-US" sz="3400" dirty="0" smtClean="0"/>
              <a:t>&amp; faster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066800"/>
            <a:ext cx="5867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8788" algn="just">
              <a:buFont typeface="Arial"/>
              <a:buChar char="•"/>
            </a:pPr>
            <a:r>
              <a:rPr lang="en-US" sz="2000" dirty="0" smtClean="0"/>
              <a:t>The interior region of an island contains impurities.</a:t>
            </a:r>
          </a:p>
          <a:p>
            <a:pPr algn="just"/>
            <a:endParaRPr lang="en-US" sz="1400" dirty="0" smtClean="0"/>
          </a:p>
          <a:p>
            <a:pPr indent="458788" algn="just">
              <a:buFont typeface="Arial"/>
              <a:buChar char="•"/>
            </a:pPr>
            <a:r>
              <a:rPr lang="en-US" sz="2000" dirty="0"/>
              <a:t>Island interior is shielded from any auxiliary heating being shunted around by heat conduction parallel to the </a:t>
            </a:r>
            <a:r>
              <a:rPr lang="en-US" sz="2000" dirty="0" smtClean="0"/>
              <a:t>B-lines</a:t>
            </a:r>
            <a:r>
              <a:rPr lang="en-US" sz="2000" dirty="0"/>
              <a:t>.</a:t>
            </a:r>
          </a:p>
          <a:p>
            <a:pPr indent="458788" algn="just">
              <a:buFont typeface="Arial"/>
              <a:buChar char="•"/>
            </a:pPr>
            <a:endParaRPr lang="en-US" sz="1200" dirty="0" smtClean="0"/>
          </a:p>
          <a:p>
            <a:pPr indent="458788" algn="just">
              <a:buFont typeface="Arial"/>
              <a:buChar char="•"/>
            </a:pPr>
            <a:r>
              <a:rPr lang="en-US" sz="2000" dirty="0" smtClean="0"/>
              <a:t>Impurities radiate, cooling the island interior, causing it to grow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faster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larger in comparison to the impurity-free cases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indent="458788" algn="just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indent="458788" algn="just">
              <a:buFont typeface="Arial"/>
              <a:buChar char="•"/>
            </a:pPr>
            <a:r>
              <a:rPr lang="en-US" sz="2000" dirty="0">
                <a:cs typeface="Arial"/>
              </a:rPr>
              <a:t>Radiation (≠charge) driven </a:t>
            </a:r>
            <a:r>
              <a:rPr lang="en-US" sz="2000" dirty="0" smtClean="0">
                <a:cs typeface="Arial"/>
              </a:rPr>
              <a:t>islands (</a:t>
            </a:r>
            <a:r>
              <a:rPr lang="en-US" sz="2000" dirty="0">
                <a:cs typeface="Arial"/>
              </a:rPr>
              <a:t>a.k.a. radiation-induced tearing modes: </a:t>
            </a:r>
            <a:r>
              <a:rPr lang="en-US" sz="2000" dirty="0" err="1">
                <a:cs typeface="Arial"/>
              </a:rPr>
              <a:t>RiTMs</a:t>
            </a:r>
            <a:r>
              <a:rPr lang="en-US" sz="2000" dirty="0">
                <a:cs typeface="Arial"/>
              </a:rPr>
              <a:t>)</a:t>
            </a:r>
            <a:endParaRPr lang="en-US" sz="2000" dirty="0" smtClean="0"/>
          </a:p>
          <a:p>
            <a:pPr algn="just"/>
            <a:endParaRPr lang="en-US" sz="1400" dirty="0"/>
          </a:p>
          <a:p>
            <a:pPr indent="458788" algn="just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MRE </a:t>
            </a:r>
            <a:r>
              <a:rPr lang="en-US" sz="2000" dirty="0" smtClean="0">
                <a:ea typeface="Arial" pitchFamily="1" charset="0"/>
                <a:cs typeface="Arial" pitchFamily="1" charset="0"/>
              </a:rPr>
              <a:t>⇒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onset criterion </a:t>
            </a:r>
            <a:r>
              <a:rPr lang="en-US" sz="2000" dirty="0">
                <a:ea typeface="Arial" pitchFamily="1" charset="0"/>
                <a:cs typeface="Arial" pitchFamily="1" charset="0"/>
              </a:rPr>
              <a:t>⇒ </a:t>
            </a:r>
            <a:r>
              <a:rPr lang="en-US" sz="2000" dirty="0">
                <a:solidFill>
                  <a:srgbClr val="FF0000"/>
                </a:solidFill>
                <a:cs typeface="Arial" charset="0"/>
              </a:rPr>
              <a:t>consistent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with the empirical scaling of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2000" baseline="-25000" dirty="0" err="1" smtClean="0">
                <a:solidFill>
                  <a:srgbClr val="000000"/>
                </a:solidFill>
                <a:cs typeface="Arial" charset="0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=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baseline="-25000" dirty="0" err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sz="2000" baseline="30000" dirty="0" smtClean="0">
                <a:solidFill>
                  <a:srgbClr val="000000"/>
                </a:solidFill>
                <a:cs typeface="Arial" charset="0"/>
              </a:rPr>
              <a:t>2</a:t>
            </a:r>
            <a:endParaRPr lang="en-US" sz="2000" baseline="30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Picture 7" descr="Figure_5_v2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87" y="1045860"/>
            <a:ext cx="3057112" cy="54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595378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/>
              <a:t>D. A. Gates and L. Delgado-Aparicio</a:t>
            </a:r>
            <a:r>
              <a:rPr lang="en-US" sz="1400" dirty="0" smtClean="0"/>
              <a:t>,</a:t>
            </a:r>
          </a:p>
          <a:p>
            <a:pPr algn="ctr">
              <a:defRPr/>
            </a:pPr>
            <a:r>
              <a:rPr lang="en-US" sz="1400" dirty="0" smtClean="0"/>
              <a:t>Phys</a:t>
            </a:r>
            <a:r>
              <a:rPr lang="en-US" sz="1400" dirty="0"/>
              <a:t>. Rev. Letters, </a:t>
            </a:r>
            <a:r>
              <a:rPr lang="en-US" sz="1400" b="1" dirty="0"/>
              <a:t>108</a:t>
            </a:r>
            <a:r>
              <a:rPr lang="en-US" sz="1400" dirty="0"/>
              <a:t>, 165004, (2012).</a:t>
            </a:r>
          </a:p>
        </p:txBody>
      </p:sp>
    </p:spTree>
    <p:extLst>
      <p:ext uri="{BB962C8B-B14F-4D97-AF65-F5344CB8AC3E}">
        <p14:creationId xmlns:p14="http://schemas.microsoft.com/office/powerpoint/2010/main" val="68511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Impurity effects &amp; island asymmetries </a:t>
            </a:r>
            <a:r>
              <a:rPr lang="en-US" sz="3400" dirty="0" smtClean="0"/>
              <a:t>can </a:t>
            </a:r>
            <a:r>
              <a:rPr lang="en-US" sz="3400" dirty="0"/>
              <a:t>be modeled </a:t>
            </a:r>
            <a:r>
              <a:rPr lang="en-US" sz="3400" dirty="0" smtClean="0"/>
              <a:t>using </a:t>
            </a:r>
            <a:r>
              <a:rPr lang="en-US" sz="3400" dirty="0"/>
              <a:t>the extended </a:t>
            </a:r>
            <a:r>
              <a:rPr lang="en-US" sz="3400" dirty="0" smtClean="0"/>
              <a:t>MRE formalism </a:t>
            </a:r>
            <a:endParaRPr lang="en-US" sz="3400" dirty="0"/>
          </a:p>
        </p:txBody>
      </p:sp>
      <p:pic>
        <p:nvPicPr>
          <p:cNvPr id="4" name="Picture 3" descr="Figure_Qian_asymmet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914643"/>
            <a:ext cx="2667000" cy="2611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" y="3886200"/>
            <a:ext cx="5313207" cy="26670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5943600"/>
            <a:ext cx="1356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Symmetric island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427154" y="5943600"/>
            <a:ext cx="1445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Asymmetric island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623846"/>
            <a:ext cx="139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R. White, D. A. Gates</a:t>
            </a:r>
          </a:p>
          <a:p>
            <a:r>
              <a:rPr lang="en-US" sz="900" dirty="0" smtClean="0"/>
              <a:t>D. P. Brennan, PoP’15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5638800" y="3485347"/>
            <a:ext cx="2362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Q. </a:t>
            </a:r>
            <a:r>
              <a:rPr lang="en-US" sz="900" dirty="0" err="1" smtClean="0"/>
              <a:t>Teng</a:t>
            </a:r>
            <a:r>
              <a:rPr lang="en-US" sz="900" dirty="0" smtClean="0"/>
              <a:t>, D. P. Brennan, </a:t>
            </a:r>
          </a:p>
          <a:p>
            <a:r>
              <a:rPr lang="en-US" sz="900" dirty="0" smtClean="0"/>
              <a:t>L. Delgado-Aparicio, </a:t>
            </a:r>
          </a:p>
          <a:p>
            <a:r>
              <a:rPr lang="en-US" sz="900" dirty="0" smtClean="0"/>
              <a:t>D. A. Gates</a:t>
            </a:r>
            <a:r>
              <a:rPr lang="en-US" sz="900" dirty="0"/>
              <a:t> </a:t>
            </a:r>
            <a:r>
              <a:rPr lang="en-US" sz="900" dirty="0" smtClean="0"/>
              <a:t>and J</a:t>
            </a:r>
            <a:r>
              <a:rPr lang="en-US" sz="900" dirty="0"/>
              <a:t>. </a:t>
            </a:r>
            <a:r>
              <a:rPr lang="en-US" sz="900" dirty="0" err="1" smtClean="0"/>
              <a:t>Swerdlow</a:t>
            </a:r>
            <a:r>
              <a:rPr lang="en-US" sz="900" dirty="0" smtClean="0"/>
              <a:t>,  PoP’16</a:t>
            </a:r>
            <a:endParaRPr lang="en-US" sz="900" dirty="0"/>
          </a:p>
        </p:txBody>
      </p:sp>
      <p:sp>
        <p:nvSpPr>
          <p:cNvPr id="26" name="TextBox 25"/>
          <p:cNvSpPr txBox="1"/>
          <p:nvPr/>
        </p:nvSpPr>
        <p:spPr>
          <a:xfrm>
            <a:off x="3059427" y="3623846"/>
            <a:ext cx="139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R. White, D. A. Gates</a:t>
            </a:r>
          </a:p>
          <a:p>
            <a:r>
              <a:rPr lang="en-US" sz="900" dirty="0" smtClean="0"/>
              <a:t>D. P. Brennan, PoP’15</a:t>
            </a:r>
            <a:endParaRPr lang="en-US" sz="900" dirty="0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0450"/>
            <a:ext cx="8991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3784600" y="1006475"/>
            <a:ext cx="1179513" cy="8778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227638" y="1012825"/>
            <a:ext cx="1179512" cy="8778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5207000" y="2123291"/>
            <a:ext cx="3884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3D resistivity with asymmetry adds destabilization term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Simple result of finite-island width in cylindrical geom.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Neither O-point or X-point are on the rational surface.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The width of the inner core-side is larger.</a:t>
            </a:r>
          </a:p>
        </p:txBody>
      </p:sp>
      <p:sp>
        <p:nvSpPr>
          <p:cNvPr id="30" name="Left Brace 29"/>
          <p:cNvSpPr/>
          <p:nvPr/>
        </p:nvSpPr>
        <p:spPr>
          <a:xfrm>
            <a:off x="5013325" y="2099478"/>
            <a:ext cx="152400" cy="7620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323316"/>
            <a:ext cx="11191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7278"/>
            <a:ext cx="33480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eft Arrow 32"/>
          <p:cNvSpPr/>
          <p:nvPr/>
        </p:nvSpPr>
        <p:spPr>
          <a:xfrm rot="19683442">
            <a:off x="1211263" y="1970891"/>
            <a:ext cx="341312" cy="322262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981075" y="2752725"/>
            <a:ext cx="341312" cy="322262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95617" y="3208348"/>
            <a:ext cx="14483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D. P. Brenan, D. Gates, </a:t>
            </a:r>
          </a:p>
          <a:p>
            <a:pPr algn="ctr"/>
            <a:r>
              <a:rPr lang="en-US" sz="900" dirty="0" smtClean="0"/>
              <a:t>L. Delgado-Aparicio, </a:t>
            </a:r>
          </a:p>
          <a:p>
            <a:pPr algn="ctr"/>
            <a:r>
              <a:rPr lang="en-US" sz="900" dirty="0" smtClean="0"/>
              <a:t>R. White, to be </a:t>
            </a:r>
          </a:p>
          <a:p>
            <a:pPr algn="ctr"/>
            <a:r>
              <a:rPr lang="en-US" sz="900" dirty="0" smtClean="0"/>
              <a:t>submitted,</a:t>
            </a:r>
          </a:p>
          <a:p>
            <a:pPr algn="ctr"/>
            <a:r>
              <a:rPr lang="en-US" sz="900" dirty="0" err="1" smtClean="0"/>
              <a:t>PoP</a:t>
            </a:r>
            <a:r>
              <a:rPr lang="en-US" sz="900" dirty="0" smtClean="0"/>
              <a:t> ’17</a:t>
            </a:r>
            <a:endParaRPr lang="en-US" sz="900" dirty="0"/>
          </a:p>
        </p:txBody>
      </p:sp>
      <p:pic>
        <p:nvPicPr>
          <p:cNvPr id="28" name="Picture 27" descr="Figure_Dylan_asymmetry_v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962400"/>
            <a:ext cx="821975" cy="24079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3048000"/>
            <a:ext cx="4427048" cy="7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8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Impurity effects &amp; island asymmetries </a:t>
            </a:r>
            <a:r>
              <a:rPr lang="en-US" sz="3400" dirty="0" smtClean="0"/>
              <a:t>can </a:t>
            </a:r>
            <a:r>
              <a:rPr lang="en-US" sz="3400" dirty="0"/>
              <a:t>be modeled </a:t>
            </a:r>
            <a:r>
              <a:rPr lang="en-US" sz="3400" dirty="0" smtClean="0"/>
              <a:t>using </a:t>
            </a:r>
            <a:r>
              <a:rPr lang="en-US" sz="3400" dirty="0"/>
              <a:t>the extended </a:t>
            </a:r>
            <a:r>
              <a:rPr lang="en-US" sz="3400" dirty="0" smtClean="0"/>
              <a:t>MRE formalism </a:t>
            </a:r>
            <a:endParaRPr lang="en-US" sz="3400" dirty="0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0450"/>
            <a:ext cx="8991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3784600" y="1006475"/>
            <a:ext cx="1179513" cy="8778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227638" y="1012825"/>
            <a:ext cx="1179512" cy="877888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5207000" y="2123291"/>
            <a:ext cx="3884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3D resistivity with asymmetry adds destabilization term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Simple result of finite-island width in cylindrical geom.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Neither O-point or X-point are on the rational surface.</a:t>
            </a:r>
          </a:p>
          <a:p>
            <a:pPr eaLnBrk="1" hangingPunct="1">
              <a:buFont typeface="Century Gothic" charset="0"/>
              <a:buAutoNum type="arabicPeriod"/>
            </a:pPr>
            <a:r>
              <a:rPr lang="en-US" sz="1000">
                <a:solidFill>
                  <a:srgbClr val="FF0000"/>
                </a:solidFill>
              </a:rPr>
              <a:t>The width of the inner core-side is larger.</a:t>
            </a:r>
          </a:p>
        </p:txBody>
      </p:sp>
      <p:sp>
        <p:nvSpPr>
          <p:cNvPr id="30" name="Left Brace 29"/>
          <p:cNvSpPr/>
          <p:nvPr/>
        </p:nvSpPr>
        <p:spPr>
          <a:xfrm>
            <a:off x="5013325" y="2099478"/>
            <a:ext cx="152400" cy="7620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323316"/>
            <a:ext cx="11191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676400" y="303907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Some approximations</a:t>
            </a:r>
            <a:r>
              <a:rPr lang="en-US" dirty="0" smtClean="0"/>
              <a:t>: [(2,1) is the most unstable]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’r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cs-CZ" dirty="0" smtClean="0">
                <a:solidFill>
                  <a:srgbClr val="0000FF"/>
                </a:solidFill>
              </a:rPr>
              <a:t>≈</a:t>
            </a:r>
            <a:r>
              <a:rPr lang="en-US" dirty="0" smtClean="0">
                <a:solidFill>
                  <a:srgbClr val="0000FF"/>
                </a:solidFill>
              </a:rPr>
              <a:t>-m to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’r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&gt;0 </a:t>
            </a:r>
            <a:r>
              <a:rPr lang="is-IS" dirty="0" smtClean="0">
                <a:solidFill>
                  <a:srgbClr val="0000FF"/>
                </a:solidFill>
              </a:rPr>
              <a:t>…..</a:t>
            </a:r>
            <a:r>
              <a:rPr lang="en-US" dirty="0" smtClean="0">
                <a:solidFill>
                  <a:srgbClr val="0000FF"/>
                </a:solidFill>
              </a:rPr>
              <a:t>for m=2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’r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cs-CZ" dirty="0">
                <a:solidFill>
                  <a:srgbClr val="0000FF"/>
                </a:solidFill>
              </a:rPr>
              <a:t>≈</a:t>
            </a:r>
            <a:r>
              <a:rPr lang="en-US" dirty="0" smtClean="0">
                <a:solidFill>
                  <a:srgbClr val="0000FF"/>
                </a:solidFill>
              </a:rPr>
              <a:t> -2m </a:t>
            </a:r>
            <a:r>
              <a:rPr lang="is-IS" dirty="0" smtClean="0">
                <a:solidFill>
                  <a:srgbClr val="0000FF"/>
                </a:solidFill>
              </a:rPr>
              <a:t>…..</a:t>
            </a:r>
            <a:r>
              <a:rPr lang="en-US" dirty="0" smtClean="0">
                <a:solidFill>
                  <a:srgbClr val="0000FF"/>
                </a:solidFill>
              </a:rPr>
              <a:t>for m&gt;2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2649" y="4064913"/>
            <a:ext cx="4611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/>
              <a:t>What about the growth rate C</a:t>
            </a:r>
            <a:r>
              <a:rPr lang="en-US" sz="2200" u="sng" baseline="-25000" dirty="0" smtClean="0"/>
              <a:t>3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067955"/>
            <a:ext cx="4427048" cy="732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800600"/>
            <a:ext cx="3505200" cy="914400"/>
          </a:xfrm>
          <a:prstGeom prst="rect">
            <a:avLst/>
          </a:prstGeom>
        </p:spPr>
      </p:pic>
      <p:sp>
        <p:nvSpPr>
          <p:cNvPr id="40" name="Down Arrow 39"/>
          <p:cNvSpPr/>
          <p:nvPr/>
        </p:nvSpPr>
        <p:spPr>
          <a:xfrm rot="16200000">
            <a:off x="1966851" y="4967349"/>
            <a:ext cx="547077" cy="3659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16200000">
            <a:off x="61851" y="5944272"/>
            <a:ext cx="547077" cy="3659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860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</a:t>
            </a:r>
            <a:r>
              <a:rPr lang="en-US" sz="2400" i="1" dirty="0" smtClean="0">
                <a:solidFill>
                  <a:srgbClr val="0000FF"/>
                </a:solidFill>
              </a:rPr>
              <a:t>C</a:t>
            </a:r>
            <a:r>
              <a:rPr lang="en-US" sz="2400" i="1" baseline="-25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/>
              <a:t>&lt;0 =&gt; exponential growth =&gt; Density-limit DISRUPTION !</a:t>
            </a:r>
            <a:endParaRPr lang="en-US" sz="2400" dirty="0"/>
          </a:p>
        </p:txBody>
      </p:sp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7278"/>
            <a:ext cx="33480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Left Arrow 42"/>
          <p:cNvSpPr/>
          <p:nvPr/>
        </p:nvSpPr>
        <p:spPr>
          <a:xfrm rot="19683442">
            <a:off x="1211263" y="1970891"/>
            <a:ext cx="341312" cy="322262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err="1">
                <a:latin typeface="Arial"/>
                <a:cs typeface="Arial"/>
              </a:rPr>
              <a:t>Tokamaks</a:t>
            </a:r>
            <a:r>
              <a:rPr lang="en-US" sz="3400" dirty="0">
                <a:latin typeface="Arial"/>
                <a:cs typeface="Arial"/>
              </a:rPr>
              <a:t> </a:t>
            </a:r>
            <a:r>
              <a:rPr lang="en-US" sz="3400" dirty="0" smtClean="0">
                <a:latin typeface="Arial"/>
                <a:cs typeface="Arial"/>
              </a:rPr>
              <a:t>(and </a:t>
            </a:r>
            <a:r>
              <a:rPr lang="en-US" sz="3400" dirty="0" err="1" smtClean="0">
                <a:latin typeface="Arial"/>
                <a:cs typeface="Arial"/>
              </a:rPr>
              <a:t>stellarators</a:t>
            </a:r>
            <a:r>
              <a:rPr lang="en-US" sz="3400" dirty="0" smtClean="0">
                <a:latin typeface="Arial"/>
                <a:cs typeface="Arial"/>
              </a:rPr>
              <a:t>) around </a:t>
            </a:r>
            <a:r>
              <a:rPr lang="en-US" sz="3400" dirty="0">
                <a:latin typeface="Arial"/>
                <a:cs typeface="Arial"/>
              </a:rPr>
              <a:t>the world study different plasma parameters and shapes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224113" cy="469085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090656"/>
            <a:ext cx="410647" cy="26035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41" y="2819400"/>
            <a:ext cx="484959" cy="279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166856"/>
            <a:ext cx="532471" cy="37128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696" y="3243056"/>
            <a:ext cx="486104" cy="3810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323" y="3624056"/>
            <a:ext cx="385877" cy="4572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2404856"/>
            <a:ext cx="292100" cy="2699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2633456"/>
            <a:ext cx="369661" cy="3810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745" y="2681843"/>
            <a:ext cx="313655" cy="25641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6645" y="3124200"/>
            <a:ext cx="362755" cy="3810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0878" y="4386056"/>
            <a:ext cx="269522" cy="3810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0" y="2633456"/>
            <a:ext cx="336910" cy="2349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800" y="2862056"/>
            <a:ext cx="381000" cy="35814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5400" y="2557256"/>
            <a:ext cx="330200" cy="263788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914400" y="2785856"/>
            <a:ext cx="72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DIII-D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2237878" y="251460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Alcator</a:t>
            </a:r>
            <a:r>
              <a:rPr lang="en-US" sz="1600" dirty="0" smtClean="0"/>
              <a:t> C-Mod</a:t>
            </a:r>
            <a:endParaRPr lang="en-US" sz="16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667000" y="2895600"/>
            <a:ext cx="847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LTX</a:t>
            </a:r>
          </a:p>
          <a:p>
            <a:r>
              <a:rPr lang="en-US" sz="1600" dirty="0" smtClean="0"/>
              <a:t>NSTXU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2769087" y="4081256"/>
            <a:ext cx="58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ETE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873858" y="2938256"/>
            <a:ext cx="545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JET</a:t>
            </a:r>
            <a:endParaRPr lang="en-US" sz="1600" dirty="0"/>
          </a:p>
        </p:txBody>
      </p:sp>
      <p:sp>
        <p:nvSpPr>
          <p:cNvPr id="109" name="TextBox 108"/>
          <p:cNvSpPr txBox="1"/>
          <p:nvPr/>
        </p:nvSpPr>
        <p:spPr>
          <a:xfrm>
            <a:off x="3962400" y="2100056"/>
            <a:ext cx="750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MAST</a:t>
            </a:r>
            <a:endParaRPr lang="en-US" sz="1600" dirty="0"/>
          </a:p>
        </p:txBody>
      </p:sp>
      <p:sp>
        <p:nvSpPr>
          <p:cNvPr id="110" name="TextBox 109"/>
          <p:cNvSpPr txBox="1"/>
          <p:nvPr/>
        </p:nvSpPr>
        <p:spPr>
          <a:xfrm>
            <a:off x="4267200" y="2862056"/>
            <a:ext cx="60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Tora</a:t>
            </a:r>
            <a:endParaRPr lang="en-US" sz="1400" dirty="0"/>
          </a:p>
          <a:p>
            <a:r>
              <a:rPr lang="en-US" sz="1400" dirty="0" smtClean="0"/>
              <a:t>Supra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4495800" y="2294902"/>
            <a:ext cx="960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Asdex</a:t>
            </a:r>
            <a:r>
              <a:rPr lang="en-US" sz="1600" dirty="0" smtClean="0"/>
              <a:t> U</a:t>
            </a:r>
            <a:endParaRPr lang="en-US" sz="1600" dirty="0"/>
          </a:p>
        </p:txBody>
      </p:sp>
      <p:sp>
        <p:nvSpPr>
          <p:cNvPr id="112" name="TextBox 111"/>
          <p:cNvSpPr txBox="1"/>
          <p:nvPr/>
        </p:nvSpPr>
        <p:spPr>
          <a:xfrm>
            <a:off x="5334000" y="2523502"/>
            <a:ext cx="53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T10</a:t>
            </a:r>
            <a:endParaRPr lang="en-US" sz="1600" dirty="0"/>
          </a:p>
        </p:txBody>
      </p:sp>
      <p:sp>
        <p:nvSpPr>
          <p:cNvPr id="113" name="TextBox 112"/>
          <p:cNvSpPr txBox="1"/>
          <p:nvPr/>
        </p:nvSpPr>
        <p:spPr>
          <a:xfrm>
            <a:off x="5943600" y="4005056"/>
            <a:ext cx="75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SST-1</a:t>
            </a:r>
            <a:endParaRPr lang="en-US" sz="16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934200" y="3471656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EAST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7387245" y="2557256"/>
            <a:ext cx="76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K-Star</a:t>
            </a:r>
            <a:endParaRPr lang="en-US" sz="16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696200" y="3547856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JT-60SA</a:t>
            </a:r>
            <a:endParaRPr lang="en-US" sz="16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467600" y="5681456"/>
            <a:ext cx="122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*Plus </a:t>
            </a:r>
            <a:r>
              <a:rPr lang="en-US" sz="1600" smtClean="0"/>
              <a:t>many</a:t>
            </a:r>
          </a:p>
          <a:p>
            <a:r>
              <a:rPr lang="en-US" sz="1600" smtClean="0"/>
              <a:t>more </a:t>
            </a:r>
            <a:endParaRPr lang="en-US" sz="1600" dirty="0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0878" y="4386056"/>
            <a:ext cx="269522" cy="38100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1800" y="3928856"/>
            <a:ext cx="3048000" cy="2421466"/>
          </a:xfrm>
          <a:prstGeom prst="rect">
            <a:avLst/>
          </a:prstGeom>
        </p:spPr>
      </p:pic>
      <p:sp>
        <p:nvSpPr>
          <p:cNvPr id="120" name="Oval 119"/>
          <p:cNvSpPr/>
          <p:nvPr/>
        </p:nvSpPr>
        <p:spPr>
          <a:xfrm>
            <a:off x="4267200" y="2862056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971800" y="3471656"/>
            <a:ext cx="3429000" cy="3276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5120" y="2926274"/>
            <a:ext cx="228600" cy="181610"/>
          </a:xfrm>
          <a:prstGeom prst="rect">
            <a:avLst/>
          </a:prstGeom>
        </p:spPr>
      </p:pic>
      <p:cxnSp>
        <p:nvCxnSpPr>
          <p:cNvPr id="123" name="Straight Connector 122"/>
          <p:cNvCxnSpPr>
            <a:stCxn id="120" idx="2"/>
            <a:endCxn id="121" idx="1"/>
          </p:cNvCxnSpPr>
          <p:nvPr/>
        </p:nvCxnSpPr>
        <p:spPr>
          <a:xfrm rot="10800000" flipV="1">
            <a:off x="3473966" y="3014455"/>
            <a:ext cx="793235" cy="9370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20" idx="6"/>
            <a:endCxn id="121" idx="7"/>
          </p:cNvCxnSpPr>
          <p:nvPr/>
        </p:nvCxnSpPr>
        <p:spPr>
          <a:xfrm>
            <a:off x="4572000" y="3014456"/>
            <a:ext cx="1326635" cy="93704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4114800" y="3547856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ITER</a:t>
            </a:r>
            <a:endParaRPr lang="en-US" sz="2800" b="1" dirty="0"/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9200" y="4589256"/>
            <a:ext cx="811772" cy="482600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>
          <a:xfrm flipV="1">
            <a:off x="2133600" y="4538456"/>
            <a:ext cx="304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8" name="Picture 1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0600" y="2862056"/>
            <a:ext cx="339447" cy="317500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5029200" y="2862056"/>
            <a:ext cx="469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TCV</a:t>
            </a:r>
            <a:endParaRPr lang="en-US" sz="14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71650" y="3674856"/>
            <a:ext cx="361950" cy="48260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09800" y="3624056"/>
            <a:ext cx="508655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5000" y="2590800"/>
            <a:ext cx="304800" cy="4572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600625" y="2286000"/>
            <a:ext cx="990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Pegasus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75645" y="3048000"/>
            <a:ext cx="381000" cy="30678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14400" y="3733800"/>
            <a:ext cx="950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Medusa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879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/>
              <a:t>L</a:t>
            </a:r>
            <a:r>
              <a:rPr lang="en-US" sz="3400" dirty="0" smtClean="0"/>
              <a:t>ocal </a:t>
            </a:r>
            <a:r>
              <a:rPr lang="en-US" sz="3400" dirty="0" smtClean="0"/>
              <a:t>onset </a:t>
            </a:r>
            <a:r>
              <a:rPr lang="en-US" sz="3400" dirty="0"/>
              <a:t>criteria for </a:t>
            </a:r>
            <a:r>
              <a:rPr lang="en-US" sz="3400" dirty="0" err="1" smtClean="0"/>
              <a:t>RiTMs</a:t>
            </a:r>
            <a:r>
              <a:rPr lang="en-US" sz="3400" dirty="0" smtClean="0"/>
              <a:t> can </a:t>
            </a:r>
            <a:r>
              <a:rPr lang="en-US" sz="3400" dirty="0"/>
              <a:t>be reduced </a:t>
            </a:r>
            <a:r>
              <a:rPr lang="en-US" sz="3400" dirty="0" smtClean="0"/>
              <a:t>to a non-dimensional form similar to </a:t>
            </a:r>
            <a:r>
              <a:rPr lang="en-US" sz="3400" dirty="0" err="1" smtClean="0"/>
              <a:t>n</a:t>
            </a:r>
            <a:r>
              <a:rPr lang="en-US" sz="3400" baseline="-25000" dirty="0" err="1" smtClean="0"/>
              <a:t>G</a:t>
            </a:r>
            <a:r>
              <a:rPr lang="en-US" sz="3400" dirty="0" smtClean="0"/>
              <a:t> 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286000"/>
            <a:ext cx="1205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Where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3276600"/>
            <a:ext cx="2819397" cy="430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86000"/>
            <a:ext cx="5410200" cy="414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819400"/>
            <a:ext cx="5105400" cy="389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0" y="1066800"/>
            <a:ext cx="5613400" cy="106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3962400"/>
            <a:ext cx="567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Onset criteria at the rational surface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515868"/>
            <a:ext cx="4148174" cy="732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495800"/>
            <a:ext cx="4212546" cy="7315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24400" y="602998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L. Delgado-Aparicio, D. A. Gates, D. P. Brennan </a:t>
            </a:r>
            <a:r>
              <a:rPr lang="en-US" sz="1400" dirty="0" smtClean="0">
                <a:solidFill>
                  <a:srgbClr val="000000"/>
                </a:solidFill>
              </a:rPr>
              <a:t>and R</a:t>
            </a:r>
            <a:r>
              <a:rPr lang="en-US" sz="1400" dirty="0">
                <a:solidFill>
                  <a:srgbClr val="000000"/>
                </a:solidFill>
              </a:rPr>
              <a:t>. White, to be submitted to </a:t>
            </a:r>
            <a:r>
              <a:rPr lang="en-US" sz="1400" dirty="0" err="1" smtClean="0">
                <a:solidFill>
                  <a:srgbClr val="000000"/>
                </a:solidFill>
              </a:rPr>
              <a:t>PoP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smtClean="0">
                <a:solidFill>
                  <a:srgbClr val="000000"/>
                </a:solidFill>
              </a:rPr>
              <a:t>2018)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4953000"/>
            <a:ext cx="3724920" cy="8505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40625" y="4953000"/>
            <a:ext cx="730798" cy="4267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8690" y="5372966"/>
            <a:ext cx="730798" cy="46049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715786" y="3838070"/>
            <a:ext cx="2269336" cy="834339"/>
            <a:chOff x="7082688" y="4001476"/>
            <a:chExt cx="1886917" cy="765048"/>
          </a:xfrm>
        </p:grpSpPr>
        <p:sp>
          <p:nvSpPr>
            <p:cNvPr id="19" name="Oval Callout 18"/>
            <p:cNvSpPr/>
            <p:nvPr/>
          </p:nvSpPr>
          <p:spPr>
            <a:xfrm>
              <a:off x="7082688" y="4001476"/>
              <a:ext cx="1842155" cy="765048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12757" y="4085007"/>
              <a:ext cx="1856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Parameterizing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“cleanliness” ?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9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u="sng" dirty="0" smtClean="0">
                <a:solidFill>
                  <a:srgbClr val="FF0000"/>
                </a:solidFill>
              </a:rPr>
              <a:t>Summary 2</a:t>
            </a:r>
            <a:r>
              <a:rPr lang="en-US" sz="3200" dirty="0" smtClean="0"/>
              <a:t>: Large </a:t>
            </a:r>
            <a:r>
              <a:rPr lang="en-US" sz="3200" dirty="0"/>
              <a:t>family of macroscopic </a:t>
            </a:r>
            <a:r>
              <a:rPr lang="en-US" sz="3200" dirty="0" smtClean="0"/>
              <a:t>phenomena can </a:t>
            </a:r>
            <a:r>
              <a:rPr lang="en-US" sz="3200" dirty="0"/>
              <a:t>be affected by </a:t>
            </a:r>
            <a:r>
              <a:rPr lang="en-US" sz="3200" dirty="0" smtClean="0"/>
              <a:t>charge &amp; radiation</a:t>
            </a:r>
            <a:endParaRPr lang="en-US" sz="3200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10" name="Picture 9" descr="Figure_12_c_NF_IAEA_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2572521"/>
            <a:ext cx="2383250" cy="3904479"/>
          </a:xfrm>
          <a:prstGeom prst="rect">
            <a:avLst/>
          </a:prstGeom>
        </p:spPr>
      </p:pic>
      <p:pic>
        <p:nvPicPr>
          <p:cNvPr id="11" name="Picture 7" descr="Figure_5_v2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r="6684" b="9018"/>
          <a:stretch/>
        </p:blipFill>
        <p:spPr bwMode="auto">
          <a:xfrm>
            <a:off x="4907581" y="2574116"/>
            <a:ext cx="1950419" cy="39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gure_MHD_famil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5" t="7773" b="15920"/>
          <a:stretch/>
        </p:blipFill>
        <p:spPr>
          <a:xfrm>
            <a:off x="6781801" y="990600"/>
            <a:ext cx="2285999" cy="5539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3043" y="1759803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Core </a:t>
            </a:r>
          </a:p>
          <a:p>
            <a:pPr algn="ctr"/>
            <a:r>
              <a:rPr lang="en-US" sz="2400" dirty="0" smtClean="0"/>
              <a:t>(1/1)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4243" y="1759803"/>
            <a:ext cx="1621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Mid-radius</a:t>
            </a:r>
          </a:p>
          <a:p>
            <a:pPr algn="ctr"/>
            <a:r>
              <a:rPr lang="en-US" sz="2400" dirty="0" smtClean="0"/>
              <a:t>(2/1)</a:t>
            </a:r>
            <a:endParaRPr lang="en-US" sz="2400" dirty="0"/>
          </a:p>
        </p:txBody>
      </p:sp>
      <p:pic>
        <p:nvPicPr>
          <p:cNvPr id="8" name="Picture 7" descr="Figure_1_v2-eps-converted-t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7" t="7297" r="1443" b="9841"/>
          <a:stretch/>
        </p:blipFill>
        <p:spPr>
          <a:xfrm>
            <a:off x="0" y="1073730"/>
            <a:ext cx="2358646" cy="5456422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5400000">
            <a:off x="4495800" y="-457200"/>
            <a:ext cx="381000" cy="4495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67200" y="1066800"/>
            <a:ext cx="885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MHD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2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Outline</a:t>
            </a:r>
            <a:endParaRPr lang="en-US" sz="3400" dirty="0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38400"/>
            <a:ext cx="103338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657600"/>
            <a:ext cx="866850" cy="42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4461585"/>
            <a:ext cx="761999" cy="7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219200"/>
            <a:ext cx="3581400" cy="600162"/>
          </a:xfrm>
          <a:prstGeom prst="rect">
            <a:avLst/>
          </a:prstGeom>
        </p:spPr>
      </p:pic>
      <p:pic>
        <p:nvPicPr>
          <p:cNvPr id="23" name="Picture 4" descr="PPP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1224642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" y="4343400"/>
            <a:ext cx="9431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2362200"/>
            <a:ext cx="1038307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262" y="3519106"/>
            <a:ext cx="1335338" cy="67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063" y="2446865"/>
            <a:ext cx="649537" cy="905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0" y="1066800"/>
            <a:ext cx="4267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ea"/>
              <a:buAutoNum type="circleNumDbPlain"/>
            </a:pPr>
            <a:r>
              <a:rPr lang="en-US" sz="2800" dirty="0" smtClean="0"/>
              <a:t>Magnetically confined fusion (MCF) plasmas and the Z-challenge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Z-studies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/>
              <a:t>Radiation and the need of spectroscopy?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Novel x-ray diagnostics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5568939"/>
            <a:ext cx="3124200" cy="450861"/>
          </a:xfrm>
          <a:prstGeom prst="rect">
            <a:avLst/>
          </a:prstGeom>
        </p:spPr>
      </p:pic>
      <p:pic>
        <p:nvPicPr>
          <p:cNvPr id="14" name="Picture 19" descr="DIII-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3513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300" u="sng" dirty="0" smtClean="0">
                <a:latin typeface="Arial"/>
                <a:ea typeface="ＭＳ Ｐゴシック" charset="-128"/>
                <a:cs typeface="Arial"/>
              </a:rPr>
              <a:t>Main radiation mechanisms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: Bremsstrahlung (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ff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), 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radiative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 recombination (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fb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) &amp; line-emission (bb)</a:t>
            </a:r>
            <a:endParaRPr lang="en-US" sz="3300" b="1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534400" cy="52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0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300" dirty="0">
                <a:latin typeface="Arial"/>
                <a:ea typeface="ＭＳ Ｐゴシック" charset="-128"/>
                <a:cs typeface="Arial"/>
              </a:rPr>
              <a:t>R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adiation processes have to be calculated based on local plasma parameters [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T</a:t>
            </a:r>
            <a:r>
              <a:rPr lang="en-US" sz="3300" baseline="-25000" dirty="0" err="1" smtClean="0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, n</a:t>
            </a:r>
            <a:r>
              <a:rPr lang="en-US" sz="3300" baseline="-25000" dirty="0" smtClean="0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, 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n</a:t>
            </a:r>
            <a:r>
              <a:rPr lang="en-US" sz="3300" baseline="-25000" dirty="0" err="1" smtClean="0">
                <a:latin typeface="Arial"/>
                <a:ea typeface="ＭＳ Ｐゴシック" charset="-128"/>
                <a:cs typeface="Arial"/>
              </a:rPr>
              <a:t>Z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(</a:t>
            </a:r>
            <a:r>
              <a:rPr lang="en-US" sz="3300" dirty="0" err="1" smtClean="0">
                <a:latin typeface="Arial"/>
                <a:ea typeface="ＭＳ Ｐゴシック" charset="-128"/>
                <a:cs typeface="Arial"/>
              </a:rPr>
              <a:t>R,t</a:t>
            </a:r>
            <a:r>
              <a:rPr lang="en-US" sz="3300" dirty="0" smtClean="0">
                <a:latin typeface="Arial"/>
                <a:ea typeface="ＭＳ Ｐゴシック" charset="-128"/>
                <a:cs typeface="Arial"/>
              </a:rPr>
              <a:t>)]</a:t>
            </a:r>
            <a:endParaRPr lang="en-US" sz="33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066800"/>
            <a:ext cx="5562600" cy="4001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Continuum and &amp; line emission: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3" y="1888348"/>
            <a:ext cx="5666589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3" y="3048000"/>
            <a:ext cx="5308901" cy="6400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" y="1447800"/>
            <a:ext cx="243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Bremsstrahlung (</a:t>
            </a:r>
            <a:r>
              <a:rPr lang="en-US" sz="2000" dirty="0" err="1" smtClean="0">
                <a:solidFill>
                  <a:srgbClr val="FF0000"/>
                </a:solidFill>
              </a:rPr>
              <a:t>ff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2590800"/>
            <a:ext cx="3463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Radiative</a:t>
            </a:r>
            <a:r>
              <a:rPr lang="en-US" sz="2000" dirty="0" smtClean="0">
                <a:solidFill>
                  <a:srgbClr val="FF0000"/>
                </a:solidFill>
              </a:rPr>
              <a:t> recombination (</a:t>
            </a:r>
            <a:r>
              <a:rPr lang="en-US" sz="2000" dirty="0" err="1" smtClean="0">
                <a:solidFill>
                  <a:srgbClr val="FF0000"/>
                </a:solidFill>
              </a:rPr>
              <a:t>fb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3714690"/>
            <a:ext cx="235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Line emission (bb):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29" y="4187952"/>
            <a:ext cx="4509327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207" y="5181600"/>
            <a:ext cx="532199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Visible/UV/x-ray tomography: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ＭＳ Ｐゴシック" charset="-128"/>
                <a:cs typeface="Arial"/>
              </a:rPr>
              <a:t>E</a:t>
            </a:r>
            <a:r>
              <a:rPr lang="en-US" sz="2000" dirty="0" err="1" smtClean="0">
                <a:ea typeface="ＭＳ Ｐゴシック" charset="-128"/>
                <a:cs typeface="Arial"/>
              </a:rPr>
              <a:t>mmisivity</a:t>
            </a:r>
            <a:r>
              <a:rPr lang="en-US" sz="2000" dirty="0" smtClean="0">
                <a:ea typeface="ＭＳ Ｐゴシック" charset="-128"/>
                <a:cs typeface="Arial"/>
              </a:rPr>
              <a:t> </a:t>
            </a:r>
            <a:r>
              <a:rPr lang="en-US" sz="2000" dirty="0">
                <a:ea typeface="ＭＳ Ｐゴシック" charset="-128"/>
                <a:cs typeface="Arial"/>
              </a:rPr>
              <a:t>is a flux-surface </a:t>
            </a:r>
            <a:r>
              <a:rPr lang="en-US" sz="2000" dirty="0" smtClean="0">
                <a:ea typeface="ＭＳ Ｐゴシック" charset="-128"/>
                <a:cs typeface="Arial"/>
              </a:rPr>
              <a:t>function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ＭＳ Ｐゴシック" charset="-128"/>
                <a:cs typeface="Arial"/>
              </a:rPr>
              <a:t>Emmisivity</a:t>
            </a:r>
            <a:r>
              <a:rPr lang="en-US" sz="2000" dirty="0">
                <a:ea typeface="ＭＳ Ｐゴシック" charset="-128"/>
                <a:cs typeface="Arial"/>
              </a:rPr>
              <a:t> </a:t>
            </a:r>
            <a:r>
              <a:rPr lang="en-US" sz="2000" dirty="0" smtClean="0">
                <a:ea typeface="ＭＳ Ｐゴシック" charset="-128"/>
                <a:cs typeface="Arial"/>
              </a:rPr>
              <a:t>is not a flux-surface function</a:t>
            </a:r>
            <a:endParaRPr lang="en-US" sz="2000" dirty="0">
              <a:ea typeface="ＭＳ Ｐゴシック" charset="-128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ea typeface="ＭＳ Ｐゴシック" charset="-128"/>
                <a:cs typeface="Arial"/>
              </a:rPr>
              <a:t>Inversion (E=M</a:t>
            </a:r>
            <a:r>
              <a:rPr lang="en-US" sz="2000" baseline="30000" dirty="0" smtClean="0">
                <a:ea typeface="ＭＳ Ｐゴシック" charset="-128"/>
                <a:cs typeface="Arial"/>
              </a:rPr>
              <a:t>-1</a:t>
            </a:r>
            <a:r>
              <a:rPr lang="en-US" sz="2000" dirty="0" smtClean="0">
                <a:ea typeface="ＭＳ Ｐゴシック" charset="-128"/>
                <a:cs typeface="Arial"/>
              </a:rPr>
              <a:t>xB)</a:t>
            </a:r>
          </a:p>
        </p:txBody>
      </p:sp>
      <p:pic>
        <p:nvPicPr>
          <p:cNvPr id="17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73" y="1676400"/>
            <a:ext cx="3200220" cy="23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3208448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59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6324600" y="1066800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0.1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8788400" y="1066800"/>
            <a:ext cx="35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10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7391400" y="990600"/>
            <a:ext cx="942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 [</a:t>
            </a:r>
            <a:r>
              <a:rPr lang="en-US" sz="1600" dirty="0" err="1"/>
              <a:t>keV</a:t>
            </a:r>
            <a:r>
              <a:rPr lang="en-US" sz="1600" dirty="0"/>
              <a:t>]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3733800"/>
            <a:ext cx="7620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572000" y="2590800"/>
            <a:ext cx="7620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572000" y="1524000"/>
            <a:ext cx="7620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 rot="162737">
            <a:off x="7509457" y="2225192"/>
            <a:ext cx="1242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/>
              <a:t>Continuum:</a:t>
            </a:r>
          </a:p>
          <a:p>
            <a:r>
              <a:rPr lang="en-US" sz="1400" dirty="0" err="1"/>
              <a:t>exp</a:t>
            </a:r>
            <a:r>
              <a:rPr lang="en-US" sz="1400" dirty="0"/>
              <a:t>(-</a:t>
            </a:r>
            <a:r>
              <a:rPr lang="en-US" sz="1400" dirty="0" err="1"/>
              <a:t>h</a:t>
            </a:r>
            <a:r>
              <a:rPr lang="en-US" sz="1400" dirty="0" err="1">
                <a:latin typeface="Symbol" charset="0"/>
                <a:cs typeface="Symbol" charset="0"/>
              </a:rPr>
              <a:t>n</a:t>
            </a:r>
            <a:r>
              <a:rPr lang="en-US" sz="1400" dirty="0"/>
              <a:t>/</a:t>
            </a:r>
            <a:r>
              <a:rPr lang="en-US" sz="1400" dirty="0" err="1"/>
              <a:t>k</a:t>
            </a:r>
            <a:r>
              <a:rPr lang="en-US" sz="1400" baseline="-25000" dirty="0" err="1"/>
              <a:t>B</a:t>
            </a:r>
            <a:r>
              <a:rPr lang="en-US" sz="1400" dirty="0" err="1"/>
              <a:t>T</a:t>
            </a:r>
            <a:r>
              <a:rPr lang="en-US" sz="1400" baseline="-25000" dirty="0" err="1"/>
              <a:t>e</a:t>
            </a:r>
            <a:r>
              <a:rPr lang="en-US" sz="1400" dirty="0"/>
              <a:t>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458558" y="2768600"/>
            <a:ext cx="1152042" cy="50800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6248400" y="1828800"/>
            <a:ext cx="1342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Line-emission:</a:t>
            </a:r>
          </a:p>
          <a:p>
            <a:r>
              <a:rPr lang="en-US" sz="1400" dirty="0" smtClean="0"/>
              <a:t>   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Al</a:t>
            </a:r>
            <a:endParaRPr lang="en-US" sz="1400" baseline="-25000" dirty="0"/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 rot="162737">
            <a:off x="7060665" y="4521366"/>
            <a:ext cx="1091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Continuum:</a:t>
            </a:r>
          </a:p>
          <a:p>
            <a:r>
              <a:rPr lang="en-US" sz="1200" dirty="0" err="1"/>
              <a:t>exp</a:t>
            </a:r>
            <a:r>
              <a:rPr lang="en-US" sz="1200" dirty="0"/>
              <a:t>(-</a:t>
            </a:r>
            <a:r>
              <a:rPr lang="en-US" sz="1200" dirty="0" err="1"/>
              <a:t>h</a:t>
            </a:r>
            <a:r>
              <a:rPr lang="en-US" sz="1200" dirty="0" err="1">
                <a:latin typeface="Symbol" charset="0"/>
                <a:cs typeface="Symbol" charset="0"/>
              </a:rPr>
              <a:t>n</a:t>
            </a:r>
            <a:r>
              <a:rPr lang="en-US" sz="1200" dirty="0"/>
              <a:t>/</a:t>
            </a:r>
            <a:r>
              <a:rPr lang="en-US" sz="1200" dirty="0" err="1"/>
              <a:t>k</a:t>
            </a:r>
            <a:r>
              <a:rPr lang="en-US" sz="1200" baseline="-25000" dirty="0" err="1"/>
              <a:t>B</a:t>
            </a:r>
            <a:r>
              <a:rPr lang="en-US" sz="1200" dirty="0" err="1"/>
              <a:t>T</a:t>
            </a:r>
            <a:r>
              <a:rPr lang="en-US" sz="1200" baseline="-25000" dirty="0" err="1"/>
              <a:t>e</a:t>
            </a:r>
            <a:r>
              <a:rPr lang="en-US" sz="1200" dirty="0"/>
              <a:t>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934200" y="5033997"/>
            <a:ext cx="1152042" cy="50800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6288613" y="4264223"/>
            <a:ext cx="569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Mo</a:t>
            </a:r>
            <a:endParaRPr lang="en-US" sz="1400" baseline="-25000" dirty="0"/>
          </a:p>
        </p:txBody>
      </p: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8153400" y="4797623"/>
            <a:ext cx="569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Mo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409564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300" dirty="0">
                <a:latin typeface="Arial"/>
                <a:ea typeface="ＭＳ Ｐゴシック" charset="-128"/>
                <a:cs typeface="Arial"/>
              </a:rPr>
              <a:t>Radiation processes have to be calculated based on local plasma parameters [</a:t>
            </a:r>
            <a:r>
              <a:rPr lang="en-US" sz="3300" dirty="0" err="1">
                <a:latin typeface="Arial"/>
                <a:ea typeface="ＭＳ Ｐゴシック" charset="-128"/>
                <a:cs typeface="Arial"/>
              </a:rPr>
              <a:t>T</a:t>
            </a:r>
            <a:r>
              <a:rPr lang="en-US" sz="3300" baseline="-25000" dirty="0" err="1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300" dirty="0">
                <a:latin typeface="Arial"/>
                <a:ea typeface="ＭＳ Ｐゴシック" charset="-128"/>
                <a:cs typeface="Arial"/>
              </a:rPr>
              <a:t>, n</a:t>
            </a:r>
            <a:r>
              <a:rPr lang="en-US" sz="3300" baseline="-25000" dirty="0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300" dirty="0">
                <a:latin typeface="Arial"/>
                <a:ea typeface="ＭＳ Ｐゴシック" charset="-128"/>
                <a:cs typeface="Arial"/>
              </a:rPr>
              <a:t>, </a:t>
            </a:r>
            <a:r>
              <a:rPr lang="en-US" sz="3300" dirty="0" err="1">
                <a:latin typeface="Arial"/>
                <a:ea typeface="ＭＳ Ｐゴシック" charset="-128"/>
                <a:cs typeface="Arial"/>
              </a:rPr>
              <a:t>n</a:t>
            </a:r>
            <a:r>
              <a:rPr lang="en-US" sz="3300" baseline="-25000" dirty="0" err="1">
                <a:latin typeface="Arial"/>
                <a:ea typeface="ＭＳ Ｐゴシック" charset="-128"/>
                <a:cs typeface="Arial"/>
              </a:rPr>
              <a:t>Z</a:t>
            </a:r>
            <a:r>
              <a:rPr lang="en-US" sz="3300" dirty="0">
                <a:latin typeface="Arial"/>
                <a:ea typeface="ＭＳ Ｐゴシック" charset="-128"/>
                <a:cs typeface="Arial"/>
              </a:rPr>
              <a:t>(</a:t>
            </a:r>
            <a:r>
              <a:rPr lang="en-US" sz="3300" dirty="0" err="1">
                <a:latin typeface="Arial"/>
                <a:ea typeface="ＭＳ Ｐゴシック" charset="-128"/>
                <a:cs typeface="Arial"/>
              </a:rPr>
              <a:t>R,t</a:t>
            </a:r>
            <a:r>
              <a:rPr lang="en-US" sz="3300" dirty="0">
                <a:latin typeface="Arial"/>
                <a:ea typeface="ＭＳ Ｐゴシック" charset="-128"/>
                <a:cs typeface="Arial"/>
              </a:rPr>
              <a:t>)]</a:t>
            </a:r>
            <a:endParaRPr lang="en-US" sz="33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066800"/>
            <a:ext cx="5562600" cy="40010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Continuum and &amp; line emission: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3" y="1888348"/>
            <a:ext cx="5666589" cy="64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3" y="3048000"/>
            <a:ext cx="5308901" cy="6400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" y="1447800"/>
            <a:ext cx="243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Bremsstrahlung (</a:t>
            </a:r>
            <a:r>
              <a:rPr lang="en-US" sz="2000" dirty="0" err="1" smtClean="0">
                <a:solidFill>
                  <a:srgbClr val="FF0000"/>
                </a:solidFill>
              </a:rPr>
              <a:t>ff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2590800"/>
            <a:ext cx="3463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Radiative</a:t>
            </a:r>
            <a:r>
              <a:rPr lang="en-US" sz="2000" dirty="0" smtClean="0">
                <a:solidFill>
                  <a:srgbClr val="FF0000"/>
                </a:solidFill>
              </a:rPr>
              <a:t> recombination (</a:t>
            </a:r>
            <a:r>
              <a:rPr lang="en-US" sz="2000" dirty="0" err="1" smtClean="0">
                <a:solidFill>
                  <a:srgbClr val="FF0000"/>
                </a:solidFill>
              </a:rPr>
              <a:t>fb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3714690"/>
            <a:ext cx="235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Line emission (bb):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29" y="4187952"/>
            <a:ext cx="4509327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207" y="5181600"/>
            <a:ext cx="532199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Visible/UV/x-ray tomography: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ＭＳ Ｐゴシック" charset="-128"/>
                <a:cs typeface="Arial"/>
              </a:rPr>
              <a:t>E</a:t>
            </a:r>
            <a:r>
              <a:rPr lang="en-US" sz="2000" dirty="0" err="1" smtClean="0">
                <a:ea typeface="ＭＳ Ｐゴシック" charset="-128"/>
                <a:cs typeface="Arial"/>
              </a:rPr>
              <a:t>mmisivity</a:t>
            </a:r>
            <a:r>
              <a:rPr lang="en-US" sz="2000" dirty="0" smtClean="0">
                <a:ea typeface="ＭＳ Ｐゴシック" charset="-128"/>
                <a:cs typeface="Arial"/>
              </a:rPr>
              <a:t> </a:t>
            </a:r>
            <a:r>
              <a:rPr lang="en-US" sz="2000" dirty="0">
                <a:ea typeface="ＭＳ Ｐゴシック" charset="-128"/>
                <a:cs typeface="Arial"/>
              </a:rPr>
              <a:t>is a flux-surface </a:t>
            </a:r>
            <a:r>
              <a:rPr lang="en-US" sz="2000" dirty="0" smtClean="0">
                <a:ea typeface="ＭＳ Ｐゴシック" charset="-128"/>
                <a:cs typeface="Arial"/>
              </a:rPr>
              <a:t>function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ＭＳ Ｐゴシック" charset="-128"/>
                <a:cs typeface="Arial"/>
              </a:rPr>
              <a:t>Emmisivity</a:t>
            </a:r>
            <a:r>
              <a:rPr lang="en-US" sz="2000" dirty="0">
                <a:ea typeface="ＭＳ Ｐゴシック" charset="-128"/>
                <a:cs typeface="Arial"/>
              </a:rPr>
              <a:t> </a:t>
            </a:r>
            <a:r>
              <a:rPr lang="en-US" sz="2000" dirty="0" smtClean="0">
                <a:ea typeface="ＭＳ Ｐゴシック" charset="-128"/>
                <a:cs typeface="Arial"/>
              </a:rPr>
              <a:t>is not a flux-surface function</a:t>
            </a:r>
            <a:endParaRPr lang="en-US" sz="2000" dirty="0">
              <a:ea typeface="ＭＳ Ｐゴシック" charset="-128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ea typeface="ＭＳ Ｐゴシック" charset="-128"/>
                <a:cs typeface="Arial"/>
              </a:rPr>
              <a:t>Inversion (E=M</a:t>
            </a:r>
            <a:r>
              <a:rPr lang="en-US" sz="2000" baseline="30000" dirty="0" smtClean="0">
                <a:ea typeface="ＭＳ Ｐゴシック" charset="-128"/>
                <a:cs typeface="Arial"/>
              </a:rPr>
              <a:t>-1</a:t>
            </a:r>
            <a:r>
              <a:rPr lang="en-US" sz="2000" dirty="0" smtClean="0">
                <a:ea typeface="ＭＳ Ｐゴシック" charset="-128"/>
                <a:cs typeface="Arial"/>
              </a:rPr>
              <a:t>xB)</a:t>
            </a:r>
          </a:p>
        </p:txBody>
      </p:sp>
      <p:pic>
        <p:nvPicPr>
          <p:cNvPr id="17" name="Picture 16" descr="sightlines_1140822031_1.1se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t="8141"/>
          <a:stretch/>
        </p:blipFill>
        <p:spPr>
          <a:xfrm>
            <a:off x="6395366" y="1430239"/>
            <a:ext cx="2681577" cy="501737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257800" y="5334000"/>
            <a:ext cx="762000" cy="762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Coronal equilibrium (ionization balance)</a:t>
            </a:r>
            <a:endParaRPr lang="en-US" sz="34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99060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Commonly used in fusion plasmas and in the solar corona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Assumes three body-recombination rate is small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Balance between electron-impact ionization and </a:t>
            </a:r>
            <a:r>
              <a:rPr lang="en-US" sz="2400" dirty="0" err="1"/>
              <a:t>radiative</a:t>
            </a:r>
            <a:r>
              <a:rPr lang="en-US" sz="2400" dirty="0"/>
              <a:t> </a:t>
            </a:r>
            <a:r>
              <a:rPr lang="en-US" sz="2400" dirty="0" smtClean="0"/>
              <a:t>recombination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67000"/>
            <a:ext cx="7772400" cy="1031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5352872"/>
            <a:ext cx="862551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2400" u="sng" dirty="0"/>
              <a:t>Result</a:t>
            </a:r>
            <a:r>
              <a:rPr lang="en-US" sz="2400" dirty="0"/>
              <a:t>: Ionization degree is independent of density</a:t>
            </a:r>
          </a:p>
          <a:p>
            <a:pPr marL="457200" indent="-457200" algn="ctr">
              <a:buFont typeface="Arial"/>
              <a:buChar char="•"/>
            </a:pPr>
            <a:r>
              <a:rPr lang="en-US" sz="2400" dirty="0" smtClean="0"/>
              <a:t>Charge state of ion increases with electron temperature</a:t>
            </a:r>
          </a:p>
          <a:p>
            <a:pPr marL="457200" indent="-457200" algn="ctr">
              <a:buFont typeface="Arial"/>
              <a:buChar char="•"/>
            </a:pPr>
            <a:r>
              <a:rPr lang="en-US" sz="2400" dirty="0" smtClean="0"/>
              <a:t>Low-Z ions (Be, B, C) are often fully stripped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114800"/>
            <a:ext cx="4648200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Fractional abundance calculations depend only on the local electron temperature</a:t>
            </a:r>
            <a:endParaRPr lang="en-US" dirty="0"/>
          </a:p>
        </p:txBody>
      </p:sp>
      <p:pic>
        <p:nvPicPr>
          <p:cNvPr id="4" name="Picture 3" descr="Ar_Ca_fractional_abund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8991600" cy="5002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2438400"/>
            <a:ext cx="100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Fully</a:t>
            </a:r>
          </a:p>
          <a:p>
            <a:pPr algn="ctr"/>
            <a:r>
              <a:rPr lang="en-US" dirty="0" smtClean="0"/>
              <a:t>stripped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6404" y="4419600"/>
            <a:ext cx="7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H-like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5011" y="1676400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He-like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9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err="1" smtClean="0">
                <a:latin typeface="Arial"/>
                <a:cs typeface="Arial"/>
              </a:rPr>
              <a:t>Radiative</a:t>
            </a:r>
            <a:r>
              <a:rPr lang="en-US" sz="3400" dirty="0" smtClean="0">
                <a:latin typeface="Arial"/>
                <a:cs typeface="Arial"/>
              </a:rPr>
              <a:t> power densities (Vis/UV/x-ray) &amp; &lt;Z&gt; can </a:t>
            </a:r>
            <a:r>
              <a:rPr lang="en-US" sz="3400" dirty="0">
                <a:latin typeface="Arial"/>
                <a:cs typeface="Arial"/>
              </a:rPr>
              <a:t>be obtained using </a:t>
            </a:r>
            <a:r>
              <a:rPr lang="en-US" sz="3400" dirty="0" smtClean="0">
                <a:latin typeface="Arial"/>
                <a:cs typeface="Arial"/>
              </a:rPr>
              <a:t>coronal equilibrium</a:t>
            </a:r>
            <a:endParaRPr lang="en-US" sz="3400" dirty="0"/>
          </a:p>
        </p:txBody>
      </p:sp>
      <p:sp>
        <p:nvSpPr>
          <p:cNvPr id="3" name="Rectangle 2"/>
          <p:cNvSpPr/>
          <p:nvPr/>
        </p:nvSpPr>
        <p:spPr>
          <a:xfrm>
            <a:off x="76200" y="106680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D. E. Post, </a:t>
            </a:r>
            <a:r>
              <a:rPr lang="en-US" sz="1400" i="1" dirty="0" smtClean="0"/>
              <a:t>et al</a:t>
            </a:r>
            <a:r>
              <a:rPr lang="en-US" sz="1400" dirty="0" smtClean="0"/>
              <a:t>., Atomic Data and Nuclear Data Tables, </a:t>
            </a:r>
            <a:r>
              <a:rPr lang="en-US" sz="1400" b="1" dirty="0" smtClean="0"/>
              <a:t>20</a:t>
            </a:r>
            <a:r>
              <a:rPr lang="en-US" sz="1400" dirty="0" smtClean="0"/>
              <a:t>, 397-439, (1977).</a:t>
            </a:r>
            <a:endParaRPr lang="en-US" sz="1400" dirty="0"/>
          </a:p>
        </p:txBody>
      </p:sp>
      <p:pic>
        <p:nvPicPr>
          <p:cNvPr id="4" name="Picture 3" descr="Figure_LDA_Post_LZ_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3581400" cy="4815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1300" y="4016514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Parameterizing </a:t>
            </a:r>
            <a:r>
              <a:rPr lang="en-US" sz="2000" dirty="0" smtClean="0">
                <a:solidFill>
                  <a:srgbClr val="FF0000"/>
                </a:solidFill>
              </a:rPr>
              <a:t>quasi-neutrality and </a:t>
            </a:r>
            <a:r>
              <a:rPr lang="en-US" sz="2000" dirty="0" err="1" smtClean="0">
                <a:solidFill>
                  <a:srgbClr val="FF0000"/>
                </a:solidFill>
              </a:rPr>
              <a:t>Zeff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12192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Radiated power density can be easily calculated using the cooling rates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286000"/>
            <a:ext cx="4495800" cy="578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094230"/>
            <a:ext cx="2605077" cy="639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648200"/>
            <a:ext cx="3111500" cy="393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5410200"/>
            <a:ext cx="396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0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 err="1" smtClean="0">
                <a:latin typeface="Arial"/>
                <a:cs typeface="Arial"/>
              </a:rPr>
              <a:t>Radiative</a:t>
            </a:r>
            <a:r>
              <a:rPr lang="en-US" sz="3400" dirty="0" smtClean="0">
                <a:latin typeface="Arial"/>
                <a:cs typeface="Arial"/>
              </a:rPr>
              <a:t> power densities (Vis/UV/x-ray) &amp; &lt;Z&gt; can </a:t>
            </a:r>
            <a:r>
              <a:rPr lang="en-US" sz="3400" dirty="0">
                <a:latin typeface="Arial"/>
                <a:cs typeface="Arial"/>
              </a:rPr>
              <a:t>be obtained using </a:t>
            </a:r>
            <a:r>
              <a:rPr lang="en-US" sz="3400" dirty="0" smtClean="0">
                <a:latin typeface="Arial"/>
                <a:cs typeface="Arial"/>
              </a:rPr>
              <a:t>coronal equilibrium</a:t>
            </a:r>
            <a:endParaRPr lang="en-US" sz="3400" dirty="0"/>
          </a:p>
        </p:txBody>
      </p:sp>
      <p:sp>
        <p:nvSpPr>
          <p:cNvPr id="3" name="Rectangle 2"/>
          <p:cNvSpPr/>
          <p:nvPr/>
        </p:nvSpPr>
        <p:spPr>
          <a:xfrm>
            <a:off x="76200" y="106680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D. E. Post, </a:t>
            </a:r>
            <a:r>
              <a:rPr lang="en-US" sz="1400" i="1" dirty="0" smtClean="0"/>
              <a:t>et al</a:t>
            </a:r>
            <a:r>
              <a:rPr lang="en-US" sz="1400" dirty="0" smtClean="0"/>
              <a:t>., Atomic Data and Nuclear Data Tables, </a:t>
            </a:r>
            <a:r>
              <a:rPr lang="en-US" sz="1400" b="1" dirty="0" smtClean="0"/>
              <a:t>20</a:t>
            </a:r>
            <a:r>
              <a:rPr lang="en-US" sz="1400" dirty="0" smtClean="0"/>
              <a:t>, 397-439, (1977).</a:t>
            </a:r>
            <a:endParaRPr lang="en-US" sz="1400" dirty="0"/>
          </a:p>
        </p:txBody>
      </p:sp>
      <p:pic>
        <p:nvPicPr>
          <p:cNvPr id="4" name="Picture 3" descr="Figure_LDA_Post_LZ_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3581400" cy="4815749"/>
          </a:xfrm>
          <a:prstGeom prst="rect">
            <a:avLst/>
          </a:prstGeom>
        </p:spPr>
      </p:pic>
      <p:pic>
        <p:nvPicPr>
          <p:cNvPr id="5" name="Picture 4" descr="Figure_LDA_Putterich_Post_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35753"/>
            <a:ext cx="2514600" cy="2517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41148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Modern </a:t>
            </a:r>
            <a:r>
              <a:rPr lang="en-US" sz="1600" dirty="0"/>
              <a:t>references for high-Z </a:t>
            </a:r>
            <a:r>
              <a:rPr lang="en-US" sz="1600" dirty="0" smtClean="0"/>
              <a:t>impurities </a:t>
            </a:r>
            <a:r>
              <a:rPr lang="en-US" sz="1600" dirty="0"/>
              <a:t>include details of the electronic structure and excitation cross </a:t>
            </a:r>
            <a:r>
              <a:rPr lang="en-US" sz="1600" dirty="0" smtClean="0"/>
              <a:t>sections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018" y="1895856"/>
            <a:ext cx="3616269" cy="54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267456"/>
            <a:ext cx="4699678" cy="618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2581656"/>
            <a:ext cx="4276304" cy="545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83848" y="1066800"/>
            <a:ext cx="429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Parameterizing equations of interest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for two-impurity plasma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800" y="602998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L. Delgado-Aparicio, </a:t>
            </a:r>
            <a:r>
              <a:rPr lang="en-US" sz="1400" dirty="0" smtClean="0">
                <a:solidFill>
                  <a:srgbClr val="000000"/>
                </a:solidFill>
              </a:rPr>
              <a:t>et al., to </a:t>
            </a:r>
            <a:r>
              <a:rPr lang="en-US" sz="1400" dirty="0">
                <a:solidFill>
                  <a:srgbClr val="000000"/>
                </a:solidFill>
              </a:rPr>
              <a:t>be submitted to </a:t>
            </a:r>
            <a:r>
              <a:rPr lang="en-US" sz="1400" dirty="0" err="1" smtClean="0">
                <a:solidFill>
                  <a:srgbClr val="000000"/>
                </a:solidFill>
              </a:rPr>
              <a:t>PoP</a:t>
            </a:r>
            <a:r>
              <a:rPr lang="en-US" sz="1400" dirty="0" smtClean="0">
                <a:solidFill>
                  <a:srgbClr val="000000"/>
                </a:solidFill>
              </a:rPr>
              <a:t>, (2018)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9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dirty="0">
                <a:latin typeface="Arial"/>
                <a:cs typeface="Arial"/>
              </a:rPr>
              <a:t>ITER will be the first time we have </a:t>
            </a:r>
            <a:r>
              <a:rPr lang="en-US" sz="3400" dirty="0" smtClean="0">
                <a:latin typeface="Arial"/>
                <a:cs typeface="Arial"/>
              </a:rPr>
              <a:t>net energy (more </a:t>
            </a:r>
            <a:r>
              <a:rPr lang="en-US" sz="3400" dirty="0">
                <a:latin typeface="Arial"/>
                <a:cs typeface="Arial"/>
              </a:rPr>
              <a:t>energy OUT than </a:t>
            </a:r>
            <a:r>
              <a:rPr lang="en-US" sz="3400" dirty="0" smtClean="0">
                <a:latin typeface="Arial"/>
                <a:cs typeface="Arial"/>
              </a:rPr>
              <a:t>IN)</a:t>
            </a:r>
            <a:endParaRPr lang="en-US" sz="3400" dirty="0">
              <a:latin typeface="Arial"/>
              <a:cs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1" y="1219200"/>
            <a:ext cx="6151419" cy="488695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475803" y="4050268"/>
            <a:ext cx="66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6200" y="990600"/>
            <a:ext cx="3200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ITER is a collaboration between USA, EU, China, Japan, Korea, India and Russia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It’s expected to produce 500MW of power using 50MW to run…this is the 1</a:t>
            </a:r>
            <a:r>
              <a:rPr lang="en-US" sz="2000" baseline="30000" dirty="0" smtClean="0">
                <a:latin typeface="Arial"/>
                <a:cs typeface="Arial"/>
              </a:rPr>
              <a:t>st</a:t>
            </a:r>
            <a:r>
              <a:rPr lang="en-US" sz="2000" dirty="0" smtClean="0">
                <a:latin typeface="Arial"/>
                <a:cs typeface="Arial"/>
              </a:rPr>
              <a:t> time in history where </a:t>
            </a:r>
            <a:r>
              <a:rPr lang="en-US" sz="2000" b="1" dirty="0" smtClean="0">
                <a:latin typeface="Arial"/>
                <a:cs typeface="Arial"/>
              </a:rPr>
              <a:t>P</a:t>
            </a:r>
            <a:r>
              <a:rPr lang="en-US" sz="2000" b="1" baseline="-25000" dirty="0" smtClean="0">
                <a:latin typeface="Arial"/>
                <a:cs typeface="Arial"/>
              </a:rPr>
              <a:t>out</a:t>
            </a:r>
            <a:r>
              <a:rPr lang="en-US" sz="2000" b="1" dirty="0" smtClean="0">
                <a:latin typeface="Arial"/>
                <a:cs typeface="Arial"/>
              </a:rPr>
              <a:t>&gt;P</a:t>
            </a:r>
            <a:r>
              <a:rPr lang="en-US" sz="2000" b="1" baseline="-25000" dirty="0" smtClean="0">
                <a:latin typeface="Arial"/>
                <a:cs typeface="Arial"/>
              </a:rPr>
              <a:t>in</a:t>
            </a:r>
            <a:endParaRPr lang="en-US" sz="2000" b="1" dirty="0">
              <a:latin typeface="Arial"/>
              <a:cs typeface="Arial"/>
            </a:endParaRP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First plasmas expected by ~ 2025</a:t>
            </a:r>
          </a:p>
          <a:p>
            <a:pPr algn="ctr"/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Many challenges ahead!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The Z-challenge?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(low-Z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high-Z)</a:t>
            </a:r>
          </a:p>
        </p:txBody>
      </p:sp>
      <p:sp>
        <p:nvSpPr>
          <p:cNvPr id="2" name="Oval 1"/>
          <p:cNvSpPr/>
          <p:nvPr/>
        </p:nvSpPr>
        <p:spPr>
          <a:xfrm>
            <a:off x="7772400" y="4572000"/>
            <a:ext cx="381000" cy="45720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8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/>
          <a:stretch/>
        </p:blipFill>
        <p:spPr>
          <a:xfrm>
            <a:off x="76200" y="1676400"/>
            <a:ext cx="3209544" cy="23773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u="sng" dirty="0" smtClean="0">
                <a:solidFill>
                  <a:srgbClr val="FF0000"/>
                </a:solidFill>
              </a:rPr>
              <a:t>Summary 3</a:t>
            </a:r>
            <a:r>
              <a:rPr lang="en-US" sz="3300" dirty="0" smtClean="0"/>
              <a:t>: </a:t>
            </a:r>
            <a:r>
              <a:rPr lang="en-US" sz="3300" dirty="0"/>
              <a:t>Charge state of ion increases with </a:t>
            </a:r>
            <a:r>
              <a:rPr lang="en-US" sz="3300" dirty="0" err="1" smtClean="0"/>
              <a:t>T</a:t>
            </a:r>
            <a:r>
              <a:rPr lang="en-US" sz="3300" baseline="-25000" dirty="0" err="1" smtClean="0"/>
              <a:t>e</a:t>
            </a:r>
            <a:r>
              <a:rPr lang="en-US" sz="3300" dirty="0" smtClean="0"/>
              <a:t> and we should measure </a:t>
            </a:r>
            <a:r>
              <a:rPr lang="en-US" sz="3300" dirty="0" err="1" smtClean="0"/>
              <a:t>ff</a:t>
            </a:r>
            <a:r>
              <a:rPr lang="en-US" sz="3300" dirty="0" smtClean="0"/>
              <a:t>, </a:t>
            </a:r>
            <a:r>
              <a:rPr lang="en-US" sz="3300" dirty="0" err="1" smtClean="0"/>
              <a:t>fb</a:t>
            </a:r>
            <a:r>
              <a:rPr lang="en-US" sz="3300" dirty="0" smtClean="0"/>
              <a:t> &amp; bb radiation</a:t>
            </a:r>
            <a:endParaRPr lang="en-US" sz="3300" dirty="0"/>
          </a:p>
        </p:txBody>
      </p:sp>
      <p:pic>
        <p:nvPicPr>
          <p:cNvPr id="16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3208448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59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33400" y="1066800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0.1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2997200" y="1066800"/>
            <a:ext cx="35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10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1600200" y="990600"/>
            <a:ext cx="942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 [</a:t>
            </a:r>
            <a:r>
              <a:rPr lang="en-US" sz="1600" dirty="0" err="1"/>
              <a:t>keV</a:t>
            </a:r>
            <a:r>
              <a:rPr lang="en-US" sz="1600" dirty="0"/>
              <a:t>]</a:t>
            </a: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 rot="162737">
            <a:off x="1718257" y="2162708"/>
            <a:ext cx="1242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/>
              <a:t>Continuum:</a:t>
            </a:r>
          </a:p>
          <a:p>
            <a:r>
              <a:rPr lang="en-US" sz="1400" dirty="0" err="1"/>
              <a:t>exp</a:t>
            </a:r>
            <a:r>
              <a:rPr lang="en-US" sz="1400" dirty="0"/>
              <a:t>(-</a:t>
            </a:r>
            <a:r>
              <a:rPr lang="en-US" sz="1400" dirty="0" err="1"/>
              <a:t>h</a:t>
            </a:r>
            <a:r>
              <a:rPr lang="en-US" sz="1400" dirty="0" err="1">
                <a:latin typeface="Symbol" charset="0"/>
                <a:cs typeface="Symbol" charset="0"/>
              </a:rPr>
              <a:t>n</a:t>
            </a:r>
            <a:r>
              <a:rPr lang="en-US" sz="1400" dirty="0"/>
              <a:t>/</a:t>
            </a:r>
            <a:r>
              <a:rPr lang="en-US" sz="1400" dirty="0" err="1"/>
              <a:t>k</a:t>
            </a:r>
            <a:r>
              <a:rPr lang="en-US" sz="1400" baseline="-25000" dirty="0" err="1"/>
              <a:t>B</a:t>
            </a:r>
            <a:r>
              <a:rPr lang="en-US" sz="1400" dirty="0" err="1"/>
              <a:t>T</a:t>
            </a:r>
            <a:r>
              <a:rPr lang="en-US" sz="1400" baseline="-25000" dirty="0" err="1"/>
              <a:t>e</a:t>
            </a:r>
            <a:r>
              <a:rPr lang="en-US" sz="1400" dirty="0"/>
              <a:t>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67358" y="2706116"/>
            <a:ext cx="1152042" cy="50800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457200" y="1828800"/>
            <a:ext cx="1342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Line-emission:</a:t>
            </a:r>
          </a:p>
          <a:p>
            <a:r>
              <a:rPr lang="en-US" sz="1400" dirty="0" smtClean="0"/>
              <a:t>   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Ar</a:t>
            </a:r>
            <a:endParaRPr lang="en-US" sz="1400" baseline="-25000" dirty="0"/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 rot="162737">
            <a:off x="1269465" y="4521366"/>
            <a:ext cx="1091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Continuum:</a:t>
            </a:r>
          </a:p>
          <a:p>
            <a:r>
              <a:rPr lang="en-US" sz="1200" dirty="0" err="1"/>
              <a:t>exp</a:t>
            </a:r>
            <a:r>
              <a:rPr lang="en-US" sz="1200" dirty="0"/>
              <a:t>(-</a:t>
            </a:r>
            <a:r>
              <a:rPr lang="en-US" sz="1200" dirty="0" err="1"/>
              <a:t>h</a:t>
            </a:r>
            <a:r>
              <a:rPr lang="en-US" sz="1200" dirty="0" err="1">
                <a:latin typeface="Symbol" charset="0"/>
                <a:cs typeface="Symbol" charset="0"/>
              </a:rPr>
              <a:t>n</a:t>
            </a:r>
            <a:r>
              <a:rPr lang="en-US" sz="1200" dirty="0"/>
              <a:t>/</a:t>
            </a:r>
            <a:r>
              <a:rPr lang="en-US" sz="1200" dirty="0" err="1"/>
              <a:t>k</a:t>
            </a:r>
            <a:r>
              <a:rPr lang="en-US" sz="1200" baseline="-25000" dirty="0" err="1"/>
              <a:t>B</a:t>
            </a:r>
            <a:r>
              <a:rPr lang="en-US" sz="1200" dirty="0" err="1"/>
              <a:t>T</a:t>
            </a:r>
            <a:r>
              <a:rPr lang="en-US" sz="1200" baseline="-25000" dirty="0" err="1"/>
              <a:t>e</a:t>
            </a:r>
            <a:r>
              <a:rPr lang="en-US" sz="1200" dirty="0"/>
              <a:t>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143000" y="5033997"/>
            <a:ext cx="1152042" cy="50800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97413" y="4264223"/>
            <a:ext cx="569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Mo</a:t>
            </a:r>
            <a:endParaRPr lang="en-US" sz="1400" baseline="-25000" dirty="0"/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362200" y="4797623"/>
            <a:ext cx="569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∝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Mo</a:t>
            </a:r>
            <a:endParaRPr lang="en-US" sz="1400" baseline="-25000" dirty="0"/>
          </a:p>
        </p:txBody>
      </p:sp>
      <p:pic>
        <p:nvPicPr>
          <p:cNvPr id="28" name="Picture 27" descr="Ar_Ca_fractional_abunda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40089"/>
            <a:ext cx="5638800" cy="31369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57600" y="1219200"/>
            <a:ext cx="5334000" cy="181587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Continuum and &amp; line emission: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Bremsstrahlung (</a:t>
            </a:r>
            <a:r>
              <a:rPr lang="en-US" sz="2800" dirty="0" err="1">
                <a:solidFill>
                  <a:srgbClr val="FF0000"/>
                </a:solidFill>
              </a:rPr>
              <a:t>ff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Radiative</a:t>
            </a:r>
            <a:r>
              <a:rPr lang="en-US" sz="2800" dirty="0">
                <a:solidFill>
                  <a:srgbClr val="FF0000"/>
                </a:solidFill>
              </a:rPr>
              <a:t> recombination (</a:t>
            </a:r>
            <a:r>
              <a:rPr lang="en-US" sz="2800" dirty="0" err="1">
                <a:solidFill>
                  <a:srgbClr val="FF0000"/>
                </a:solidFill>
              </a:rPr>
              <a:t>fb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Line emission (bb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8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38400"/>
            <a:ext cx="103338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657600"/>
            <a:ext cx="866850" cy="42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4461585"/>
            <a:ext cx="761999" cy="7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219200"/>
            <a:ext cx="3581400" cy="600162"/>
          </a:xfrm>
          <a:prstGeom prst="rect">
            <a:avLst/>
          </a:prstGeom>
        </p:spPr>
      </p:pic>
      <p:pic>
        <p:nvPicPr>
          <p:cNvPr id="23" name="Picture 4" descr="PPP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1224642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" y="4343400"/>
            <a:ext cx="9431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2362200"/>
            <a:ext cx="1038307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262" y="3519106"/>
            <a:ext cx="1335338" cy="67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063" y="2446865"/>
            <a:ext cx="649537" cy="905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0" y="1066800"/>
            <a:ext cx="4267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ea"/>
              <a:buAutoNum type="circleNumDbPlain"/>
            </a:pPr>
            <a:r>
              <a:rPr lang="en-US" sz="2800" dirty="0" smtClean="0"/>
              <a:t>Magnetically confined fusion (MCF) plasmas and the Z-challenge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Z-studies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Why radiation &amp; spectroscopy?</a:t>
            </a:r>
          </a:p>
          <a:p>
            <a:pPr marL="457200" indent="-457200" algn="ctr">
              <a:buFont typeface="+mj-lt"/>
              <a:buAutoNum type="circleNumDbPlain"/>
            </a:pPr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Novel x-ray diagnostics</a:t>
            </a:r>
          </a:p>
          <a:p>
            <a:pPr algn="ctr"/>
            <a:endParaRPr lang="en-US" sz="2000" dirty="0"/>
          </a:p>
          <a:p>
            <a:pPr marL="457200" indent="-457200" algn="ctr">
              <a:buFont typeface="+mj-lt"/>
              <a:buAutoNum type="circleNumDbPlain"/>
            </a:pPr>
            <a:r>
              <a:rPr lang="en-US" sz="2800" dirty="0" smtClean="0"/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5568939"/>
            <a:ext cx="3124200" cy="450861"/>
          </a:xfrm>
          <a:prstGeom prst="rect">
            <a:avLst/>
          </a:prstGeom>
        </p:spPr>
      </p:pic>
      <p:pic>
        <p:nvPicPr>
          <p:cNvPr id="14" name="Picture 19" descr="DIII-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35137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 </a:t>
            </a:r>
            <a:r>
              <a:rPr lang="en-US" sz="3400" dirty="0" smtClean="0">
                <a:latin typeface="Arial"/>
                <a:cs typeface="Arial"/>
              </a:rPr>
              <a:t>Why is important to measure x-rays emitted from </a:t>
            </a:r>
            <a:r>
              <a:rPr lang="en-US" sz="3400" dirty="0" err="1" smtClean="0">
                <a:latin typeface="Arial"/>
                <a:cs typeface="Arial"/>
              </a:rPr>
              <a:t>tokamak</a:t>
            </a:r>
            <a:r>
              <a:rPr lang="en-US" sz="3400" dirty="0" smtClean="0">
                <a:latin typeface="Arial"/>
                <a:cs typeface="Arial"/>
              </a:rPr>
              <a:t> and </a:t>
            </a:r>
            <a:r>
              <a:rPr lang="en-US" sz="3400" dirty="0" err="1" smtClean="0">
                <a:latin typeface="Arial"/>
                <a:cs typeface="Arial"/>
              </a:rPr>
              <a:t>stellarator</a:t>
            </a:r>
            <a:r>
              <a:rPr lang="en-US" sz="3400" dirty="0" smtClean="0">
                <a:latin typeface="Arial"/>
                <a:cs typeface="Arial"/>
              </a:rPr>
              <a:t> plasmas ?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1130370"/>
            <a:ext cx="9067800" cy="519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742950" indent="-7429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200150" indent="31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circleNumDbPlain"/>
            </a:pP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A significant fraction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of the power delivered to the plasma is lost in the form of radiation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[even in an ideal pure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H plasma]. </a:t>
            </a:r>
            <a:endParaRPr lang="en-US" sz="2400" b="0" i="0" dirty="0" smtClean="0">
              <a:solidFill>
                <a:srgbClr val="000000"/>
              </a:solidFill>
              <a:latin typeface="Arial" charset="0"/>
              <a:cs typeface="Times" charset="0"/>
            </a:endParaRPr>
          </a:p>
          <a:p>
            <a:pPr eaLnBrk="1" hangingPunct="1">
              <a:lnSpc>
                <a:spcPct val="90000"/>
              </a:lnSpc>
              <a:buFontTx/>
              <a:buAutoNum type="circleNumDbPlain"/>
            </a:pPr>
            <a:endParaRPr lang="en-US" sz="24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  <a:p>
            <a:pPr eaLnBrk="1" hangingPunct="1">
              <a:lnSpc>
                <a:spcPct val="90000"/>
              </a:lnSpc>
              <a:buFontTx/>
              <a:buAutoNum type="circleNumDbPlain"/>
            </a:pP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A subset of </a:t>
            </a:r>
            <a:r>
              <a:rPr lang="en-US" sz="24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P</a:t>
            </a:r>
            <a:r>
              <a:rPr lang="en-US" sz="24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rad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: In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real conditions could be as high as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90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%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AutoNum type="circleNumDbPlain"/>
            </a:pPr>
            <a:endParaRPr lang="en-US" sz="24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  <a:p>
            <a:pPr eaLnBrk="1" hangingPunct="1">
              <a:lnSpc>
                <a:spcPct val="90000"/>
              </a:lnSpc>
              <a:buFontTx/>
              <a:buAutoNum type="circleNumDbPlain"/>
            </a:pP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X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-rays are the most dominant source of radiation from hot plasmas: since </a:t>
            </a:r>
            <a:r>
              <a:rPr lang="en-US" sz="2400" b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h</a:t>
            </a:r>
            <a:r>
              <a:rPr lang="en-US" sz="2400" b="0" dirty="0" err="1">
                <a:solidFill>
                  <a:srgbClr val="0000FF"/>
                </a:solidFill>
                <a:latin typeface="Symbol" charset="0"/>
                <a:cs typeface="Times" charset="0"/>
              </a:rPr>
              <a:t>n</a:t>
            </a:r>
            <a:r>
              <a:rPr lang="en-US" sz="24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~</a:t>
            </a:r>
            <a:r>
              <a:rPr lang="en-US" sz="2400" b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T</a:t>
            </a:r>
            <a:r>
              <a:rPr lang="en-US" sz="2400" b="0" baseline="-25000" dirty="0" err="1">
                <a:solidFill>
                  <a:srgbClr val="0000FF"/>
                </a:solidFill>
                <a:latin typeface="Arial" charset="0"/>
                <a:cs typeface="Times" charset="0"/>
              </a:rPr>
              <a:t>e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        </a:t>
            </a:r>
            <a:r>
              <a:rPr lang="en-US" sz="2000" b="0" i="0" u="sng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Exercise</a:t>
            </a:r>
            <a:r>
              <a:rPr lang="en-US" sz="20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: For 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100 </a:t>
            </a:r>
            <a:r>
              <a:rPr lang="en-US" sz="20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eV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&lt;</a:t>
            </a:r>
            <a:r>
              <a:rPr lang="en-US" sz="2000" b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T</a:t>
            </a:r>
            <a:r>
              <a:rPr lang="en-US" sz="2000" b="0" baseline="-25000" dirty="0" err="1">
                <a:solidFill>
                  <a:srgbClr val="0000FF"/>
                </a:solidFill>
                <a:latin typeface="Arial" charset="0"/>
                <a:cs typeface="Times" charset="0"/>
              </a:rPr>
              <a:t>e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&lt;20 </a:t>
            </a:r>
            <a:r>
              <a:rPr lang="en-US" sz="20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keV</a:t>
            </a:r>
            <a:r>
              <a:rPr lang="en-US" sz="2000" b="0" i="0" dirty="0">
                <a:solidFill>
                  <a:srgbClr val="3333CC"/>
                </a:solidFill>
                <a:latin typeface="Arial" charset="0"/>
                <a:cs typeface="Times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⇒ 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0.5&lt;</a:t>
            </a:r>
            <a:r>
              <a:rPr lang="en-US" sz="2000" b="0" dirty="0">
                <a:solidFill>
                  <a:srgbClr val="0000FF"/>
                </a:solidFill>
                <a:latin typeface="Symbol" charset="0"/>
                <a:cs typeface="Times" charset="0"/>
              </a:rPr>
              <a:t>l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&lt;130 </a:t>
            </a:r>
            <a:r>
              <a:rPr lang="en-US" sz="20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Å</a:t>
            </a:r>
            <a:r>
              <a:rPr lang="en-US" sz="2000" b="0" i="0" dirty="0">
                <a:solidFill>
                  <a:srgbClr val="000000"/>
                </a:solidFill>
                <a:cs typeface="Times" charset="0"/>
              </a:rPr>
              <a:t>⇒ </a:t>
            </a:r>
            <a:r>
              <a:rPr lang="en-US" sz="2000" b="0" i="0" u="sng" dirty="0">
                <a:solidFill>
                  <a:srgbClr val="FF0000"/>
                </a:solidFill>
                <a:cs typeface="Times" charset="0"/>
              </a:rPr>
              <a:t>X-rays!</a:t>
            </a:r>
            <a:endParaRPr lang="en-US" sz="2000" b="0" i="0" u="sng" dirty="0">
              <a:solidFill>
                <a:srgbClr val="FF0000"/>
              </a:solidFill>
              <a:latin typeface="Arial" charset="0"/>
              <a:cs typeface="Times" charset="0"/>
            </a:endParaRPr>
          </a:p>
          <a:p>
            <a:pPr eaLnBrk="1" hangingPunct="1">
              <a:lnSpc>
                <a:spcPct val="90000"/>
              </a:lnSpc>
              <a:buFontTx/>
              <a:buAutoNum type="circleNumDbPlain" startAt="2"/>
            </a:pPr>
            <a:endParaRPr lang="en-US" sz="24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  <a:p>
            <a:pPr eaLnBrk="1" hangingPunct="1">
              <a:lnSpc>
                <a:spcPct val="90000"/>
              </a:lnSpc>
              <a:buFont typeface="+mj-ea"/>
              <a:buAutoNum type="circleNumDbPlain" startAt="4"/>
            </a:pP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M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easurement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of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power losses in the x-ray range enable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the characterization of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parameters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such </a:t>
            </a:r>
            <a:r>
              <a:rPr lang="en-US" sz="24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as, </a:t>
            </a:r>
            <a:r>
              <a:rPr lang="en-US" sz="2400" b="0" i="0" dirty="0">
                <a:solidFill>
                  <a:srgbClr val="0000FF"/>
                </a:solidFill>
                <a:latin typeface="Arial" charset="0"/>
                <a:cs typeface="Times" charset="0"/>
              </a:rPr>
              <a:t>n</a:t>
            </a:r>
            <a:r>
              <a:rPr lang="en-US" sz="2400" b="0" i="0" baseline="-25000" dirty="0">
                <a:solidFill>
                  <a:srgbClr val="0000FF"/>
                </a:solidFill>
                <a:latin typeface="Arial" charset="0"/>
                <a:cs typeface="Times" charset="0"/>
              </a:rPr>
              <a:t>e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4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n</a:t>
            </a:r>
            <a:r>
              <a:rPr lang="en-US" sz="2400" b="0" i="0" baseline="-25000" dirty="0" err="1">
                <a:solidFill>
                  <a:srgbClr val="0000FF"/>
                </a:solidFill>
                <a:latin typeface="Arial" charset="0"/>
                <a:cs typeface="Times" charset="0"/>
              </a:rPr>
              <a:t>Z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4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T</a:t>
            </a:r>
            <a:r>
              <a:rPr lang="en-US" sz="2400" b="0" i="0" baseline="-25000" dirty="0" err="1">
                <a:solidFill>
                  <a:srgbClr val="0000FF"/>
                </a:solidFill>
                <a:latin typeface="Arial" charset="0"/>
                <a:cs typeface="Times" charset="0"/>
              </a:rPr>
              <a:t>e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400" b="0" i="0" dirty="0">
                <a:solidFill>
                  <a:srgbClr val="3333CC"/>
                </a:solidFill>
                <a:latin typeface="Arial" charset="0"/>
                <a:cs typeface="Times" charset="0"/>
              </a:rPr>
              <a:t>T</a:t>
            </a:r>
            <a:r>
              <a:rPr lang="en-US" sz="2400" b="0" i="0" baseline="-25000" dirty="0">
                <a:solidFill>
                  <a:srgbClr val="3333CC"/>
                </a:solidFill>
                <a:latin typeface="Arial" charset="0"/>
                <a:cs typeface="Times" charset="0"/>
              </a:rPr>
              <a:t>i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4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v</a:t>
            </a:r>
            <a:r>
              <a:rPr lang="en-US" sz="2400" b="0" i="0" baseline="-25000" dirty="0" err="1">
                <a:solidFill>
                  <a:srgbClr val="0000FF"/>
                </a:solidFill>
                <a:latin typeface="Symbol" charset="0"/>
                <a:cs typeface="Times" charset="0"/>
              </a:rPr>
              <a:t>f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400" b="0" i="0" dirty="0" err="1">
                <a:solidFill>
                  <a:srgbClr val="0000FF"/>
                </a:solidFill>
                <a:latin typeface="Arial" charset="0"/>
                <a:cs typeface="Times" charset="0"/>
              </a:rPr>
              <a:t>v</a:t>
            </a:r>
            <a:r>
              <a:rPr lang="en-US" sz="2400" b="0" i="0" baseline="-25000" dirty="0" err="1">
                <a:solidFill>
                  <a:srgbClr val="0000FF"/>
                </a:solidFill>
                <a:latin typeface="Symbol" charset="0"/>
                <a:cs typeface="Times" charset="0"/>
              </a:rPr>
              <a:t>q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to be used in describing/studying: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MHD and </a:t>
            </a:r>
            <a:r>
              <a:rPr lang="en-US" sz="2000" b="0" i="0" dirty="0" err="1" smtClean="0">
                <a:solidFill>
                  <a:srgbClr val="FF0000"/>
                </a:solidFill>
                <a:latin typeface="Arial" charset="0"/>
                <a:cs typeface="Times" charset="0"/>
              </a:rPr>
              <a:t>reconection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 events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(from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hot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core to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cold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edge).</a:t>
            </a:r>
          </a:p>
          <a:p>
            <a:pPr lvl="1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 Transport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coefficients (e.g. diffusivity and pinch velocity).</a:t>
            </a:r>
          </a:p>
          <a:p>
            <a:pPr lvl="1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Radial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electric field (</a:t>
            </a:r>
            <a:r>
              <a:rPr lang="en-US" sz="2000" b="0" i="0" dirty="0" err="1">
                <a:solidFill>
                  <a:srgbClr val="FF0000"/>
                </a:solidFill>
                <a:latin typeface="Arial" charset="0"/>
                <a:cs typeface="Times" charset="0"/>
              </a:rPr>
              <a:t>E</a:t>
            </a:r>
            <a:r>
              <a:rPr lang="en-US" sz="2000" b="0" i="0" baseline="-25000" dirty="0" err="1">
                <a:solidFill>
                  <a:srgbClr val="FF0000"/>
                </a:solidFill>
                <a:latin typeface="Arial" charset="0"/>
                <a:cs typeface="Times" charset="0"/>
              </a:rPr>
              <a:t>r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Magnetic </a:t>
            </a:r>
            <a:r>
              <a:rPr lang="en-US" sz="20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flux-surface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reconstructions:  </a:t>
            </a:r>
            <a:r>
              <a:rPr lang="en-US" sz="2000" b="0" i="0" dirty="0" err="1" smtClean="0">
                <a:solidFill>
                  <a:srgbClr val="FF0000"/>
                </a:solidFill>
                <a:latin typeface="Arial" charset="0"/>
                <a:cs typeface="Times" charset="0"/>
              </a:rPr>
              <a:t>T</a:t>
            </a:r>
            <a:r>
              <a:rPr lang="en-US" sz="2000" b="0" i="0" baseline="-25000" dirty="0" err="1" smtClean="0">
                <a:solidFill>
                  <a:srgbClr val="FF0000"/>
                </a:solidFill>
                <a:latin typeface="Arial" charset="0"/>
                <a:cs typeface="Times" charset="0"/>
              </a:rPr>
              <a:t>e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(</a:t>
            </a:r>
            <a:r>
              <a:rPr lang="en-US" sz="2000" b="0" i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)</a:t>
            </a:r>
            <a:r>
              <a:rPr lang="en-US" sz="2000" b="0" i="0" dirty="0" smtClean="0">
                <a:solidFill>
                  <a:srgbClr val="FF0000"/>
                </a:solidFill>
                <a:cs typeface="Times" charset="0"/>
              </a:rPr>
              <a:t>⇒ J and q</a:t>
            </a:r>
            <a:endParaRPr lang="en-US" sz="2000" b="0" i="0" dirty="0">
              <a:solidFill>
                <a:srgbClr val="FF0000"/>
              </a:solidFill>
              <a:latin typeface="Arial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3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400" u="sng" dirty="0" smtClean="0">
                <a:solidFill>
                  <a:srgbClr val="FF0000"/>
                </a:solidFill>
                <a:latin typeface="Arial"/>
                <a:cs typeface="Arial"/>
              </a:rPr>
              <a:t>THE X-RAY CASE</a:t>
            </a:r>
            <a:r>
              <a:rPr lang="en-US" sz="3400" dirty="0" smtClean="0">
                <a:latin typeface="Arial"/>
                <a:cs typeface="Arial"/>
              </a:rPr>
              <a:t>: </a:t>
            </a:r>
            <a:r>
              <a:rPr lang="is-IS" sz="3400" dirty="0" smtClean="0">
                <a:latin typeface="Arial"/>
                <a:cs typeface="Arial"/>
              </a:rPr>
              <a:t>…</a:t>
            </a:r>
            <a:r>
              <a:rPr lang="en-US" sz="3400" dirty="0" smtClean="0">
                <a:latin typeface="Arial"/>
                <a:cs typeface="Arial"/>
              </a:rPr>
              <a:t>how to diagnose x-rays from thermonuclear plasmas </a:t>
            </a:r>
            <a:r>
              <a:rPr lang="en-US" sz="3400" dirty="0" smtClean="0">
                <a:latin typeface="Arial"/>
                <a:cs typeface="Arial"/>
              </a:rPr>
              <a:t>@ </a:t>
            </a:r>
            <a:r>
              <a:rPr lang="en-US" sz="3400" dirty="0" smtClean="0">
                <a:latin typeface="Arial"/>
                <a:cs typeface="Arial"/>
              </a:rPr>
              <a:t>~</a:t>
            </a:r>
            <a:r>
              <a:rPr lang="en-US" sz="3400" dirty="0" smtClean="0">
                <a:latin typeface="Arial"/>
                <a:cs typeface="Arial"/>
              </a:rPr>
              <a:t>300million</a:t>
            </a:r>
            <a:r>
              <a:rPr lang="en-US" sz="3400" baseline="30000" dirty="0">
                <a:latin typeface="Arial"/>
                <a:cs typeface="Arial"/>
              </a:rPr>
              <a:t> </a:t>
            </a:r>
            <a:r>
              <a:rPr lang="en-US" sz="3400" dirty="0" smtClean="0">
                <a:latin typeface="Arial"/>
                <a:cs typeface="Arial"/>
              </a:rPr>
              <a:t>C?</a:t>
            </a:r>
            <a:endParaRPr lang="en-US" sz="34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3368518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3657600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Nearly 90% of the radiated power in ITER will be </a:t>
            </a:r>
          </a:p>
          <a:p>
            <a:pPr algn="ctr"/>
            <a:r>
              <a:rPr lang="en-US" sz="2800" dirty="0" smtClean="0"/>
              <a:t>in the x-ray range: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SXR: 1&lt;E&lt;20 </a:t>
            </a:r>
            <a:r>
              <a:rPr lang="en-US" sz="2800" dirty="0" err="1" smtClean="0"/>
              <a:t>keV</a:t>
            </a:r>
            <a:endParaRPr lang="en-US" sz="2800" dirty="0" smtClean="0"/>
          </a:p>
          <a:p>
            <a:pPr algn="ctr"/>
            <a:r>
              <a:rPr lang="en-US" sz="2800" dirty="0" smtClean="0"/>
              <a:t>HXR: 20&lt;E&lt;400 </a:t>
            </a:r>
            <a:r>
              <a:rPr lang="en-US" sz="2800" dirty="0" err="1" smtClean="0"/>
              <a:t>keV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04412" y="3962400"/>
            <a:ext cx="2748388" cy="2356039"/>
            <a:chOff x="2801512" y="1066800"/>
            <a:chExt cx="2748388" cy="2356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6700" y="1066800"/>
              <a:ext cx="2743200" cy="188278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1512" y="2927080"/>
              <a:ext cx="2743200" cy="49575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143000"/>
            <a:ext cx="2514600" cy="25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>
                <a:latin typeface="Arial"/>
                <a:cs typeface="Arial"/>
              </a:rPr>
              <a:t>Three options in the x-ray range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9067800" cy="34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742950" indent="-7429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AutoNum type="circleNumDbPlain"/>
            </a:pP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Conventional broadband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x-ray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(e.g. SXR tomography</a:t>
            </a:r>
            <a:r>
              <a:rPr lang="en-US" sz="27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=&gt;</a:t>
            </a: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confinement, MHD, equilibrium).</a:t>
            </a:r>
            <a:endParaRPr lang="en-US" sz="27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2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Doppler line-radiation x-ray 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e.g.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T</a:t>
            </a:r>
            <a:r>
              <a:rPr lang="en-US" sz="2800" b="0" i="0" baseline="-25000" dirty="0">
                <a:solidFill>
                  <a:schemeClr val="tx1"/>
                </a:solidFill>
                <a:latin typeface="Arial" charset="0"/>
                <a:cs typeface="Times" charset="0"/>
              </a:rPr>
              <a:t>i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>
                <a:solidFill>
                  <a:schemeClr val="tx1"/>
                </a:solidFill>
                <a:latin typeface="Symbol" charset="0"/>
                <a:cs typeface="Times" charset="0"/>
              </a:rPr>
              <a:t>f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Symbol" charset="0"/>
                <a:cs typeface="Times" charset="0"/>
              </a:rPr>
              <a:t>q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=&gt;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+mn-lt"/>
                <a:cs typeface="Times" charset="0"/>
              </a:rPr>
              <a:t>r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)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3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Modern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PHA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&amp; multi-energy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(e.g.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eff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rgbClr val="000000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e,fast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).</a:t>
            </a:r>
            <a:endParaRPr lang="en-US" sz="28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sz="3200" dirty="0"/>
              <a:t>Conventional SXR tomography </a:t>
            </a:r>
            <a:r>
              <a:rPr lang="en-US" sz="3200" dirty="0" smtClean="0"/>
              <a:t>consists of an array of diodes integrating the local emissivity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4191000" y="990600"/>
            <a:ext cx="48006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ctr">
              <a:buFontTx/>
              <a:buAutoNum type="circleNumDbPlain"/>
            </a:pPr>
            <a:r>
              <a:rPr lang="en-US" sz="2000" b="0" i="0" u="sng" dirty="0">
                <a:solidFill>
                  <a:schemeClr val="tx1"/>
                </a:solidFill>
                <a:cs typeface="Times" charset="0"/>
              </a:rPr>
              <a:t>Essential elements</a:t>
            </a:r>
            <a:r>
              <a:rPr lang="en-US" sz="2000" b="0" i="0" dirty="0">
                <a:solidFill>
                  <a:schemeClr val="tx1"/>
                </a:solidFill>
                <a:cs typeface="Times" charset="0"/>
              </a:rPr>
              <a:t>:</a:t>
            </a:r>
          </a:p>
          <a:p>
            <a:pPr marL="514350" indent="-514350" algn="ctr">
              <a:buFontTx/>
              <a:buAutoNum type="alphaLcParenR"/>
            </a:pPr>
            <a:r>
              <a:rPr lang="en-US" b="0" i="0" dirty="0">
                <a:solidFill>
                  <a:schemeClr val="tx1"/>
                </a:solidFill>
                <a:cs typeface="Times" charset="0"/>
              </a:rPr>
              <a:t>Pinhole</a:t>
            </a:r>
          </a:p>
          <a:p>
            <a:pPr marL="514350" indent="-514350" algn="ctr">
              <a:buFontTx/>
              <a:buAutoNum type="alphaLcParenR"/>
            </a:pPr>
            <a:r>
              <a:rPr lang="en-US" b="0" i="0" dirty="0">
                <a:solidFill>
                  <a:schemeClr val="tx1"/>
                </a:solidFill>
                <a:cs typeface="Times" charset="0"/>
              </a:rPr>
              <a:t>Thin metallic filter</a:t>
            </a:r>
          </a:p>
          <a:p>
            <a:pPr marL="514350" indent="-514350" algn="ctr">
              <a:buFontTx/>
              <a:buAutoNum type="alphaLcParenR"/>
            </a:pPr>
            <a:r>
              <a:rPr lang="en-US" b="0" i="0" dirty="0" smtClean="0">
                <a:solidFill>
                  <a:schemeClr val="tx1"/>
                </a:solidFill>
                <a:cs typeface="Times" charset="0"/>
              </a:rPr>
              <a:t>SXR/Bolo </a:t>
            </a:r>
            <a:r>
              <a:rPr lang="en-US" b="0" i="0" dirty="0">
                <a:solidFill>
                  <a:schemeClr val="tx1"/>
                </a:solidFill>
                <a:cs typeface="Times" charset="0"/>
              </a:rPr>
              <a:t>detector + Amplifier + DAQ</a:t>
            </a:r>
          </a:p>
          <a:p>
            <a:pPr marL="514350" indent="-514350" algn="ctr">
              <a:buFontTx/>
              <a:buNone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r>
              <a:rPr lang="en-US" sz="2000" b="0" i="0" u="sng" dirty="0">
                <a:solidFill>
                  <a:schemeClr val="tx1"/>
                </a:solidFill>
                <a:cs typeface="Times" charset="0"/>
              </a:rPr>
              <a:t>Thick filters will help discriminate between edge and core effects</a:t>
            </a:r>
            <a:r>
              <a:rPr lang="en-US" sz="2000" b="0" i="0" dirty="0">
                <a:solidFill>
                  <a:schemeClr val="tx1"/>
                </a:solidFill>
                <a:cs typeface="Times" charset="0"/>
              </a:rPr>
              <a:t>.</a:t>
            </a: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None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algn="ctr"/>
            <a:endParaRPr lang="en-US" sz="1000" b="0" i="0" dirty="0" smtClean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endParaRPr lang="en-US" sz="2000" b="0" i="0" u="sng" dirty="0" smtClean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r>
              <a:rPr lang="en-US" sz="2000" b="0" i="0" u="sng" dirty="0" smtClean="0">
                <a:solidFill>
                  <a:schemeClr val="tx1"/>
                </a:solidFill>
                <a:cs typeface="Times" charset="0"/>
              </a:rPr>
              <a:t>Individual </a:t>
            </a:r>
            <a:r>
              <a:rPr lang="en-US" sz="2000" b="0" i="0" u="sng" dirty="0">
                <a:solidFill>
                  <a:schemeClr val="tx1"/>
                </a:solidFill>
                <a:cs typeface="Times" charset="0"/>
              </a:rPr>
              <a:t>diodes or diode arrays</a:t>
            </a:r>
            <a:r>
              <a:rPr lang="en-US" sz="2000" b="0" i="0" dirty="0">
                <a:solidFill>
                  <a:schemeClr val="tx1"/>
                </a:solidFill>
                <a:cs typeface="Times" charset="0"/>
              </a:rPr>
              <a:t>.</a:t>
            </a:r>
          </a:p>
          <a:p>
            <a:pPr marL="514350" indent="-514350" algn="ctr">
              <a:buFontTx/>
              <a:buAutoNum type="circleNumDbPlain" startAt="2"/>
            </a:pPr>
            <a:endParaRPr lang="en-US" sz="2000" b="0" i="0" dirty="0">
              <a:solidFill>
                <a:schemeClr val="tx1"/>
              </a:solidFill>
              <a:cs typeface="Times" charset="0"/>
            </a:endParaRPr>
          </a:p>
          <a:p>
            <a:pPr marL="514350" indent="-514350" algn="ctr">
              <a:buFontTx/>
              <a:buAutoNum type="circleNumDbPlain" startAt="2"/>
            </a:pPr>
            <a:r>
              <a:rPr lang="en-US" sz="2000" b="0" i="0" u="sng" dirty="0" smtClean="0">
                <a:solidFill>
                  <a:schemeClr val="tx1"/>
                </a:solidFill>
                <a:cs typeface="Times" charset="0"/>
              </a:rPr>
              <a:t>Current mode</a:t>
            </a:r>
            <a:r>
              <a:rPr lang="en-US" sz="2000" b="0" i="0" dirty="0" smtClean="0">
                <a:solidFill>
                  <a:schemeClr val="tx1"/>
                </a:solidFill>
                <a:cs typeface="Times" charset="0"/>
              </a:rPr>
              <a:t>: </a:t>
            </a:r>
            <a:r>
              <a:rPr lang="en-US" b="0" i="0" dirty="0" smtClean="0">
                <a:solidFill>
                  <a:schemeClr val="tx1"/>
                </a:solidFill>
                <a:cs typeface="Times" charset="0"/>
              </a:rPr>
              <a:t>use trans-impedance </a:t>
            </a:r>
            <a:r>
              <a:rPr lang="en-US" b="0" i="0" dirty="0">
                <a:solidFill>
                  <a:schemeClr val="tx1"/>
                </a:solidFill>
                <a:cs typeface="Times" charset="0"/>
              </a:rPr>
              <a:t>amplifiers with gain of 10</a:t>
            </a:r>
            <a:r>
              <a:rPr lang="en-US" b="0" i="0" baseline="30000" dirty="0">
                <a:solidFill>
                  <a:schemeClr val="tx1"/>
                </a:solidFill>
                <a:cs typeface="Times" charset="0"/>
              </a:rPr>
              <a:t>4</a:t>
            </a:r>
            <a:r>
              <a:rPr lang="en-US" b="0" i="0" dirty="0">
                <a:solidFill>
                  <a:schemeClr val="tx1"/>
                </a:solidFill>
                <a:cs typeface="Times" charset="0"/>
              </a:rPr>
              <a:t>-10</a:t>
            </a:r>
            <a:r>
              <a:rPr lang="en-US" b="0" i="0" baseline="30000" dirty="0">
                <a:solidFill>
                  <a:schemeClr val="tx1"/>
                </a:solidFill>
                <a:cs typeface="Times" charset="0"/>
              </a:rPr>
              <a:t>7</a:t>
            </a:r>
            <a:r>
              <a:rPr lang="en-US" b="0" i="0" dirty="0">
                <a:solidFill>
                  <a:schemeClr val="tx1"/>
                </a:solidFill>
                <a:cs typeface="Times" charset="0"/>
              </a:rPr>
              <a:t> V/A</a:t>
            </a:r>
            <a:r>
              <a:rPr lang="en-US" b="0" i="0" dirty="0" smtClean="0">
                <a:solidFill>
                  <a:schemeClr val="tx1"/>
                </a:solidFill>
                <a:cs typeface="Times" charset="0"/>
              </a:rPr>
              <a:t>.</a:t>
            </a:r>
            <a:endParaRPr lang="en-US" b="0" i="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25" name="Picture 8" descr="NSTX_poloidal_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7600"/>
            <a:ext cx="376694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66800"/>
            <a:ext cx="1525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1104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19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Be_filters_f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200400"/>
            <a:ext cx="4237037" cy="160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4953000" y="4876800"/>
            <a:ext cx="3700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0" i="0" dirty="0">
                <a:solidFill>
                  <a:schemeClr val="tx1"/>
                </a:solidFill>
              </a:rPr>
              <a:t>L. Delgado-Aparicio, et al., RSI, </a:t>
            </a:r>
            <a:r>
              <a:rPr lang="en-US" i="0" dirty="0">
                <a:solidFill>
                  <a:schemeClr val="tx1"/>
                </a:solidFill>
              </a:rPr>
              <a:t>81</a:t>
            </a:r>
            <a:r>
              <a:rPr lang="en-US" b="0" i="0" dirty="0">
                <a:solidFill>
                  <a:schemeClr val="tx1"/>
                </a:solidFill>
              </a:rPr>
              <a:t>,10E303, (2010).</a:t>
            </a:r>
          </a:p>
        </p:txBody>
      </p:sp>
      <p:sp>
        <p:nvSpPr>
          <p:cNvPr id="2" name="Down Arrow 1"/>
          <p:cNvSpPr/>
          <p:nvPr/>
        </p:nvSpPr>
        <p:spPr>
          <a:xfrm>
            <a:off x="5562600" y="5715000"/>
            <a:ext cx="3048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2057400"/>
            <a:ext cx="1066800" cy="533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43200" y="1676400"/>
            <a:ext cx="251460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43200" y="1676400"/>
            <a:ext cx="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71867" y="114300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What happens if we don</a:t>
            </a:r>
            <a:r>
              <a:rPr lang="mr-IN" sz="1200" dirty="0" smtClean="0"/>
              <a:t>’</a:t>
            </a:r>
            <a:r>
              <a:rPr lang="en-US" sz="1200" dirty="0" smtClean="0"/>
              <a:t>t </a:t>
            </a:r>
          </a:p>
          <a:p>
            <a:pPr algn="ctr"/>
            <a:r>
              <a:rPr lang="en-US" sz="1200" dirty="0" smtClean="0"/>
              <a:t>use a filter?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123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200" dirty="0"/>
              <a:t>Conventional SXR tomography </a:t>
            </a:r>
            <a:r>
              <a:rPr lang="en-US" sz="3200" dirty="0" smtClean="0"/>
              <a:t>integrates in photon-energy using metal filter &amp; diode arrays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04" y="2133600"/>
            <a:ext cx="492869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4724400" y="2746177"/>
            <a:ext cx="3810000" cy="0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XTOMO_vie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2838"/>
            <a:ext cx="2743200" cy="536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16138" y="5867400"/>
            <a:ext cx="66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MIT</a:t>
            </a:r>
          </a:p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PSFC</a:t>
            </a: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0"/>
            <a:ext cx="533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921" y="3048000"/>
            <a:ext cx="1123406" cy="114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9592" y="2819400"/>
            <a:ext cx="878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AXUV-20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924" y="1828800"/>
            <a:ext cx="1041400" cy="1041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90938" y="1676400"/>
            <a:ext cx="975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AXUV-100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080155" y="1030069"/>
            <a:ext cx="99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DIRECT</a:t>
            </a:r>
          </a:p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EXAMPLES</a:t>
            </a:r>
          </a:p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(e.g. Si)</a:t>
            </a:r>
            <a:endParaRPr lang="en-US" sz="1200" b="1" u="sng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8095" y="4419600"/>
            <a:ext cx="102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INDIRECT</a:t>
            </a:r>
          </a:p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EXAMPLE </a:t>
            </a:r>
          </a:p>
          <a:p>
            <a:pPr algn="ctr"/>
            <a:r>
              <a:rPr lang="en-US" sz="1200" b="1" u="sng" dirty="0" smtClean="0">
                <a:solidFill>
                  <a:srgbClr val="FF0000"/>
                </a:solidFill>
              </a:rPr>
              <a:t>(e.g. </a:t>
            </a:r>
            <a:r>
              <a:rPr lang="en-US" sz="1200" b="1" u="sng" dirty="0" err="1" smtClean="0">
                <a:solidFill>
                  <a:srgbClr val="FF0000"/>
                </a:solidFill>
              </a:rPr>
              <a:t>CsITl</a:t>
            </a:r>
            <a:r>
              <a:rPr lang="en-US" sz="1200" b="1" u="sng" dirty="0" smtClean="0">
                <a:solidFill>
                  <a:srgbClr val="FF0000"/>
                </a:solidFill>
              </a:rPr>
              <a:t>)</a:t>
            </a:r>
            <a:endParaRPr lang="en-US" sz="12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220" y="5114581"/>
            <a:ext cx="1130808" cy="13624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8200" y="2438400"/>
            <a:ext cx="4144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Conventional tomography integrate in energy-space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895223" y="5590424"/>
            <a:ext cx="70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900177" y="2986800"/>
            <a:ext cx="693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EDGE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00600" y="990600"/>
            <a:ext cx="381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 of spatially resolved x-ray spectra from ITER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185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200" dirty="0"/>
              <a:t>I</a:t>
            </a:r>
            <a:r>
              <a:rPr lang="en-US" sz="3200" dirty="0" smtClean="0"/>
              <a:t>ntegration means also that it is very difficult </a:t>
            </a:r>
            <a:r>
              <a:rPr lang="en-US" sz="3200" dirty="0"/>
              <a:t>to extract local </a:t>
            </a:r>
            <a:r>
              <a:rPr lang="en-US" sz="3200" dirty="0" smtClean="0"/>
              <a:t>parameters </a:t>
            </a:r>
            <a:r>
              <a:rPr lang="en-US" sz="3200" dirty="0"/>
              <a:t>from the SXR </a:t>
            </a:r>
            <a:r>
              <a:rPr lang="en-US" sz="3200" dirty="0" smtClean="0"/>
              <a:t>emission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5" name="Picture 7" descr="XTOMO_vi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2838"/>
            <a:ext cx="2743200" cy="536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16138" y="5867400"/>
            <a:ext cx="66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MIT</a:t>
            </a:r>
          </a:p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PSFC</a:t>
            </a: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0"/>
            <a:ext cx="533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819400" y="927100"/>
            <a:ext cx="632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800"/>
              <a:t>SXR tomographic systems measure the line-integrated continuum &amp; line-emission from MCF plasmas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86274" y="1684338"/>
            <a:ext cx="5695602" cy="48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800" dirty="0"/>
              <a:t>n</a:t>
            </a:r>
            <a:r>
              <a:rPr lang="en-US" sz="1800" baseline="-25000" dirty="0"/>
              <a:t>e</a:t>
            </a:r>
            <a:r>
              <a:rPr lang="en-US" sz="1800" dirty="0"/>
              <a:t>: electron density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err="1"/>
              <a:t>n</a:t>
            </a:r>
            <a:r>
              <a:rPr lang="en-US" sz="1800" baseline="-25000" dirty="0" err="1"/>
              <a:t>i</a:t>
            </a:r>
            <a:r>
              <a:rPr lang="en-US" sz="1800" dirty="0"/>
              <a:t>: ion (H, D/T) density</a:t>
            </a:r>
          </a:p>
          <a:p>
            <a:pPr algn="ctr"/>
            <a:endParaRPr lang="en-US" sz="1800" baseline="-25000" dirty="0"/>
          </a:p>
          <a:p>
            <a:pPr algn="ctr"/>
            <a:r>
              <a:rPr lang="en-US" sz="1800" dirty="0" err="1"/>
              <a:t>n</a:t>
            </a:r>
            <a:r>
              <a:rPr lang="en-US" sz="1800" baseline="-25000" dirty="0" err="1"/>
              <a:t>Z</a:t>
            </a:r>
            <a:r>
              <a:rPr lang="en-US" sz="1800" dirty="0"/>
              <a:t>: impurity density (He, B, C, O, </a:t>
            </a:r>
            <a:r>
              <a:rPr lang="en-US" sz="1800" dirty="0" err="1"/>
              <a:t>Ar</a:t>
            </a:r>
            <a:r>
              <a:rPr lang="en-US" sz="1800" dirty="0"/>
              <a:t>, Mo, W)</a:t>
            </a:r>
          </a:p>
          <a:p>
            <a:pPr algn="ctr"/>
            <a:endParaRPr lang="en-US" sz="1800" baseline="-25000" dirty="0"/>
          </a:p>
          <a:p>
            <a:pPr algn="ctr"/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dirty="0"/>
              <a:t>: electron temperature</a:t>
            </a:r>
          </a:p>
          <a:p>
            <a:pPr algn="ctr"/>
            <a:endParaRPr lang="en-US" sz="1800" baseline="-25000" dirty="0"/>
          </a:p>
          <a:p>
            <a:pPr algn="ctr"/>
            <a:r>
              <a:rPr lang="en-US" sz="1800" dirty="0"/>
              <a:t>“</a:t>
            </a:r>
            <a:r>
              <a:rPr lang="en-US" altLang="ja-JP" sz="1800" dirty="0" err="1"/>
              <a:t>Maxwellian</a:t>
            </a:r>
            <a:r>
              <a:rPr lang="en-US" sz="1800" dirty="0"/>
              <a:t>”</a:t>
            </a:r>
            <a:r>
              <a:rPr lang="en-US" altLang="ja-JP" sz="1800" dirty="0"/>
              <a:t> distributions f(</a:t>
            </a:r>
            <a:r>
              <a:rPr lang="en-US" altLang="ja-JP" sz="1800" dirty="0" err="1"/>
              <a:t>E</a:t>
            </a:r>
            <a:r>
              <a:rPr lang="en-US" altLang="ja-JP" sz="1800" baseline="-25000" dirty="0" err="1"/>
              <a:t>e</a:t>
            </a:r>
            <a:r>
              <a:rPr lang="en-US" altLang="ja-JP" sz="1800" dirty="0"/>
              <a:t>/</a:t>
            </a:r>
            <a:r>
              <a:rPr lang="en-US" altLang="ja-JP" sz="1800" dirty="0" err="1"/>
              <a:t>k</a:t>
            </a:r>
            <a:r>
              <a:rPr lang="en-US" altLang="ja-JP" sz="1800" baseline="-25000" dirty="0" err="1"/>
              <a:t>B</a:t>
            </a:r>
            <a:r>
              <a:rPr lang="en-US" altLang="ja-JP" sz="1800" dirty="0" err="1"/>
              <a:t>T</a:t>
            </a:r>
            <a:r>
              <a:rPr lang="en-US" altLang="ja-JP" sz="1800" baseline="-25000" dirty="0" err="1"/>
              <a:t>e</a:t>
            </a:r>
            <a:r>
              <a:rPr lang="en-US" altLang="ja-JP" sz="1800" dirty="0"/>
              <a:t>)</a:t>
            </a:r>
            <a:endParaRPr lang="en-US" altLang="ja-JP" sz="1400" dirty="0"/>
          </a:p>
          <a:p>
            <a:pPr algn="ctr"/>
            <a:endParaRPr lang="en-US" sz="1800" dirty="0"/>
          </a:p>
          <a:p>
            <a:pPr algn="ctr"/>
            <a:r>
              <a:rPr lang="en-US" sz="1800" dirty="0">
                <a:latin typeface="Symbol" charset="0"/>
                <a:cs typeface="Symbol" charset="0"/>
              </a:rPr>
              <a:t>q</a:t>
            </a:r>
            <a:r>
              <a:rPr lang="en-US" sz="1800" dirty="0"/>
              <a:t>-asymmetries as F[</a:t>
            </a:r>
            <a:r>
              <a:rPr lang="en-US" sz="1800" dirty="0" err="1"/>
              <a:t>v</a:t>
            </a:r>
            <a:r>
              <a:rPr lang="en-US" sz="1800" baseline="-25000" dirty="0" err="1">
                <a:latin typeface="Symbol" charset="0"/>
                <a:cs typeface="Symbol" charset="0"/>
              </a:rPr>
              <a:t>f</a:t>
            </a:r>
            <a:r>
              <a:rPr lang="en-US" sz="1800" dirty="0"/>
              <a:t>: </a:t>
            </a:r>
            <a:r>
              <a:rPr lang="en-US" sz="1800" dirty="0" err="1"/>
              <a:t>toroidal</a:t>
            </a:r>
            <a:r>
              <a:rPr lang="en-US" sz="1800" dirty="0"/>
              <a:t> velocity, M</a:t>
            </a:r>
            <a:r>
              <a:rPr lang="en-US" sz="1800" baseline="-25000" dirty="0"/>
              <a:t>Z</a:t>
            </a:r>
            <a:r>
              <a:rPr lang="en-US" sz="1800" dirty="0"/>
              <a:t>: ion mass]</a:t>
            </a:r>
          </a:p>
          <a:p>
            <a:pPr algn="ctr"/>
            <a:r>
              <a:rPr lang="en-US" sz="1800" dirty="0"/>
              <a:t>(vertical or tangential views are needed)</a:t>
            </a:r>
          </a:p>
          <a:p>
            <a:pPr algn="ctr"/>
            <a:endParaRPr lang="en-US" sz="1400" dirty="0"/>
          </a:p>
          <a:p>
            <a:pPr algn="ctr"/>
            <a:r>
              <a:rPr lang="en-US" sz="1800" dirty="0"/>
              <a:t>L: Length of integration, </a:t>
            </a:r>
            <a:r>
              <a:rPr lang="en-US" sz="1800" dirty="0">
                <a:latin typeface="Symbol" charset="0"/>
                <a:cs typeface="Symbol" charset="0"/>
              </a:rPr>
              <a:t>q</a:t>
            </a:r>
            <a:r>
              <a:rPr lang="en-US" sz="1800" dirty="0"/>
              <a:t>: </a:t>
            </a:r>
            <a:r>
              <a:rPr lang="en-US" sz="1800" dirty="0" err="1"/>
              <a:t>poloidal</a:t>
            </a:r>
            <a:r>
              <a:rPr lang="en-US" sz="1800" dirty="0"/>
              <a:t> angle</a:t>
            </a:r>
          </a:p>
          <a:p>
            <a:pPr algn="ctr"/>
            <a:r>
              <a:rPr lang="en-US" sz="1800" dirty="0"/>
              <a:t>(radial and </a:t>
            </a:r>
            <a:r>
              <a:rPr lang="en-US" sz="1800" dirty="0" err="1"/>
              <a:t>poloidal</a:t>
            </a:r>
            <a:r>
              <a:rPr lang="en-US" sz="1800" dirty="0"/>
              <a:t> coverage)</a:t>
            </a:r>
          </a:p>
          <a:p>
            <a:pPr algn="ctr"/>
            <a:endParaRPr lang="en-US" sz="1400" dirty="0"/>
          </a:p>
          <a:p>
            <a:pPr algn="ctr"/>
            <a:r>
              <a:rPr lang="en-US" sz="1800" dirty="0" err="1"/>
              <a:t>T</a:t>
            </a:r>
            <a:r>
              <a:rPr lang="en-US" sz="1800" baseline="-25000" dirty="0" err="1"/>
              <a:t>filter</a:t>
            </a:r>
            <a:r>
              <a:rPr lang="en-US" sz="1800" dirty="0"/>
              <a:t>(</a:t>
            </a:r>
            <a:r>
              <a:rPr lang="en-US" sz="1800" dirty="0" err="1"/>
              <a:t>E</a:t>
            </a:r>
            <a:r>
              <a:rPr lang="en-US" sz="1800" baseline="-25000" dirty="0" err="1"/>
              <a:t>ph</a:t>
            </a:r>
            <a:r>
              <a:rPr lang="en-US" sz="1800" dirty="0"/>
              <a:t>): transmission function of filter</a:t>
            </a:r>
          </a:p>
          <a:p>
            <a:pPr algn="ctr"/>
            <a:endParaRPr lang="en-US" sz="1400" dirty="0"/>
          </a:p>
          <a:p>
            <a:pPr algn="ctr"/>
            <a:r>
              <a:rPr lang="en-US" sz="1800" dirty="0"/>
              <a:t>Detector response: S(</a:t>
            </a:r>
            <a:r>
              <a:rPr lang="en-US" sz="1800" dirty="0" err="1"/>
              <a:t>E</a:t>
            </a:r>
            <a:r>
              <a:rPr lang="en-US" sz="1800" baseline="-25000" dirty="0" err="1"/>
              <a:t>ph</a:t>
            </a:r>
            <a:r>
              <a:rPr lang="en-US" sz="18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2800" y="1600200"/>
            <a:ext cx="5105400" cy="2422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3789363" y="5715000"/>
            <a:ext cx="4279900" cy="803275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2820988" y="5748338"/>
            <a:ext cx="976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400">
                <a:solidFill>
                  <a:srgbClr val="0000FF"/>
                </a:solidFill>
              </a:rPr>
              <a:t>Energy</a:t>
            </a:r>
          </a:p>
          <a:p>
            <a:pPr algn="ctr"/>
            <a:r>
              <a:rPr lang="en-US" sz="1400">
                <a:solidFill>
                  <a:srgbClr val="0000FF"/>
                </a:solidFill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24740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However, conventional </a:t>
            </a:r>
            <a:r>
              <a:rPr lang="en-US" sz="3200" dirty="0"/>
              <a:t>SXR tomography is </a:t>
            </a:r>
            <a:r>
              <a:rPr lang="en-US" sz="3200" dirty="0" smtClean="0"/>
              <a:t>still being used </a:t>
            </a:r>
            <a:r>
              <a:rPr lang="en-US" sz="3200" dirty="0"/>
              <a:t>for stability, MHD </a:t>
            </a:r>
            <a:r>
              <a:rPr lang="en-US" sz="3200" dirty="0" smtClean="0"/>
              <a:t>&amp; transport studies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5" name="Picture 7" descr="XTOMO_vi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2838"/>
            <a:ext cx="2743200" cy="536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16138" y="5867400"/>
            <a:ext cx="66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MIT</a:t>
            </a:r>
          </a:p>
          <a:p>
            <a:pPr algn="ctr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PSFC</a:t>
            </a: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0"/>
            <a:ext cx="533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SXR_surf_1Dplot_OhmicvsLHCD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4191000"/>
            <a:ext cx="54848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HTPD_snake_evolution_no_axis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1371600"/>
            <a:ext cx="558006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886075" y="962025"/>
            <a:ext cx="6240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800" dirty="0"/>
              <a:t>a) Stability and MHD [e.g. (</a:t>
            </a:r>
            <a:r>
              <a:rPr lang="en-US" sz="1800" dirty="0" err="1"/>
              <a:t>m,n</a:t>
            </a:r>
            <a:r>
              <a:rPr lang="en-US" sz="1800" dirty="0"/>
              <a:t>) modes and </a:t>
            </a:r>
            <a:r>
              <a:rPr lang="en-US" sz="1800" dirty="0" err="1"/>
              <a:t>sawteeth</a:t>
            </a:r>
            <a:r>
              <a:rPr lang="en-US" sz="1800" dirty="0"/>
              <a:t>]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2884488" y="3886200"/>
            <a:ext cx="607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800" dirty="0"/>
              <a:t>b) Impurity transport (e.g. using gas injection or LBO)</a:t>
            </a:r>
          </a:p>
        </p:txBody>
      </p:sp>
    </p:spTree>
    <p:extLst>
      <p:ext uri="{BB962C8B-B14F-4D97-AF65-F5344CB8AC3E}">
        <p14:creationId xmlns:p14="http://schemas.microsoft.com/office/powerpoint/2010/main" val="54097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>
                <a:latin typeface="Arial"/>
                <a:cs typeface="Arial"/>
              </a:rPr>
              <a:t>Three options in the x-ray range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9067800" cy="34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742950" indent="-7429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AutoNum type="circleNumDbPlain"/>
            </a:pP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Conventional broadband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x-ray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(e.g. SXR tomography</a:t>
            </a:r>
            <a:r>
              <a:rPr lang="en-US" sz="27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=&gt;</a:t>
            </a: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confinement, MHD, equilibrium).</a:t>
            </a:r>
            <a:endParaRPr lang="en-US" sz="27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2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Doppler line-radiation x-ray 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e.g.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T</a:t>
            </a:r>
            <a:r>
              <a:rPr lang="en-US" sz="2800" b="0" i="0" baseline="-25000" dirty="0">
                <a:solidFill>
                  <a:schemeClr val="tx1"/>
                </a:solidFill>
                <a:latin typeface="Arial" charset="0"/>
                <a:cs typeface="Times" charset="0"/>
              </a:rPr>
              <a:t>i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>
                <a:solidFill>
                  <a:schemeClr val="tx1"/>
                </a:solidFill>
                <a:latin typeface="Symbol" charset="0"/>
                <a:cs typeface="Times" charset="0"/>
              </a:rPr>
              <a:t>f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Symbol" charset="0"/>
                <a:cs typeface="Times" charset="0"/>
              </a:rPr>
              <a:t>q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=&gt;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+mn-lt"/>
                <a:cs typeface="Times" charset="0"/>
              </a:rPr>
              <a:t>r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)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3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Modern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PHA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&amp; multi-energy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(e.g.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eff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rgbClr val="000000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e,fast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).</a:t>
            </a:r>
            <a:endParaRPr lang="en-US" sz="28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209800"/>
            <a:ext cx="8991600" cy="2438400"/>
          </a:xfrm>
          <a:prstGeom prst="rect">
            <a:avLst/>
          </a:prstGeom>
          <a:noFill/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0" y="5257800"/>
            <a:ext cx="64566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Extract local plasma information !!!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198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The </a:t>
            </a:r>
            <a:r>
              <a:rPr lang="en-US" sz="3400" dirty="0" smtClean="0">
                <a:solidFill>
                  <a:srgbClr val="0000FF"/>
                </a:solidFill>
              </a:rPr>
              <a:t>low-Z (Li, Be, C, B) </a:t>
            </a:r>
            <a:r>
              <a:rPr lang="en-US" sz="3400" dirty="0" err="1" smtClean="0"/>
              <a:t>vs</a:t>
            </a:r>
            <a:r>
              <a:rPr lang="en-US" sz="3400" dirty="0" smtClean="0"/>
              <a:t> </a:t>
            </a:r>
            <a:r>
              <a:rPr lang="en-US" sz="3400" dirty="0" smtClean="0">
                <a:solidFill>
                  <a:srgbClr val="FF0000"/>
                </a:solidFill>
              </a:rPr>
              <a:t>high-Z (Fe, Mo, W) </a:t>
            </a:r>
            <a:r>
              <a:rPr lang="en-US" sz="3400" dirty="0" smtClean="0"/>
              <a:t>plasma facing component (PFC) challenge</a:t>
            </a:r>
            <a:endParaRPr lang="en-US" sz="34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1086683"/>
            <a:ext cx="6248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Both </a:t>
            </a:r>
            <a:r>
              <a:rPr lang="en-US" sz="2400" dirty="0"/>
              <a:t>low</a:t>
            </a:r>
            <a:r>
              <a:rPr lang="en-US" sz="2400" dirty="0" smtClean="0"/>
              <a:t>- &amp; high</a:t>
            </a:r>
            <a:r>
              <a:rPr lang="en-US" sz="2400" dirty="0"/>
              <a:t>-Z materials are currently being used for the </a:t>
            </a:r>
            <a:r>
              <a:rPr lang="en-US" sz="2400" b="1" u="sng" dirty="0" smtClean="0"/>
              <a:t>PFCs</a:t>
            </a:r>
            <a:r>
              <a:rPr lang="en-US" sz="2400" dirty="0" smtClean="0"/>
              <a:t>, </a:t>
            </a:r>
            <a:r>
              <a:rPr lang="en-US" sz="2400" dirty="0"/>
              <a:t>but each has technological </a:t>
            </a:r>
            <a:r>
              <a:rPr lang="en-US" sz="2400" dirty="0" smtClean="0"/>
              <a:t>hurdles. </a:t>
            </a:r>
          </a:p>
          <a:p>
            <a:endParaRPr lang="en-US" sz="1000" dirty="0"/>
          </a:p>
          <a:p>
            <a:endParaRPr lang="en-US" sz="1000" dirty="0"/>
          </a:p>
          <a:p>
            <a:pPr marL="342900" indent="-342900">
              <a:buFont typeface="+mj-ea"/>
              <a:buAutoNum type="circleNumDbPlain"/>
            </a:pPr>
            <a:r>
              <a:rPr lang="en-US" sz="2000" dirty="0" smtClean="0"/>
              <a:t> </a:t>
            </a:r>
            <a:r>
              <a:rPr lang="en-US" sz="2000" u="sng" dirty="0" smtClean="0">
                <a:solidFill>
                  <a:srgbClr val="0000FF"/>
                </a:solidFill>
              </a:rPr>
              <a:t>Low</a:t>
            </a:r>
            <a:r>
              <a:rPr lang="en-US" sz="2000" u="sng" dirty="0">
                <a:solidFill>
                  <a:srgbClr val="0000FF"/>
                </a:solidFill>
              </a:rPr>
              <a:t>-Z </a:t>
            </a:r>
            <a:r>
              <a:rPr lang="en-US" sz="2000" u="sng" dirty="0" smtClean="0">
                <a:solidFill>
                  <a:srgbClr val="0000FF"/>
                </a:solidFill>
              </a:rPr>
              <a:t>materials: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Typically </a:t>
            </a:r>
            <a:r>
              <a:rPr lang="en-US" sz="2000" dirty="0"/>
              <a:t>have </a:t>
            </a:r>
            <a:r>
              <a:rPr lang="en-US" sz="2000" dirty="0">
                <a:solidFill>
                  <a:srgbClr val="0000FF"/>
                </a:solidFill>
              </a:rPr>
              <a:t>higher erosion </a:t>
            </a:r>
            <a:r>
              <a:rPr lang="en-US" sz="2000" dirty="0" smtClean="0">
                <a:solidFill>
                  <a:srgbClr val="0000FF"/>
                </a:solidFill>
              </a:rPr>
              <a:t>rates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Their </a:t>
            </a:r>
            <a:r>
              <a:rPr lang="en-US" sz="2000" dirty="0"/>
              <a:t>injection into the main chamber will result in an </a:t>
            </a:r>
            <a:r>
              <a:rPr lang="en-US" sz="2000" dirty="0">
                <a:solidFill>
                  <a:srgbClr val="0000FF"/>
                </a:solidFill>
              </a:rPr>
              <a:t>increase of </a:t>
            </a:r>
            <a:r>
              <a:rPr lang="en-US" sz="2000" dirty="0" err="1" smtClean="0">
                <a:solidFill>
                  <a:srgbClr val="0000FF"/>
                </a:solidFill>
              </a:rPr>
              <a:t>Z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 smtClean="0">
                <a:solidFill>
                  <a:srgbClr val="0000FF"/>
                </a:solidFill>
              </a:rPr>
              <a:t>collisionality</a:t>
            </a:r>
            <a:r>
              <a:rPr lang="en-US" sz="2000" dirty="0" smtClean="0"/>
              <a:t> (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err="1" smtClean="0">
                <a:cs typeface="Symbol" charset="2"/>
              </a:rPr>
              <a:t>e,Z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  <a:r>
              <a:rPr lang="en-US" sz="2000" dirty="0" smtClean="0"/>
              <a:t>.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/>
              <a:t> </a:t>
            </a:r>
            <a:r>
              <a:rPr lang="en-US" sz="2000" dirty="0" smtClean="0"/>
              <a:t>H-, D- &amp; </a:t>
            </a:r>
            <a:r>
              <a:rPr lang="en-US" sz="2000" dirty="0" smtClean="0">
                <a:solidFill>
                  <a:srgbClr val="0000FF"/>
                </a:solidFill>
              </a:rPr>
              <a:t>T-retention </a:t>
            </a:r>
            <a:r>
              <a:rPr lang="en-US" sz="2000" dirty="0" smtClean="0"/>
              <a:t>is a difficult issue! </a:t>
            </a:r>
            <a:endParaRPr lang="en-US" sz="12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pPr marL="457200" indent="-457200">
              <a:buFont typeface="+mj-ea"/>
              <a:buAutoNum type="circleNumDbPlain" startAt="2"/>
            </a:pPr>
            <a:r>
              <a:rPr lang="en-US" sz="2000" dirty="0"/>
              <a:t>A</a:t>
            </a:r>
            <a:r>
              <a:rPr lang="en-US" sz="2000" dirty="0" smtClean="0"/>
              <a:t>ugment </a:t>
            </a:r>
            <a:r>
              <a:rPr lang="en-US" sz="2000" dirty="0"/>
              <a:t>of </a:t>
            </a:r>
            <a:r>
              <a:rPr lang="en-US" sz="2000" dirty="0" err="1">
                <a:solidFill>
                  <a:srgbClr val="0000FF"/>
                </a:solidFill>
              </a:rPr>
              <a:t>Z</a:t>
            </a:r>
            <a:r>
              <a:rPr lang="en-US" sz="2000" baseline="-25000" dirty="0" err="1">
                <a:solidFill>
                  <a:srgbClr val="0000FF"/>
                </a:solidFill>
              </a:rPr>
              <a:t>eff</a:t>
            </a:r>
            <a:r>
              <a:rPr lang="en-US" sz="2000" dirty="0"/>
              <a:t> </a:t>
            </a:r>
            <a:r>
              <a:rPr lang="en-US" sz="2000" dirty="0" smtClean="0"/>
              <a:t>will lead to: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Reduce fuel </a:t>
            </a:r>
            <a:r>
              <a:rPr lang="en-US" sz="2000" dirty="0">
                <a:solidFill>
                  <a:srgbClr val="0000FF"/>
                </a:solidFill>
              </a:rPr>
              <a:t>purity </a:t>
            </a:r>
            <a:r>
              <a:rPr lang="en-US" sz="2000" dirty="0" smtClean="0"/>
              <a:t>(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/n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) and </a:t>
            </a:r>
            <a:r>
              <a:rPr lang="en-US" sz="2000" dirty="0">
                <a:solidFill>
                  <a:srgbClr val="0000FF"/>
                </a:solidFill>
              </a:rPr>
              <a:t>reactivity</a:t>
            </a:r>
            <a:r>
              <a:rPr lang="en-US" sz="2000" dirty="0"/>
              <a:t> </a:t>
            </a:r>
            <a:r>
              <a:rPr lang="en-US" sz="2000" dirty="0" smtClean="0"/>
              <a:t>(S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∝n</a:t>
            </a:r>
            <a:r>
              <a:rPr lang="en-US" sz="2000" baseline="-25000" dirty="0" smtClean="0"/>
              <a:t>D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or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D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).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But </a:t>
            </a:r>
            <a:r>
              <a:rPr lang="en-US" sz="2000" dirty="0"/>
              <a:t>contributing less to </a:t>
            </a:r>
            <a:r>
              <a:rPr lang="en-US" sz="2000" dirty="0" smtClean="0"/>
              <a:t>radiated power density: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rad</a:t>
            </a:r>
            <a:r>
              <a:rPr lang="en-US" sz="2000" dirty="0" smtClean="0"/>
              <a:t>=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e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D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D</a:t>
            </a:r>
            <a:r>
              <a:rPr lang="en-US" sz="2000" dirty="0" err="1" smtClean="0"/>
              <a:t>+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L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err="1" smtClean="0"/>
              <a:t>+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000" dirty="0" err="1" smtClean="0">
                <a:solidFill>
                  <a:srgbClr val="FF0000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2000" dirty="0" err="1" smtClean="0">
                <a:solidFill>
                  <a:srgbClr val="FF0000"/>
                </a:solidFill>
              </a:rPr>
              <a:t>L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Z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00800" y="382018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NSTX-U @ PPPL, Princeton University, Princeton, NJ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545335"/>
            <a:ext cx="2286000" cy="21122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672" y="4343400"/>
            <a:ext cx="2286000" cy="21716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324600" y="990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MAST, CCFE, </a:t>
            </a:r>
          </a:p>
          <a:p>
            <a:pPr algn="ctr"/>
            <a:r>
              <a:rPr lang="en-US" sz="1400" dirty="0" err="1" smtClean="0"/>
              <a:t>Oxfordshire</a:t>
            </a:r>
            <a:r>
              <a:rPr lang="en-US" sz="1400" dirty="0" smtClean="0"/>
              <a:t>, UK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467600" y="4800600"/>
            <a:ext cx="67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Li, B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&amp; C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124200" y="57912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2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do we extract physics information from narrow and/or wider SXR energy bands ?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04" y="2133600"/>
            <a:ext cx="492869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29400" y="2743200"/>
            <a:ext cx="101600" cy="3352800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67600" y="2743200"/>
            <a:ext cx="1066800" cy="3352800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63081" y="2209800"/>
            <a:ext cx="118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Narrow bands</a:t>
            </a:r>
            <a:endParaRPr lang="en-US" sz="1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78009" y="2209800"/>
            <a:ext cx="65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Wider</a:t>
            </a:r>
          </a:p>
          <a:p>
            <a:pPr algn="ctr"/>
            <a:r>
              <a:rPr lang="en-US" sz="1200" i="1" dirty="0" smtClean="0"/>
              <a:t>band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0633" y="1066800"/>
            <a:ext cx="390363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FF0000"/>
                </a:solidFill>
              </a:rPr>
              <a:t>Narrow energy bands</a:t>
            </a:r>
          </a:p>
          <a:p>
            <a:pPr marL="285750" indent="-285750" algn="ctr">
              <a:buFont typeface="Arial"/>
              <a:buChar char="•"/>
            </a:pPr>
            <a:endParaRPr lang="en-US" dirty="0" smtClean="0"/>
          </a:p>
          <a:p>
            <a:pPr marL="285750" indent="-285750" algn="ctr">
              <a:buFont typeface="Arial"/>
              <a:buChar char="•"/>
            </a:pPr>
            <a:r>
              <a:rPr lang="en-US" sz="2000" dirty="0"/>
              <a:t>Doppler spectroscopy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High-resolution spectrometers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/>
              <a:t>E/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/>
              <a:t>E~10000-</a:t>
            </a:r>
            <a:r>
              <a:rPr lang="en-US" sz="2000" dirty="0" smtClean="0"/>
              <a:t>20000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Probes </a:t>
            </a:r>
            <a:r>
              <a:rPr lang="en-US" sz="2000" u="sng" dirty="0" smtClean="0"/>
              <a:t>mainly</a:t>
            </a:r>
            <a:r>
              <a:rPr lang="en-US" sz="2000" dirty="0" smtClean="0"/>
              <a:t> the ion-channel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T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V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baseline="-25000" dirty="0" err="1" smtClean="0"/>
              <a:t>,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000" dirty="0" smtClean="0">
                <a:latin typeface="+mn-lt"/>
                <a:cs typeface="Symbol" charset="2"/>
              </a:rPr>
              <a:t>, </a:t>
            </a:r>
            <a:r>
              <a:rPr lang="en-US" sz="2000" dirty="0" err="1" smtClean="0">
                <a:latin typeface="+mn-lt"/>
                <a:cs typeface="Symbol" charset="2"/>
              </a:rPr>
              <a:t>n</a:t>
            </a:r>
            <a:r>
              <a:rPr lang="en-US" sz="2000" baseline="-25000" dirty="0" err="1" smtClean="0">
                <a:latin typeface="+mn-lt"/>
                <a:cs typeface="Symbol" charset="2"/>
              </a:rPr>
              <a:t>Z</a:t>
            </a:r>
            <a:endParaRPr lang="en-US" sz="2000" dirty="0">
              <a:latin typeface="+mn-lt"/>
              <a:cs typeface="Symbol" charset="2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>
                <a:latin typeface="+mn-lt"/>
                <a:cs typeface="Symbol" charset="2"/>
              </a:rPr>
              <a:t>Obtain </a:t>
            </a:r>
            <a:r>
              <a:rPr lang="en-US" sz="2000" dirty="0" err="1" smtClean="0">
                <a:latin typeface="+mn-lt"/>
                <a:cs typeface="Symbol" charset="2"/>
              </a:rPr>
              <a:t>T</a:t>
            </a:r>
            <a:r>
              <a:rPr lang="en-US" sz="2000" baseline="-25000" dirty="0" err="1" smtClean="0">
                <a:latin typeface="+mn-lt"/>
                <a:cs typeface="Symbol" charset="2"/>
              </a:rPr>
              <a:t>e</a:t>
            </a:r>
            <a:r>
              <a:rPr lang="en-US" sz="2000" dirty="0" smtClean="0">
                <a:latin typeface="+mn-lt"/>
                <a:cs typeface="Symbol" charset="2"/>
              </a:rPr>
              <a:t> using line-ratio</a:t>
            </a:r>
            <a:endParaRPr lang="en-US" sz="2000" baseline="-25000" dirty="0" smtClean="0">
              <a:latin typeface="+mn-lt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" y="3868341"/>
            <a:ext cx="426270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FF0000"/>
                </a:solidFill>
              </a:rPr>
              <a:t>Wider energy bands</a:t>
            </a:r>
          </a:p>
          <a:p>
            <a:pPr marL="285750" indent="-285750" algn="ctr">
              <a:buFont typeface="Arial"/>
              <a:buChar char="•"/>
            </a:pPr>
            <a:endParaRPr lang="en-US" dirty="0" smtClean="0"/>
          </a:p>
          <a:p>
            <a:pPr marL="285750" indent="-285750" algn="ctr">
              <a:buFont typeface="Arial"/>
              <a:buChar char="•"/>
            </a:pPr>
            <a:r>
              <a:rPr lang="en-US" sz="2000" dirty="0"/>
              <a:t>Multi-energy spectroscopy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Low-resolution spectrometers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/>
              <a:t>E/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/>
              <a:t>E~</a:t>
            </a:r>
            <a:r>
              <a:rPr lang="en-US" sz="2000" dirty="0" smtClean="0"/>
              <a:t>10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Probes electron and ion channels</a:t>
            </a:r>
          </a:p>
          <a:p>
            <a:pPr marL="285750" indent="-285750" algn="ctr">
              <a:buFont typeface="Arial"/>
              <a:buChar char="•"/>
            </a:pP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>
                <a:cs typeface="Symbol" charset="2"/>
              </a:rPr>
              <a:t>, </a:t>
            </a:r>
            <a:r>
              <a:rPr lang="en-US" sz="2000" dirty="0" err="1" smtClean="0">
                <a:cs typeface="Symbol" charset="2"/>
              </a:rPr>
              <a:t>n</a:t>
            </a:r>
            <a:r>
              <a:rPr lang="en-US" sz="2000" baseline="-25000" dirty="0" err="1" smtClean="0">
                <a:cs typeface="Symbol" charset="2"/>
              </a:rPr>
              <a:t>Z</a:t>
            </a:r>
            <a:r>
              <a:rPr lang="en-US" sz="2000" dirty="0" smtClean="0">
                <a:cs typeface="Symbol" charset="2"/>
              </a:rPr>
              <a:t>,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,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endParaRPr lang="en-US" sz="2000" dirty="0"/>
          </a:p>
          <a:p>
            <a:pPr marL="285750" indent="-285750" algn="ctr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>
                <a:cs typeface="Symbol" charset="2"/>
              </a:rPr>
              <a:t>n</a:t>
            </a:r>
            <a:r>
              <a:rPr lang="en-US" sz="2000" baseline="-25000" dirty="0" err="1" smtClean="0">
                <a:cs typeface="Symbol" charset="2"/>
              </a:rPr>
              <a:t>e,fast</a:t>
            </a:r>
            <a:r>
              <a:rPr lang="en-US" sz="2000" dirty="0" smtClean="0">
                <a:cs typeface="Symbol" charset="2"/>
              </a:rPr>
              <a:t> (e.g. LHCD, runaways)</a:t>
            </a:r>
            <a:endParaRPr lang="en-US" sz="2000" baseline="-25000" dirty="0"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990600"/>
            <a:ext cx="3810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 of spatially resolved x-ray spectra from ITER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6781800" y="2743200"/>
            <a:ext cx="101600" cy="3352800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50095" y="2743200"/>
            <a:ext cx="101600" cy="3352800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696075" y="2438400"/>
            <a:ext cx="241491" cy="2794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4825" y="2447925"/>
            <a:ext cx="155575" cy="26352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86600" y="2438400"/>
            <a:ext cx="142875" cy="28257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54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>
                <a:latin typeface="Arial"/>
                <a:cs typeface="Arial"/>
              </a:rPr>
              <a:t>Three options in the x-ray range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9067800" cy="34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742950" indent="-7429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AutoNum type="circleNumDbPlain"/>
            </a:pP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Conventional broadband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x-ray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(e.g. SXR tomography</a:t>
            </a:r>
            <a:r>
              <a:rPr lang="en-US" sz="27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=&gt;</a:t>
            </a: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confinement, MHD, equilibrium).</a:t>
            </a:r>
            <a:endParaRPr lang="en-US" sz="27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2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Doppler line-radiation x-ray 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e.g.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T</a:t>
            </a:r>
            <a:r>
              <a:rPr lang="en-US" sz="2800" b="0" i="0" baseline="-25000" dirty="0">
                <a:solidFill>
                  <a:schemeClr val="tx1"/>
                </a:solidFill>
                <a:latin typeface="Arial" charset="0"/>
                <a:cs typeface="Times" charset="0"/>
              </a:rPr>
              <a:t>i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>
                <a:solidFill>
                  <a:schemeClr val="tx1"/>
                </a:solidFill>
                <a:latin typeface="Symbol" charset="0"/>
                <a:cs typeface="Times" charset="0"/>
              </a:rPr>
              <a:t>f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Symbol" charset="0"/>
                <a:cs typeface="Times" charset="0"/>
              </a:rPr>
              <a:t>q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=&gt;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+mn-lt"/>
                <a:cs typeface="Times" charset="0"/>
              </a:rPr>
              <a:t>r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)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3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Modern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PHA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&amp; multi-energy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(e.g.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eff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rgbClr val="000000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e,fast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).</a:t>
            </a:r>
            <a:endParaRPr lang="en-US" sz="28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209800"/>
            <a:ext cx="8991600" cy="1219200"/>
          </a:xfrm>
          <a:prstGeom prst="rect">
            <a:avLst/>
          </a:prstGeom>
          <a:noFill/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0" y="5257800"/>
            <a:ext cx="64566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Extract local plasma information !!!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288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Motivation for developing and using new x-ray crystal imaging spectrometers</a:t>
            </a:r>
            <a:endParaRPr lang="en-US" sz="3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798" tIns="46798" rIns="46798" bIns="46798"/>
          <a:lstStyle>
            <a:lvl1pPr marL="457200" indent="-457200" defTabSz="9810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74675" indent="-117475" defTabSz="9810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AutoNum type="circleNumDbPlain"/>
            </a:pP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Measurement of ion-temperature (</a:t>
            </a:r>
            <a:r>
              <a:rPr lang="en-US" sz="2400" b="0" i="0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2400" b="0" i="0" baseline="-25000" dirty="0">
                <a:solidFill>
                  <a:srgbClr val="FF0000"/>
                </a:solidFill>
                <a:latin typeface="Arial" charset="0"/>
              </a:rPr>
              <a:t>i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), </a:t>
            </a:r>
            <a:r>
              <a:rPr lang="en-US" sz="2400" b="0" i="0" dirty="0" err="1">
                <a:solidFill>
                  <a:schemeClr val="tx1"/>
                </a:solidFill>
                <a:latin typeface="Arial" charset="0"/>
              </a:rPr>
              <a:t>toroidal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 velocity (</a:t>
            </a:r>
            <a:r>
              <a:rPr lang="en-US" sz="2400" b="0" i="0" dirty="0">
                <a:solidFill>
                  <a:srgbClr val="FF0000"/>
                </a:solidFill>
                <a:latin typeface="Arial" charset="0"/>
              </a:rPr>
              <a:t>v</a:t>
            </a:r>
            <a:r>
              <a:rPr lang="en-US" sz="2400" b="0" i="0" baseline="-25000" dirty="0">
                <a:solidFill>
                  <a:srgbClr val="FF0000"/>
                </a:solidFill>
                <a:latin typeface="Symbol" charset="0"/>
                <a:sym typeface="Symbol" charset="0"/>
              </a:rPr>
              <a:t></a:t>
            </a:r>
            <a:r>
              <a:rPr lang="en-US" sz="2400" b="0" i="0" dirty="0" smtClean="0">
                <a:solidFill>
                  <a:schemeClr val="tx1"/>
                </a:solidFill>
                <a:latin typeface="Symbol" charset="0"/>
                <a:sym typeface="Symbol" charset="0"/>
              </a:rPr>
              <a:t>)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  <a:sym typeface="Symbol" charset="0"/>
              </a:rPr>
              <a:t>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  <a:sym typeface="Symbol" charset="0"/>
              </a:rPr>
              <a:t>and impurity density (</a:t>
            </a:r>
            <a:r>
              <a:rPr lang="en-US" sz="2400" b="0" i="0" dirty="0" err="1" smtClean="0">
                <a:solidFill>
                  <a:srgbClr val="FF0000"/>
                </a:solidFill>
                <a:latin typeface="Arial" charset="0"/>
                <a:sym typeface="Symbol" charset="0"/>
              </a:rPr>
              <a:t>n</a:t>
            </a:r>
            <a:r>
              <a:rPr lang="en-US" sz="2400" b="0" i="0" baseline="-25000" dirty="0" err="1" smtClean="0">
                <a:solidFill>
                  <a:srgbClr val="FF0000"/>
                </a:solidFill>
                <a:latin typeface="Arial" charset="0"/>
                <a:sym typeface="Symbol" charset="0"/>
              </a:rPr>
              <a:t>Z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  <a:sym typeface="Symbol" charset="0"/>
              </a:rPr>
              <a:t>) are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important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for understanding and optimizing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confinement:</a:t>
            </a: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AutoNum type="circleNumDbPlain"/>
            </a:pPr>
            <a:endParaRPr lang="en-US" b="0" i="0" dirty="0">
              <a:solidFill>
                <a:schemeClr val="tx1"/>
              </a:solidFill>
              <a:latin typeface="Arial" charset="0"/>
            </a:endParaRPr>
          </a:p>
          <a:p>
            <a:pPr marL="460375" lvl="1" indent="-3175" algn="just">
              <a:lnSpc>
                <a:spcPct val="90000"/>
              </a:lnSpc>
              <a:buClr>
                <a:srgbClr val="0000FF"/>
              </a:buClr>
              <a:buAutoNum type="alphaLcParenR"/>
            </a:pPr>
            <a:r>
              <a:rPr lang="da-DK" sz="2000" b="0" i="0" dirty="0" smtClean="0">
                <a:solidFill>
                  <a:srgbClr val="3333FF"/>
                </a:solidFill>
                <a:latin typeface="Arial" charset="0"/>
              </a:rPr>
              <a:t> ∇</a:t>
            </a: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2000" b="0" i="0" baseline="-25000" dirty="0" smtClean="0">
                <a:solidFill>
                  <a:srgbClr val="0000FF"/>
                </a:solidFill>
                <a:latin typeface="Arial" charset="0"/>
              </a:rPr>
              <a:t>i</a:t>
            </a: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 driven 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</a:rPr>
              <a:t>turbulence </a:t>
            </a: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(ITG) is 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</a:rPr>
              <a:t>a leading candidate for explaining anomalous ion thermal transport</a:t>
            </a:r>
            <a:r>
              <a:rPr lang="en-US" sz="2400" b="0" i="0" dirty="0" smtClean="0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pPr marL="685800" lvl="1" indent="-228600" algn="just">
              <a:lnSpc>
                <a:spcPct val="90000"/>
              </a:lnSpc>
              <a:buClr>
                <a:srgbClr val="0000FF"/>
              </a:buClr>
              <a:buAutoNum type="alphaLcParenR"/>
            </a:pPr>
            <a:endParaRPr lang="en-US" b="0" i="0" dirty="0">
              <a:solidFill>
                <a:srgbClr val="3333FF"/>
              </a:solidFill>
              <a:latin typeface="Arial" charset="0"/>
            </a:endParaRPr>
          </a:p>
          <a:p>
            <a:pPr marL="457200" lvl="1" indent="0">
              <a:lnSpc>
                <a:spcPct val="90000"/>
              </a:lnSpc>
              <a:buClr>
                <a:srgbClr val="0000FF"/>
              </a:buClr>
            </a:pP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b)  V</a:t>
            </a:r>
            <a:r>
              <a:rPr lang="en-US" sz="2000" b="0" i="0" baseline="-25000" dirty="0" smtClean="0">
                <a:solidFill>
                  <a:srgbClr val="0000FF"/>
                </a:solidFill>
                <a:latin typeface="Symbol" charset="0"/>
                <a:sym typeface="Symbol" charset="0"/>
              </a:rPr>
              <a:t></a:t>
            </a:r>
            <a:r>
              <a:rPr lang="en-US" sz="2000" b="0" i="0" dirty="0" smtClean="0">
                <a:solidFill>
                  <a:srgbClr val="0000FF"/>
                </a:solidFill>
                <a:latin typeface="Symbol" charset="0"/>
                <a:sym typeface="Symbol" charset="0"/>
              </a:rPr>
              <a:t> </a:t>
            </a:r>
            <a:r>
              <a:rPr lang="en-US" sz="2000" b="0" i="0" dirty="0" smtClean="0">
                <a:solidFill>
                  <a:srgbClr val="0000FF"/>
                </a:solidFill>
                <a:latin typeface="+mn-lt"/>
                <a:sym typeface="Symbol" charset="0"/>
              </a:rPr>
              <a:t>and </a:t>
            </a:r>
            <a:r>
              <a:rPr lang="en-US" sz="2000" b="0" i="0" dirty="0" err="1" smtClean="0">
                <a:solidFill>
                  <a:srgbClr val="0000FF"/>
                </a:solidFill>
                <a:latin typeface="+mn-lt"/>
              </a:rPr>
              <a:t>d</a:t>
            </a:r>
            <a:r>
              <a:rPr lang="en-US" sz="2000" b="0" i="0" dirty="0" err="1">
                <a:solidFill>
                  <a:srgbClr val="0000FF"/>
                </a:solidFill>
                <a:latin typeface="+mn-lt"/>
              </a:rPr>
              <a:t>V</a:t>
            </a:r>
            <a:r>
              <a:rPr lang="en-US" sz="2000" b="0" i="0" baseline="-25000" dirty="0" smtClean="0">
                <a:solidFill>
                  <a:srgbClr val="0000FF"/>
                </a:solidFill>
                <a:latin typeface="Symbol" charset="0"/>
                <a:sym typeface="Symbol" charset="0"/>
              </a:rPr>
              <a:t></a:t>
            </a: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/</a:t>
            </a:r>
            <a:r>
              <a:rPr lang="en-US" sz="2000" b="0" i="0" dirty="0" err="1" smtClean="0">
                <a:solidFill>
                  <a:srgbClr val="0000FF"/>
                </a:solidFill>
                <a:latin typeface="Arial" charset="0"/>
              </a:rPr>
              <a:t>dr</a:t>
            </a:r>
            <a:r>
              <a:rPr lang="en-US" sz="2000" b="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0" i="0" dirty="0">
                <a:solidFill>
                  <a:srgbClr val="0000FF"/>
                </a:solidFill>
                <a:latin typeface="Arial" charset="0"/>
              </a:rPr>
              <a:t>play important roles in the H-mode transition, </a:t>
            </a:r>
            <a:r>
              <a:rPr lang="en-US" sz="2000" b="0" i="0" dirty="0" smtClean="0">
                <a:solidFill>
                  <a:srgbClr val="3333FF"/>
                </a:solidFill>
                <a:latin typeface="Arial" charset="0"/>
              </a:rPr>
              <a:t>ITB-formation, </a:t>
            </a:r>
            <a:r>
              <a:rPr lang="en-US" sz="2000" b="0" i="0" dirty="0">
                <a:solidFill>
                  <a:srgbClr val="3333FF"/>
                </a:solidFill>
                <a:latin typeface="Arial" charset="0"/>
              </a:rPr>
              <a:t>and </a:t>
            </a:r>
            <a:r>
              <a:rPr lang="en-US" sz="2000" b="0" i="0" dirty="0" smtClean="0">
                <a:solidFill>
                  <a:srgbClr val="3333FF"/>
                </a:solidFill>
                <a:latin typeface="Arial" charset="0"/>
              </a:rPr>
              <a:t>RWM-stabilization.</a:t>
            </a:r>
          </a:p>
          <a:p>
            <a:pPr marL="457200" lvl="1" indent="0">
              <a:lnSpc>
                <a:spcPct val="90000"/>
              </a:lnSpc>
              <a:buClr>
                <a:srgbClr val="0000FF"/>
              </a:buClr>
            </a:pPr>
            <a:endParaRPr lang="en-US" b="0" i="0" dirty="0">
              <a:solidFill>
                <a:srgbClr val="3333FF"/>
              </a:solidFill>
              <a:latin typeface="Arial" charset="0"/>
            </a:endParaRPr>
          </a:p>
          <a:p>
            <a:pPr marL="457200" lvl="1" indent="0">
              <a:lnSpc>
                <a:spcPct val="90000"/>
              </a:lnSpc>
              <a:buClr>
                <a:srgbClr val="0000FF"/>
              </a:buClr>
            </a:pPr>
            <a:r>
              <a:rPr lang="en-US" sz="2000" b="0" i="0" dirty="0" smtClean="0">
                <a:solidFill>
                  <a:srgbClr val="3333FF"/>
                </a:solidFill>
                <a:latin typeface="Arial" charset="0"/>
              </a:rPr>
              <a:t>c)  Z-transport/accumulation needs to be studied &amp; controlled/avoided</a:t>
            </a:r>
            <a:endParaRPr lang="en-US" sz="2000" b="0" i="0" dirty="0">
              <a:solidFill>
                <a:srgbClr val="3333FF"/>
              </a:solidFill>
              <a:latin typeface="Arial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  <a:buFontTx/>
              <a:buNone/>
            </a:pPr>
            <a:endParaRPr lang="en-US" sz="2400" b="0" i="0" dirty="0">
              <a:solidFill>
                <a:srgbClr val="3333FF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chemeClr val="tx1"/>
              </a:buClr>
              <a:buFontTx/>
              <a:buAutoNum type="circleNumDbPlain"/>
            </a:pPr>
            <a:r>
              <a:rPr lang="en-US" sz="2400" b="0" i="0" dirty="0" smtClean="0">
                <a:solidFill>
                  <a:srgbClr val="000000"/>
                </a:solidFill>
                <a:latin typeface="Arial" charset="0"/>
              </a:rPr>
              <a:t>Not all reactor concepts will consider NBI. </a:t>
            </a:r>
            <a:r>
              <a:rPr lang="en-US" sz="2400" b="0" i="0" dirty="0">
                <a:solidFill>
                  <a:srgbClr val="000000"/>
                </a:solidFill>
                <a:latin typeface="Arial" charset="0"/>
              </a:rPr>
              <a:t>Spontaneous rotation may provide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solution for stabilization.</a:t>
            </a:r>
          </a:p>
          <a:p>
            <a:pPr marL="0" indent="0" algn="ctr">
              <a:spcBef>
                <a:spcPct val="40000"/>
              </a:spcBef>
              <a:buClr>
                <a:schemeClr val="tx1"/>
              </a:buClr>
              <a:buFontTx/>
              <a:buNone/>
            </a:pPr>
            <a:endParaRPr lang="en-US" b="0" i="0" dirty="0">
              <a:solidFill>
                <a:schemeClr val="tx1"/>
              </a:solidFill>
              <a:latin typeface="Arial" charset="0"/>
            </a:endParaRPr>
          </a:p>
          <a:p>
            <a:pPr marL="0" indent="0" algn="ctr">
              <a:spcBef>
                <a:spcPct val="40000"/>
              </a:spcBef>
              <a:buClr>
                <a:schemeClr val="tx1"/>
              </a:buClr>
              <a:buFontTx/>
              <a:buNone/>
            </a:pP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∴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patially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resolving x-ray crystal spectrometer enables </a:t>
            </a:r>
            <a:r>
              <a:rPr lang="en-US" sz="2400" b="0" i="0" dirty="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2400" b="0" i="0" baseline="-25000" dirty="0" smtClean="0">
                <a:solidFill>
                  <a:srgbClr val="FF0000"/>
                </a:solidFill>
                <a:latin typeface="Arial" charset="0"/>
              </a:rPr>
              <a:t>i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400" b="0" i="0" dirty="0" smtClean="0">
                <a:solidFill>
                  <a:srgbClr val="FF0000"/>
                </a:solidFill>
                <a:latin typeface="Arial" charset="0"/>
              </a:rPr>
              <a:t>v</a:t>
            </a:r>
            <a:r>
              <a:rPr lang="en-US" sz="2400" b="0" i="0" baseline="-25000" dirty="0" smtClean="0">
                <a:solidFill>
                  <a:srgbClr val="FF0000"/>
                </a:solidFill>
                <a:latin typeface="Symbol" charset="0"/>
                <a:sym typeface="Symbol" charset="0"/>
              </a:rPr>
              <a:t>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  <a:sym typeface="Symbol" charset="0"/>
              </a:rPr>
              <a:t> and </a:t>
            </a:r>
            <a:r>
              <a:rPr lang="en-US" sz="2400" b="0" i="0" dirty="0" err="1" smtClean="0">
                <a:solidFill>
                  <a:srgbClr val="FF0000"/>
                </a:solidFill>
                <a:latin typeface="Arial" charset="0"/>
                <a:sym typeface="Symbol" charset="0"/>
              </a:rPr>
              <a:t>n</a:t>
            </a:r>
            <a:r>
              <a:rPr lang="en-US" sz="2400" b="0" i="0" baseline="-25000" dirty="0" err="1" smtClean="0">
                <a:solidFill>
                  <a:srgbClr val="FF0000"/>
                </a:solidFill>
                <a:latin typeface="Arial" charset="0"/>
                <a:sym typeface="Symbol" charset="0"/>
              </a:rPr>
              <a:t>Z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  <a:sym typeface="Symbol" charset="0"/>
              </a:rPr>
              <a:t>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measurements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via Doppler </a:t>
            </a: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broadening &amp; line </a:t>
            </a:r>
            <a:r>
              <a:rPr lang="en-US" sz="2400" b="0" i="0" dirty="0">
                <a:solidFill>
                  <a:schemeClr val="tx1"/>
                </a:solidFill>
                <a:latin typeface="Arial" charset="0"/>
              </a:rPr>
              <a:t>shifts. </a:t>
            </a:r>
          </a:p>
        </p:txBody>
      </p:sp>
    </p:spTree>
    <p:extLst>
      <p:ext uri="{BB962C8B-B14F-4D97-AF65-F5344CB8AC3E}">
        <p14:creationId xmlns:p14="http://schemas.microsoft.com/office/powerpoint/2010/main" val="40036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Choosing the appropriate (non-</a:t>
            </a:r>
            <a:r>
              <a:rPr lang="en-US" sz="3400" dirty="0" err="1" smtClean="0"/>
              <a:t>perturbative</a:t>
            </a:r>
            <a:r>
              <a:rPr lang="en-US" sz="3400" dirty="0" smtClean="0"/>
              <a:t>) extrinsic impurity to do x-ray spectroscopy</a:t>
            </a:r>
            <a:endParaRPr lang="en-US" sz="3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295400"/>
            <a:ext cx="61801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429000" y="1066800"/>
            <a:ext cx="504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0" i="0">
                <a:solidFill>
                  <a:srgbClr val="000000"/>
                </a:solidFill>
              </a:rPr>
              <a:t>Fractional abundance / charge state distribution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6200" y="1219200"/>
            <a:ext cx="2590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AutoNum type="circleNumDbPlain"/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 For the temperature range of interest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between 0.5 and 5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</a:rPr>
              <a:t>keV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</a:rPr>
              <a:t>He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</a:rPr>
              <a:t>Ne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are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fully stripped except in the relatively cool edge region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91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Choosing the appropriate (non-</a:t>
            </a:r>
            <a:r>
              <a:rPr lang="en-US" sz="3400" dirty="0" err="1" smtClean="0"/>
              <a:t>perturbative</a:t>
            </a:r>
            <a:r>
              <a:rPr lang="en-US" sz="3400" dirty="0" smtClean="0"/>
              <a:t>) extrinsic impurity to do x-ray spectroscopy</a:t>
            </a:r>
            <a:endParaRPr lang="en-US" sz="3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295400"/>
            <a:ext cx="61801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6200" y="1219200"/>
            <a:ext cx="2590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AutoNum type="circleNumDbPlain"/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 For the temperature range of interest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between 0.5 and 5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</a:rPr>
              <a:t>keV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</a:rPr>
              <a:t>He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US" sz="2000" b="0" i="0" dirty="0" smtClean="0">
                <a:solidFill>
                  <a:srgbClr val="FF0000"/>
                </a:solidFill>
                <a:latin typeface="Arial" charset="0"/>
              </a:rPr>
              <a:t>Ne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 are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fully stripped except in the relatively cool edge region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429000" y="1066800"/>
            <a:ext cx="504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0" i="0">
                <a:solidFill>
                  <a:srgbClr val="000000"/>
                </a:solidFill>
              </a:rPr>
              <a:t>Fractional abundance / charge state distribution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182938" y="1439863"/>
            <a:ext cx="3248025" cy="31829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062913" y="1439863"/>
            <a:ext cx="488950" cy="31829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743200" y="5334000"/>
            <a:ext cx="6400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AutoNum type="circleNumDbPlain" startAt="3"/>
            </a:pPr>
            <a:r>
              <a:rPr lang="en-US" sz="2200" b="0" i="0" dirty="0">
                <a:solidFill>
                  <a:schemeClr val="tx1"/>
                </a:solidFill>
              </a:rPr>
              <a:t> </a:t>
            </a:r>
            <a:r>
              <a:rPr lang="en-US" sz="2200" b="0" i="0" dirty="0" smtClean="0">
                <a:solidFill>
                  <a:srgbClr val="FF0000"/>
                </a:solidFill>
              </a:rPr>
              <a:t>Kr</a:t>
            </a:r>
            <a:r>
              <a:rPr lang="en-US" sz="2200" b="0" i="0" dirty="0" smtClean="0">
                <a:solidFill>
                  <a:schemeClr val="tx1"/>
                </a:solidFill>
              </a:rPr>
              <a:t> or </a:t>
            </a:r>
            <a:r>
              <a:rPr lang="en-US" sz="2200" b="0" i="0" dirty="0" err="1" smtClean="0">
                <a:solidFill>
                  <a:srgbClr val="FF0000"/>
                </a:solidFill>
              </a:rPr>
              <a:t>Xe</a:t>
            </a:r>
            <a:r>
              <a:rPr lang="en-US" sz="2200" b="0" i="0" dirty="0" smtClean="0">
                <a:solidFill>
                  <a:schemeClr val="tx1"/>
                </a:solidFill>
              </a:rPr>
              <a:t> could be </a:t>
            </a:r>
            <a:r>
              <a:rPr lang="en-US" sz="2200" b="0" i="0" dirty="0">
                <a:solidFill>
                  <a:schemeClr val="tx1"/>
                </a:solidFill>
              </a:rPr>
              <a:t>used for diagnosing the core, but because </a:t>
            </a:r>
            <a:r>
              <a:rPr lang="en-US" sz="2200" b="0" i="0" dirty="0" smtClean="0">
                <a:solidFill>
                  <a:schemeClr val="tx1"/>
                </a:solidFill>
              </a:rPr>
              <a:t>they are more “</a:t>
            </a:r>
            <a:r>
              <a:rPr lang="en-US" sz="2200" b="0" u="sng" dirty="0" err="1" smtClean="0">
                <a:solidFill>
                  <a:schemeClr val="tx1"/>
                </a:solidFill>
              </a:rPr>
              <a:t>perturbative</a:t>
            </a:r>
            <a:r>
              <a:rPr lang="en-US" sz="2200" b="0" i="0" dirty="0" smtClean="0">
                <a:solidFill>
                  <a:schemeClr val="tx1"/>
                </a:solidFill>
              </a:rPr>
              <a:t>” </a:t>
            </a:r>
            <a:r>
              <a:rPr lang="en-US" sz="2200" b="0" i="0" dirty="0">
                <a:solidFill>
                  <a:schemeClr val="tx1"/>
                </a:solidFill>
              </a:rPr>
              <a:t>than </a:t>
            </a:r>
            <a:r>
              <a:rPr lang="en-US" sz="2200" b="0" i="0" dirty="0" err="1" smtClean="0">
                <a:solidFill>
                  <a:schemeClr val="tx1"/>
                </a:solidFill>
              </a:rPr>
              <a:t>Ar</a:t>
            </a:r>
            <a:r>
              <a:rPr lang="en-US" sz="2200" b="0" i="0" dirty="0" smtClean="0">
                <a:solidFill>
                  <a:schemeClr val="tx1"/>
                </a:solidFill>
              </a:rPr>
              <a:t> for </a:t>
            </a:r>
            <a:r>
              <a:rPr lang="en-US" sz="2200" b="0" i="0" dirty="0">
                <a:solidFill>
                  <a:schemeClr val="tx1"/>
                </a:solidFill>
              </a:rPr>
              <a:t>the same absolute density.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19600"/>
            <a:ext cx="2514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+mj-ea"/>
              <a:buAutoNum type="circleNumDbPlain" startAt="2"/>
            </a:pPr>
            <a:r>
              <a:rPr lang="en-US" sz="2200" dirty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Argon</a:t>
            </a:r>
            <a:r>
              <a:rPr lang="en-US" sz="2200" dirty="0" smtClean="0"/>
              <a:t> H</a:t>
            </a:r>
            <a:r>
              <a:rPr lang="en-US" sz="2200" dirty="0"/>
              <a:t>- and He-like </a:t>
            </a:r>
            <a:r>
              <a:rPr lang="en-US" sz="2200" dirty="0" smtClean="0"/>
              <a:t>charge states are dominant between 0.5 and 5 </a:t>
            </a:r>
            <a:r>
              <a:rPr lang="en-US" sz="2200" dirty="0" err="1" smtClean="0"/>
              <a:t>keV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3998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/>
              <a:t>X-ray </a:t>
            </a:r>
            <a:r>
              <a:rPr lang="en-US" sz="3100" dirty="0" smtClean="0"/>
              <a:t>crystal imaging spectrometers </a:t>
            </a:r>
            <a:r>
              <a:rPr lang="en-US" sz="3100" dirty="0"/>
              <a:t>revolutionized our field with T</a:t>
            </a:r>
            <a:r>
              <a:rPr lang="en-US" sz="3100" baseline="-25000" dirty="0"/>
              <a:t>i</a:t>
            </a:r>
            <a:r>
              <a:rPr lang="en-US" sz="3100" dirty="0"/>
              <a:t> and </a:t>
            </a:r>
            <a:r>
              <a:rPr lang="en-US" sz="3100" dirty="0" err="1"/>
              <a:t>V</a:t>
            </a:r>
            <a:r>
              <a:rPr lang="en-US" sz="3100" baseline="-25000" dirty="0" err="1">
                <a:latin typeface="Symbol" charset="2"/>
                <a:cs typeface="Symbol" charset="2"/>
              </a:rPr>
              <a:t>f</a:t>
            </a:r>
            <a:r>
              <a:rPr lang="en-US" sz="3100" baseline="-25000" dirty="0" err="1"/>
              <a:t>,</a:t>
            </a:r>
            <a:r>
              <a:rPr lang="en-US" sz="3100" baseline="-25000" dirty="0" err="1">
                <a:latin typeface="Symbol" charset="2"/>
                <a:cs typeface="Symbol" charset="2"/>
              </a:rPr>
              <a:t>q</a:t>
            </a:r>
            <a:r>
              <a:rPr lang="en-US" sz="3100" dirty="0"/>
              <a:t> profile measurements 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0" y="6248400"/>
            <a:ext cx="9144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dirty="0"/>
              <a:t>Similar systems have been installed in NSTX, KSTAR, EAST, LHD, W7 and in the future, NSTX-U, </a:t>
            </a:r>
            <a:r>
              <a:rPr lang="en-US" dirty="0" smtClean="0"/>
              <a:t>WEST, JT60SA &amp; </a:t>
            </a:r>
            <a:r>
              <a:rPr lang="en-US" dirty="0"/>
              <a:t>ITER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75" y="1017432"/>
            <a:ext cx="9140825" cy="5280025"/>
            <a:chOff x="3175" y="990600"/>
            <a:chExt cx="9140825" cy="5280025"/>
          </a:xfrm>
        </p:grpSpPr>
        <p:pic>
          <p:nvPicPr>
            <p:cNvPr id="5" name="Picture 4" descr="optical tab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40" b="15331"/>
            <a:stretch>
              <a:fillRect/>
            </a:stretch>
          </p:blipFill>
          <p:spPr bwMode="auto">
            <a:xfrm>
              <a:off x="3175" y="990600"/>
              <a:ext cx="9140825" cy="528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905000" y="5156200"/>
              <a:ext cx="4572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9472" tIns="49472" rIns="49472" bIns="49472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9pPr>
            </a:lstStyle>
            <a:p>
              <a:pPr algn="ctr"/>
              <a:r>
                <a:rPr lang="en-US" sz="2100">
                  <a:solidFill>
                    <a:srgbClr val="FF0000"/>
                  </a:solidFill>
                </a:rPr>
                <a:t>H-like Ar Crystal</a:t>
              </a:r>
              <a:endParaRPr lang="en-US" sz="1600">
                <a:solidFill>
                  <a:srgbClr val="FF0000"/>
                </a:solidFill>
              </a:endParaRP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(sometimes replaced by He- or H-like Ca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and now by Ne-like Xe)</a:t>
              </a: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 flipV="1">
              <a:off x="2120900" y="4562475"/>
              <a:ext cx="1068388" cy="6731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9472" tIns="49472" rIns="49472" bIns="49472" anchor="ctr"/>
            <a:lstStyle/>
            <a:p>
              <a:endParaRPr lang="en-US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5203825" y="2941638"/>
              <a:ext cx="0" cy="128587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9472" tIns="49472" rIns="49472" bIns="49472" anchor="ctr"/>
            <a:lstStyle/>
            <a:p>
              <a:endParaRPr lang="en-US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63563" y="2644775"/>
              <a:ext cx="1528762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9472" tIns="49472" rIns="49472" bIns="49472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100"/>
                <a:t>He-like Ar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100"/>
                <a:t>Crystal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1470025" y="3370263"/>
              <a:ext cx="0" cy="771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9472" tIns="49472" rIns="49472" bIns="49472" anchor="ctr"/>
            <a:lstStyle/>
            <a:p>
              <a:endParaRPr lang="en-US"/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2084388" y="1912938"/>
              <a:ext cx="184785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9472" tIns="49472" rIns="49472" bIns="49472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100">
                  <a:solidFill>
                    <a:srgbClr val="000000"/>
                  </a:solidFill>
                </a:rPr>
                <a:t>He-like Ar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2100">
                  <a:solidFill>
                    <a:srgbClr val="000000"/>
                  </a:solidFill>
                </a:rPr>
                <a:t>detectors</a:t>
              </a: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963863" y="2535238"/>
              <a:ext cx="8001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9472" tIns="49472" rIns="49472" bIns="49472" anchor="ctr"/>
            <a:lstStyle/>
            <a:p>
              <a:endParaRPr lang="en-US"/>
            </a:p>
          </p:txBody>
        </p:sp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014413"/>
              <a:ext cx="827088" cy="48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88" y="1073150"/>
              <a:ext cx="76835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6635750" y="1285875"/>
              <a:ext cx="2432050" cy="1020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61" tIns="48331" rIns="96661" bIns="48331">
              <a:spAutoFit/>
            </a:bodyPr>
            <a:lstStyle/>
            <a:p>
              <a:pPr algn="ctr"/>
              <a:r>
                <a:rPr lang="en-US" sz="2000">
                  <a:cs typeface="Arial" charset="0"/>
                </a:rPr>
                <a:t>Ne-like Mo</a:t>
              </a:r>
              <a:r>
                <a:rPr lang="en-US" sz="2000" baseline="30000">
                  <a:cs typeface="Arial" charset="0"/>
                </a:rPr>
                <a:t> </a:t>
              </a:r>
              <a:r>
                <a:rPr lang="en-US" sz="2000">
                  <a:cs typeface="Arial" charset="0"/>
                </a:rPr>
                <a:t>and H-like Ar fall in the spectrum</a:t>
              </a:r>
              <a:endParaRPr lang="en-US" sz="2000"/>
            </a:p>
          </p:txBody>
        </p:sp>
        <p:pic>
          <p:nvPicPr>
            <p:cNvPr id="16" name="Picture 18" descr="H-like_binned_spectr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463" y="2305050"/>
              <a:ext cx="2649537" cy="3943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5364163" y="2941638"/>
              <a:ext cx="1408112" cy="42862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9472" tIns="49472" rIns="49472" bIns="49472" anchor="ctr"/>
            <a:lstStyle/>
            <a:p>
              <a:endParaRPr lang="en-US"/>
            </a:p>
          </p:txBody>
        </p:sp>
        <p:pic>
          <p:nvPicPr>
            <p:cNvPr id="1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" y="1533525"/>
              <a:ext cx="135413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886200" y="4114800"/>
              <a:ext cx="25908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9472" tIns="49472" rIns="49472" bIns="49472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Helvetica" charset="0"/>
                  <a:ea typeface="ヒラギノ角ゴ Pro W3" charset="0"/>
                </a:defRPr>
              </a:lvl9pPr>
            </a:lstStyle>
            <a:p>
              <a:pPr algn="ctr"/>
              <a:r>
                <a:rPr lang="en-US" sz="2100">
                  <a:solidFill>
                    <a:srgbClr val="FF0000"/>
                  </a:solidFill>
                </a:rPr>
                <a:t>H-like Ar detector sees also Mo-lines</a:t>
              </a:r>
              <a:endParaRPr lang="en-US" sz="16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62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crystals help us achieving high-spectral resolution (E/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E&gt;10</a:t>
            </a:r>
            <a:r>
              <a:rPr lang="en-US" baseline="30000" dirty="0" smtClean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" y="1066800"/>
            <a:ext cx="37322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1143000"/>
            <a:ext cx="476705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circleNumDbPlain"/>
            </a:pP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Bragg diffraction:</a:t>
            </a:r>
          </a:p>
          <a:p>
            <a:pPr marL="457200" indent="-457200">
              <a:buFontTx/>
              <a:buAutoNum type="circleNumDbPlain"/>
            </a:pPr>
            <a:endParaRPr lang="en-US" sz="2000" dirty="0" smtClean="0"/>
          </a:p>
          <a:p>
            <a:pPr marL="457200" indent="-457200">
              <a:buFontTx/>
              <a:buAutoNum type="circleNumDbPlain"/>
            </a:pPr>
            <a:r>
              <a:rPr lang="en-US" sz="2000" dirty="0" smtClean="0"/>
              <a:t>Assuming </a:t>
            </a:r>
            <a:r>
              <a:rPr lang="en-US" sz="2000" dirty="0"/>
              <a:t>a constant “d”, the observed relative wavelength shift </a:t>
            </a:r>
            <a:r>
              <a:rPr lang="en-US" sz="2000" dirty="0" smtClean="0"/>
              <a:t>(DS: Doppler shift) is </a:t>
            </a:r>
            <a:r>
              <a:rPr lang="en-US" sz="2000" dirty="0"/>
              <a:t>given by</a:t>
            </a:r>
            <a:r>
              <a:rPr lang="en-US" sz="2000" dirty="0" smtClean="0">
                <a:ea typeface="Arial" pitchFamily="1" charset="0"/>
                <a:cs typeface="Arial" pitchFamily="1" charset="0"/>
              </a:rPr>
              <a:t>: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 </a:t>
            </a:r>
            <a:endParaRPr lang="en-US" sz="2000" kern="1200" dirty="0">
              <a:ea typeface="Arial" pitchFamily="1" charset="0"/>
              <a:cs typeface="Arial" pitchFamily="1" charset="0"/>
            </a:endParaRPr>
          </a:p>
        </p:txBody>
      </p:sp>
      <p:pic>
        <p:nvPicPr>
          <p:cNvPr id="6" name="Picture 5" descr="Braggs_law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165016"/>
            <a:ext cx="2225779" cy="30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895600"/>
            <a:ext cx="2244513" cy="838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953000" y="3124200"/>
            <a:ext cx="457200" cy="3810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394329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+mj-ea"/>
              <a:buAutoNum type="circleNumDbPlain" startAt="3"/>
            </a:pP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The value of </a:t>
            </a:r>
            <a:r>
              <a:rPr lang="en-US" sz="2000" kern="1200" dirty="0" err="1" smtClean="0">
                <a:latin typeface="Symbol" charset="2"/>
                <a:ea typeface="Arial" pitchFamily="1" charset="0"/>
                <a:cs typeface="Symbol" charset="2"/>
              </a:rPr>
              <a:t>Dq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 can be constrained by the Johann error, </a:t>
            </a:r>
            <a:r>
              <a:rPr lang="en-US" sz="2000" dirty="0">
                <a:ea typeface="Arial" pitchFamily="1" charset="0"/>
                <a:cs typeface="Arial" pitchFamily="1" charset="0"/>
              </a:rPr>
              <a:t>w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hich is given by:</a:t>
            </a:r>
          </a:p>
          <a:p>
            <a:pPr marL="457200" indent="-457200">
              <a:buFont typeface="+mj-ea"/>
              <a:buAutoNum type="circleNumDbPlain" startAt="3"/>
            </a:pPr>
            <a:endParaRPr lang="en-US" sz="2000" dirty="0">
              <a:ea typeface="Arial" pitchFamily="1" charset="0"/>
              <a:cs typeface="Arial" pitchFamily="1" charset="0"/>
            </a:endParaRPr>
          </a:p>
          <a:p>
            <a:endParaRPr lang="en-US" sz="2000" dirty="0">
              <a:ea typeface="Arial" pitchFamily="1" charset="0"/>
              <a:cs typeface="Arial" pitchFamily="1" charset="0"/>
            </a:endParaRPr>
          </a:p>
          <a:p>
            <a:pPr marL="457200" indent="-457200">
              <a:buFont typeface="+mj-ea"/>
              <a:buAutoNum type="circleNumDbPlain" startAt="3"/>
            </a:pP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Resolving power:</a:t>
            </a:r>
          </a:p>
          <a:p>
            <a:pPr marL="457200" indent="-457200">
              <a:buFont typeface="+mj-ea"/>
              <a:buAutoNum type="circleNumDbPlain" startAt="3"/>
            </a:pPr>
            <a:endParaRPr lang="en-US" sz="2000" dirty="0">
              <a:ea typeface="Arial" pitchFamily="1" charset="0"/>
              <a:cs typeface="Arial" pitchFamily="1" charset="0"/>
            </a:endParaRPr>
          </a:p>
          <a:p>
            <a:pPr marL="457200" indent="-457200">
              <a:buFont typeface="+mj-ea"/>
              <a:buAutoNum type="circleNumDbPlain" startAt="3"/>
            </a:pPr>
            <a:endParaRPr lang="en-US" sz="2000" kern="1200" dirty="0" smtClean="0">
              <a:ea typeface="Arial" pitchFamily="1" charset="0"/>
              <a:cs typeface="Arial" pitchFamily="1" charset="0"/>
            </a:endParaRPr>
          </a:p>
          <a:p>
            <a:pPr marL="457200" indent="-457200">
              <a:buFont typeface="+mj-ea"/>
              <a:buAutoNum type="circleNumDbPlain" startAt="3"/>
            </a:pPr>
            <a:endParaRPr lang="en-US" sz="2000" dirty="0">
              <a:ea typeface="Arial" pitchFamily="1" charset="0"/>
              <a:cs typeface="Arial" pitchFamily="1" charset="0"/>
            </a:endParaRPr>
          </a:p>
          <a:p>
            <a:pPr marL="457200" indent="-457200">
              <a:buFont typeface="+mj-ea"/>
              <a:buAutoNum type="circleNumDbPlain" startAt="3"/>
            </a:pP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For lc~5 cm (crystal length), Rc~2.7 m, </a:t>
            </a:r>
            <a:r>
              <a:rPr lang="en-US" sz="2000" kern="1200" dirty="0" smtClean="0">
                <a:latin typeface="Symbol" charset="2"/>
                <a:ea typeface="Arial" pitchFamily="1" charset="0"/>
                <a:cs typeface="Symbol" charset="2"/>
              </a:rPr>
              <a:t>q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=54</a:t>
            </a:r>
            <a:r>
              <a:rPr lang="en-US" sz="2000" kern="1200" baseline="30000" dirty="0" smtClean="0">
                <a:ea typeface="Arial" pitchFamily="1" charset="0"/>
                <a:cs typeface="Arial" pitchFamily="1" charset="0"/>
              </a:rPr>
              <a:t>o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, </a:t>
            </a:r>
            <a:r>
              <a:rPr lang="en-US" sz="2000" kern="1200" dirty="0" smtClean="0">
                <a:latin typeface="Symbol" charset="2"/>
                <a:ea typeface="Arial" pitchFamily="1" charset="0"/>
                <a:cs typeface="Symbol" charset="2"/>
              </a:rPr>
              <a:t>l/Dl</a:t>
            </a:r>
            <a:r>
              <a:rPr lang="en-US" sz="2000" kern="1200" dirty="0" smtClean="0">
                <a:ea typeface="Arial" pitchFamily="1" charset="0"/>
                <a:cs typeface="Arial" pitchFamily="1" charset="0"/>
              </a:rPr>
              <a:t>~40000 !!!</a:t>
            </a:r>
            <a:endParaRPr lang="en-US" sz="2000" kern="1200" dirty="0">
              <a:ea typeface="Arial" pitchFamily="1" charset="0"/>
              <a:cs typeface="Arial" pitchFamily="1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4419600"/>
            <a:ext cx="2895600" cy="420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5029200"/>
            <a:ext cx="2438400" cy="8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973388"/>
            <a:ext cx="2971800" cy="12176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Pilatus detectors enable breakthrough of 100k pixels (min.) at single/multiple energy </a:t>
            </a:r>
            <a:r>
              <a:rPr lang="en-US" sz="3300" dirty="0" smtClean="0"/>
              <a:t>ranges</a:t>
            </a: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0292"/>
            <a:ext cx="3352800" cy="2086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48740"/>
            <a:ext cx="3200400" cy="2080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63071" y="49998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CMOS</a:t>
            </a:r>
          </a:p>
          <a:p>
            <a:pPr algn="ctr"/>
            <a:r>
              <a:rPr lang="en-US" sz="1000" dirty="0" smtClean="0"/>
              <a:t>readout chip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43902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Si-sensor</a:t>
            </a:r>
          </a:p>
          <a:p>
            <a:pPr algn="ctr"/>
            <a:r>
              <a:rPr lang="en-US" sz="1000" dirty="0" smtClean="0"/>
              <a:t>2D array </a:t>
            </a:r>
            <a:r>
              <a:rPr lang="en-US" sz="1000" dirty="0" err="1" smtClean="0"/>
              <a:t>pn</a:t>
            </a:r>
            <a:r>
              <a:rPr lang="en-US" sz="1000" dirty="0" smtClean="0"/>
              <a:t> diodes 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58174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In</a:t>
            </a:r>
          </a:p>
          <a:p>
            <a:pPr algn="ctr"/>
            <a:r>
              <a:rPr lang="en-US" sz="1000" dirty="0"/>
              <a:t>b</a:t>
            </a:r>
            <a:r>
              <a:rPr lang="en-US" sz="1000" dirty="0" smtClean="0"/>
              <a:t>alls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606669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PILATUS 100K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390292"/>
            <a:ext cx="1198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baseline="30000" dirty="0" smtClean="0">
                <a:solidFill>
                  <a:schemeClr val="bg1"/>
                </a:solidFill>
              </a:rPr>
              <a:t>6</a:t>
            </a:r>
            <a:r>
              <a:rPr lang="en-US" sz="1600" dirty="0" smtClean="0">
                <a:solidFill>
                  <a:schemeClr val="bg1"/>
                </a:solidFill>
              </a:rPr>
              <a:t> CPS/p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938" y="990600"/>
            <a:ext cx="433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 dirty="0"/>
              <a:t>Operates in single photon counting mode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0" y="3588603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600" dirty="0"/>
              <a:t>CMOS hybrid pixel technology</a:t>
            </a:r>
          </a:p>
          <a:p>
            <a:pPr algn="ctr"/>
            <a:r>
              <a:rPr lang="en-US" sz="1600" dirty="0"/>
              <a:t>developed originally for </a:t>
            </a:r>
            <a:r>
              <a:rPr lang="en-US" sz="1600" dirty="0" smtClean="0"/>
              <a:t>synchrotrons</a:t>
            </a:r>
          </a:p>
          <a:p>
            <a:pPr algn="ctr"/>
            <a:r>
              <a:rPr lang="en-US" sz="1600" dirty="0" smtClean="0"/>
              <a:t>(CERN + PSI + DECTRIS)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705600" y="2897187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100K to 12M pixels </a:t>
            </a:r>
          </a:p>
          <a:p>
            <a:pPr algn="r"/>
            <a:r>
              <a:rPr lang="en-US" sz="1600" dirty="0" smtClean="0"/>
              <a:t>(PILATUS: 172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m, EIGER: 75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814" t="13791" r="4945" b="7867"/>
          <a:stretch/>
        </p:blipFill>
        <p:spPr>
          <a:xfrm>
            <a:off x="4571999" y="4495800"/>
            <a:ext cx="2820671" cy="1828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9000" y="4648200"/>
            <a:ext cx="1881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PILATUS3 900K-IPP in-vacuum detector for </a:t>
            </a:r>
            <a:r>
              <a:rPr lang="en-US" sz="1600" dirty="0" smtClean="0"/>
              <a:t>x-</a:t>
            </a:r>
            <a:r>
              <a:rPr lang="en-US" sz="1600" dirty="0"/>
              <a:t>ray plasma spectroscopy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91000" y="1065073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Thanks to important </a:t>
            </a:r>
            <a:r>
              <a:rPr lang="en-US" dirty="0">
                <a:solidFill>
                  <a:srgbClr val="0000FF"/>
                </a:solidFill>
              </a:rPr>
              <a:t>advances in the x-</a:t>
            </a:r>
            <a:r>
              <a:rPr lang="en-US" dirty="0" smtClean="0">
                <a:solidFill>
                  <a:srgbClr val="0000FF"/>
                </a:solidFill>
              </a:rPr>
              <a:t>ray detector </a:t>
            </a:r>
            <a:r>
              <a:rPr lang="en-US" dirty="0">
                <a:solidFill>
                  <a:srgbClr val="0000FF"/>
                </a:solidFill>
              </a:rPr>
              <a:t>technology</a:t>
            </a:r>
            <a:r>
              <a:rPr lang="en-US" dirty="0"/>
              <a:t> it is now possible </a:t>
            </a:r>
            <a:r>
              <a:rPr lang="en-US" dirty="0" smtClean="0"/>
              <a:t>to simultaneously </a:t>
            </a:r>
            <a:r>
              <a:rPr lang="en-US" dirty="0"/>
              <a:t>record high </a:t>
            </a:r>
            <a:r>
              <a:rPr lang="en-US" dirty="0" smtClean="0"/>
              <a:t>resolution</a:t>
            </a:r>
            <a:r>
              <a:rPr lang="en-US" dirty="0"/>
              <a:t> </a:t>
            </a:r>
            <a:r>
              <a:rPr lang="en-US" dirty="0" smtClean="0">
                <a:solidFill>
                  <a:srgbClr val="FF0000"/>
                </a:solidFill>
              </a:rPr>
              <a:t>images </a:t>
            </a:r>
            <a:r>
              <a:rPr lang="en-US" dirty="0">
                <a:solidFill>
                  <a:srgbClr val="FF0000"/>
                </a:solidFill>
              </a:rPr>
              <a:t>of x-ray photons at </a:t>
            </a:r>
            <a:r>
              <a:rPr lang="en-US" dirty="0" smtClean="0">
                <a:solidFill>
                  <a:srgbClr val="FF0000"/>
                </a:solidFill>
              </a:rPr>
              <a:t>single OR multiple </a:t>
            </a:r>
            <a:r>
              <a:rPr lang="en-US" dirty="0">
                <a:solidFill>
                  <a:srgbClr val="FF0000"/>
                </a:solidFill>
              </a:rPr>
              <a:t>energy ranges</a:t>
            </a:r>
            <a:r>
              <a:rPr lang="en-US" dirty="0"/>
              <a:t> </a:t>
            </a:r>
            <a:r>
              <a:rPr lang="en-US" dirty="0" smtClean="0"/>
              <a:t>through </a:t>
            </a:r>
            <a:r>
              <a:rPr lang="en-US" dirty="0"/>
              <a:t>direct x-ray </a:t>
            </a:r>
            <a:r>
              <a:rPr lang="en-US" dirty="0" smtClean="0"/>
              <a:t>detection.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3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Pilatus detectors enable breakthrough of 100k pixels (min.) at single/multiple energy </a:t>
            </a:r>
            <a:r>
              <a:rPr lang="en-US" sz="3300" dirty="0" smtClean="0"/>
              <a:t>ranges</a:t>
            </a:r>
            <a:endParaRPr lang="en-US" sz="3300" dirty="0"/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9375"/>
            <a:ext cx="32004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938" y="990600"/>
            <a:ext cx="433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 dirty="0"/>
              <a:t>Operates in single photon counting mode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1000" y="3886200"/>
            <a:ext cx="49530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 algn="ctr">
              <a:buFont typeface="Arial"/>
              <a:buChar char="•"/>
              <a:defRPr/>
            </a:pPr>
            <a:r>
              <a:rPr lang="en-US" sz="1500" dirty="0" smtClean="0"/>
              <a:t>New maximum </a:t>
            </a:r>
            <a:r>
              <a:rPr lang="en-US" sz="1500" dirty="0"/>
              <a:t>frame rate </a:t>
            </a:r>
            <a:r>
              <a:rPr lang="en-US" sz="1500" dirty="0" smtClean="0"/>
              <a:t>of </a:t>
            </a:r>
            <a:r>
              <a:rPr lang="en-US" sz="1500" dirty="0"/>
              <a:t>500 Hz (1ms integration + 1 </a:t>
            </a:r>
            <a:r>
              <a:rPr lang="en-US" sz="1500" dirty="0" err="1"/>
              <a:t>ms</a:t>
            </a:r>
            <a:r>
              <a:rPr lang="en-US" sz="1500" dirty="0"/>
              <a:t> readout).</a:t>
            </a:r>
          </a:p>
          <a:p>
            <a:pPr marL="171450" indent="-171450" algn="ctr">
              <a:buFont typeface="Arial"/>
              <a:buChar char="•"/>
              <a:defRPr/>
            </a:pPr>
            <a:endParaRPr lang="en-US" sz="1500" dirty="0"/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 smtClean="0"/>
              <a:t>New 10</a:t>
            </a:r>
            <a:r>
              <a:rPr lang="en-US" sz="1500" baseline="30000" dirty="0" smtClean="0"/>
              <a:t>7</a:t>
            </a:r>
            <a:r>
              <a:rPr lang="en-US" sz="1500" dirty="0" smtClean="0"/>
              <a:t> </a:t>
            </a:r>
            <a:r>
              <a:rPr lang="en-US" sz="1500" dirty="0"/>
              <a:t>CPS/p for PILATUS3</a:t>
            </a:r>
          </a:p>
          <a:p>
            <a:pPr marL="171450" indent="-171450" algn="ctr">
              <a:buFont typeface="Arial"/>
              <a:buChar char="•"/>
              <a:defRPr/>
            </a:pPr>
            <a:endParaRPr lang="en-US" sz="1500" dirty="0">
              <a:solidFill>
                <a:srgbClr val="0000FF"/>
              </a:solidFill>
            </a:endParaRPr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>
                <a:solidFill>
                  <a:srgbClr val="0000FF"/>
                </a:solidFill>
              </a:rPr>
              <a:t>The comparator voltage of the readout chip (</a:t>
            </a:r>
            <a:r>
              <a:rPr lang="en-US" sz="1500" dirty="0" err="1">
                <a:solidFill>
                  <a:srgbClr val="0000FF"/>
                </a:solidFill>
              </a:rPr>
              <a:t>V</a:t>
            </a:r>
            <a:r>
              <a:rPr lang="en-US" sz="1500" baseline="-25000" dirty="0" err="1">
                <a:solidFill>
                  <a:srgbClr val="0000FF"/>
                </a:solidFill>
              </a:rPr>
              <a:t>cmp</a:t>
            </a:r>
            <a:r>
              <a:rPr lang="en-US" sz="1500" dirty="0">
                <a:solidFill>
                  <a:srgbClr val="0000FF"/>
                </a:solidFill>
              </a:rPr>
              <a:t>) controls the </a:t>
            </a:r>
            <a:r>
              <a:rPr lang="en-US" sz="1500" i="1" dirty="0">
                <a:solidFill>
                  <a:srgbClr val="0000FF"/>
                </a:solidFill>
              </a:rPr>
              <a:t>global</a:t>
            </a:r>
            <a:r>
              <a:rPr lang="en-US" sz="1500" dirty="0">
                <a:solidFill>
                  <a:srgbClr val="0000FF"/>
                </a:solidFill>
              </a:rPr>
              <a:t> threshold energy.</a:t>
            </a:r>
          </a:p>
          <a:p>
            <a:pPr algn="ctr">
              <a:defRPr/>
            </a:pPr>
            <a:endParaRPr lang="en-US" sz="1500" dirty="0"/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>
                <a:solidFill>
                  <a:srgbClr val="FF0000"/>
                </a:solidFill>
              </a:rPr>
              <a:t>The threshold energy can be individually </a:t>
            </a:r>
            <a:r>
              <a:rPr lang="en-US" sz="1500" i="1" dirty="0">
                <a:solidFill>
                  <a:srgbClr val="FF0000"/>
                </a:solidFill>
              </a:rPr>
              <a:t>refined/trimmed </a:t>
            </a:r>
            <a:r>
              <a:rPr lang="en-US" sz="1500" dirty="0">
                <a:solidFill>
                  <a:srgbClr val="FF0000"/>
                </a:solidFill>
              </a:rPr>
              <a:t>using a built-in 6-bits DAC (</a:t>
            </a:r>
            <a:r>
              <a:rPr lang="en-US" sz="1500" dirty="0" err="1">
                <a:solidFill>
                  <a:srgbClr val="FF0000"/>
                </a:solidFill>
              </a:rPr>
              <a:t>V</a:t>
            </a:r>
            <a:r>
              <a:rPr lang="en-US" sz="1500" baseline="-25000" dirty="0" err="1">
                <a:solidFill>
                  <a:srgbClr val="FF0000"/>
                </a:solidFill>
              </a:rPr>
              <a:t>trim</a:t>
            </a:r>
            <a:r>
              <a:rPr lang="en-US" sz="1500" dirty="0">
                <a:solidFill>
                  <a:srgbClr val="FF0000"/>
                </a:solidFill>
              </a:rPr>
              <a:t>).</a:t>
            </a:r>
          </a:p>
        </p:txBody>
      </p:sp>
      <p:pic>
        <p:nvPicPr>
          <p:cNvPr id="3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1242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2"/>
          <p:cNvSpPr txBox="1">
            <a:spLocks noChangeArrowheads="1"/>
          </p:cNvSpPr>
          <p:nvPr/>
        </p:nvSpPr>
        <p:spPr bwMode="auto">
          <a:xfrm rot="5400000">
            <a:off x="7916069" y="2780506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400"/>
              <a:t>digital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81800" y="1447800"/>
            <a:ext cx="1219200" cy="609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232400" y="990600"/>
            <a:ext cx="388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/>
              <a:t>Photon counting circuit in </a:t>
            </a:r>
            <a:r>
              <a:rPr lang="en-US" sz="1600" b="1"/>
              <a:t>each pixel</a:t>
            </a:r>
          </a:p>
        </p:txBody>
      </p:sp>
      <p:pic>
        <p:nvPicPr>
          <p:cNvPr id="3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23241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390292"/>
            <a:ext cx="3352800" cy="20867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63071" y="49998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CMOS</a:t>
            </a:r>
          </a:p>
          <a:p>
            <a:pPr algn="ctr"/>
            <a:r>
              <a:rPr lang="en-US" sz="1000" dirty="0" smtClean="0"/>
              <a:t>readout chip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43902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Si-sensor</a:t>
            </a:r>
          </a:p>
          <a:p>
            <a:pPr algn="ctr"/>
            <a:r>
              <a:rPr lang="en-US" sz="1000" dirty="0" smtClean="0"/>
              <a:t>2D array </a:t>
            </a:r>
            <a:r>
              <a:rPr lang="en-US" sz="1000" dirty="0" err="1" smtClean="0"/>
              <a:t>pn</a:t>
            </a:r>
            <a:r>
              <a:rPr lang="en-US" sz="1000" dirty="0" smtClean="0"/>
              <a:t> diodes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9000" y="58174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In</a:t>
            </a:r>
          </a:p>
          <a:p>
            <a:pPr algn="ctr"/>
            <a:r>
              <a:rPr lang="en-US" sz="1000" dirty="0"/>
              <a:t>b</a:t>
            </a:r>
            <a:r>
              <a:rPr lang="en-US" sz="1000" dirty="0" smtClean="0"/>
              <a:t>alls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24000" y="606669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PILATUS 100K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152400" y="4390292"/>
            <a:ext cx="1198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baseline="30000" dirty="0" smtClean="0">
                <a:solidFill>
                  <a:schemeClr val="bg1"/>
                </a:solidFill>
              </a:rPr>
              <a:t>6</a:t>
            </a:r>
            <a:r>
              <a:rPr lang="en-US" sz="1600" dirty="0" smtClean="0">
                <a:solidFill>
                  <a:schemeClr val="bg1"/>
                </a:solidFill>
              </a:rPr>
              <a:t> CPS/p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0" y="3588603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600" dirty="0"/>
              <a:t>CMOS hybrid pixel technology</a:t>
            </a:r>
          </a:p>
          <a:p>
            <a:pPr algn="ctr"/>
            <a:r>
              <a:rPr lang="en-US" sz="1600" dirty="0"/>
              <a:t>developed originally for </a:t>
            </a:r>
            <a:r>
              <a:rPr lang="en-US" sz="1600" dirty="0" smtClean="0"/>
              <a:t>synchrotrons</a:t>
            </a:r>
          </a:p>
          <a:p>
            <a:pPr algn="ctr"/>
            <a:r>
              <a:rPr lang="en-US" sz="1600" dirty="0" smtClean="0"/>
              <a:t>(CERN + PSI + DECTRIS)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486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He-like </a:t>
            </a:r>
            <a:r>
              <a:rPr lang="en-US" sz="3400" dirty="0" err="1" smtClean="0"/>
              <a:t>Ar</a:t>
            </a:r>
            <a:r>
              <a:rPr lang="en-US" sz="3400" dirty="0" smtClean="0"/>
              <a:t> spectra is available from the cold plasma edge to the hot core</a:t>
            </a:r>
            <a:endParaRPr lang="en-US" sz="3400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" y="3992563"/>
            <a:ext cx="39624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circleNumDbPlain"/>
            </a:pP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Too cold at the edge ⇒ no excitation of </a:t>
            </a:r>
            <a:r>
              <a:rPr lang="en-US" sz="1800" b="0" i="0" dirty="0" err="1">
                <a:solidFill>
                  <a:srgbClr val="0000FF"/>
                </a:solidFill>
                <a:latin typeface="Arial" charset="0"/>
              </a:rPr>
              <a:t>dielectronic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0" i="0" dirty="0" err="1">
                <a:solidFill>
                  <a:srgbClr val="0000FF"/>
                </a:solidFill>
                <a:latin typeface="Arial" charset="0"/>
              </a:rPr>
              <a:t>satelites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pPr marL="457200" indent="-457200">
              <a:buFontTx/>
              <a:buAutoNum type="circleNumDbPlain"/>
            </a:pPr>
            <a:endParaRPr lang="en-US" sz="1000" b="0" i="0" dirty="0">
              <a:solidFill>
                <a:srgbClr val="0000FF"/>
              </a:solidFill>
              <a:latin typeface="Arial" charset="0"/>
            </a:endParaRPr>
          </a:p>
          <a:p>
            <a:pPr marL="457200" indent="-457200">
              <a:buFontTx/>
              <a:buAutoNum type="circleNumDbPlain"/>
            </a:pP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H-like </a:t>
            </a:r>
            <a:r>
              <a:rPr lang="en-US" sz="1800" b="0" i="0" dirty="0" err="1">
                <a:solidFill>
                  <a:srgbClr val="0000FF"/>
                </a:solidFill>
                <a:latin typeface="Arial" charset="0"/>
              </a:rPr>
              <a:t>Ar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 diffuse outward and </a:t>
            </a:r>
            <a:r>
              <a:rPr lang="en-US" sz="1800" b="0" i="0" dirty="0" smtClean="0">
                <a:solidFill>
                  <a:srgbClr val="0000FF"/>
                </a:solidFill>
                <a:latin typeface="Arial" charset="0"/>
              </a:rPr>
              <a:t>recombine 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to produce the He-like ions.</a:t>
            </a:r>
          </a:p>
          <a:p>
            <a:pPr marL="457200" indent="-457200">
              <a:buFontTx/>
              <a:buAutoNum type="circleNumDbPlain"/>
            </a:pPr>
            <a:endParaRPr lang="en-US" sz="1000" b="0" i="0" dirty="0">
              <a:solidFill>
                <a:srgbClr val="0000FF"/>
              </a:solidFill>
              <a:latin typeface="Arial" charset="0"/>
            </a:endParaRPr>
          </a:p>
          <a:p>
            <a:pPr marL="457200" indent="-457200">
              <a:buFontTx/>
              <a:buAutoNum type="circleNumDbPlain"/>
            </a:pP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Very narrow </a:t>
            </a:r>
            <a:r>
              <a:rPr lang="en-US" sz="1800" b="0" i="0" dirty="0" err="1">
                <a:solidFill>
                  <a:srgbClr val="0000FF"/>
                </a:solidFill>
                <a:latin typeface="Arial" charset="0"/>
              </a:rPr>
              <a:t>lines⇒low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 T</a:t>
            </a:r>
            <a:r>
              <a:rPr lang="en-US" sz="1800" b="0" i="0" baseline="-25000" dirty="0">
                <a:solidFill>
                  <a:srgbClr val="0000FF"/>
                </a:solidFill>
                <a:latin typeface="Arial" charset="0"/>
              </a:rPr>
              <a:t>i</a:t>
            </a:r>
            <a:r>
              <a:rPr lang="en-US" sz="1800" b="0" i="0" dirty="0">
                <a:solidFill>
                  <a:srgbClr val="0000FF"/>
                </a:solidFill>
                <a:latin typeface="Arial" charset="0"/>
              </a:rPr>
              <a:t> as well.</a:t>
            </a:r>
          </a:p>
        </p:txBody>
      </p:sp>
      <p:pic>
        <p:nvPicPr>
          <p:cNvPr id="5" name="Picture 11" descr="AIC_thesis_He-like_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8089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4267200" y="3997325"/>
            <a:ext cx="45720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circleNumDbPlain"/>
            </a:pPr>
            <a:r>
              <a:rPr lang="en-US" sz="1800" b="0" i="0">
                <a:solidFill>
                  <a:srgbClr val="FF0000"/>
                </a:solidFill>
                <a:latin typeface="Arial" charset="0"/>
              </a:rPr>
              <a:t>Enough to produce the resonant-like excitation of dielectronic satellites.</a:t>
            </a:r>
          </a:p>
          <a:p>
            <a:pPr marL="457200" indent="-457200">
              <a:buFontTx/>
              <a:buAutoNum type="circleNumDbPlain"/>
            </a:pPr>
            <a:endParaRPr lang="en-US" b="0" i="0">
              <a:solidFill>
                <a:srgbClr val="FF0000"/>
              </a:solidFill>
              <a:latin typeface="Arial" charset="0"/>
            </a:endParaRPr>
          </a:p>
          <a:p>
            <a:pPr marL="457200" indent="-457200">
              <a:buFontTx/>
              <a:buAutoNum type="circleNumDbPlain"/>
            </a:pPr>
            <a:r>
              <a:rPr lang="en-US" sz="1800" b="0" i="0">
                <a:solidFill>
                  <a:srgbClr val="FF0000"/>
                </a:solidFill>
                <a:latin typeface="Arial" charset="0"/>
              </a:rPr>
              <a:t>Intensity of resonant w-line is f(T</a:t>
            </a:r>
            <a:r>
              <a:rPr lang="en-US" sz="1800" b="0" i="0" baseline="-2500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800" b="0" i="0">
                <a:solidFill>
                  <a:srgbClr val="FF0000"/>
                </a:solidFill>
                <a:latin typeface="Arial" charset="0"/>
              </a:rPr>
              <a:t>).</a:t>
            </a:r>
          </a:p>
          <a:p>
            <a:pPr marL="457200" indent="-457200">
              <a:buFontTx/>
              <a:buAutoNum type="circleNumDbPlain"/>
            </a:pPr>
            <a:endParaRPr lang="en-US" sz="1000" b="0" i="0">
              <a:solidFill>
                <a:srgbClr val="FF0000"/>
              </a:solidFill>
              <a:latin typeface="Arial" charset="0"/>
            </a:endParaRPr>
          </a:p>
          <a:p>
            <a:pPr marL="457200" indent="-457200">
              <a:buFontTx/>
              <a:buAutoNum type="circleNumDbPlain"/>
            </a:pPr>
            <a:r>
              <a:rPr lang="en-US" sz="1800" b="0" i="0">
                <a:solidFill>
                  <a:srgbClr val="FF0000"/>
                </a:solidFill>
                <a:latin typeface="Arial" charset="0"/>
              </a:rPr>
              <a:t>Much wider Doppler widh⇒higher T</a:t>
            </a:r>
            <a:r>
              <a:rPr lang="en-US" sz="1800" b="0" i="0" baseline="-25000">
                <a:solidFill>
                  <a:srgbClr val="FF0000"/>
                </a:solidFill>
                <a:latin typeface="Arial" charset="0"/>
              </a:rPr>
              <a:t>i</a:t>
            </a:r>
            <a:endParaRPr lang="en-US" sz="1800" b="0" i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" name="Picture 16" descr="s1070425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38225"/>
            <a:ext cx="7747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4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The </a:t>
            </a:r>
            <a:r>
              <a:rPr lang="en-US" sz="3400" dirty="0">
                <a:solidFill>
                  <a:srgbClr val="0000FF"/>
                </a:solidFill>
              </a:rPr>
              <a:t>low-Z (Li, Be, C, B) </a:t>
            </a:r>
            <a:r>
              <a:rPr lang="en-US" sz="3400" dirty="0" err="1"/>
              <a:t>vs</a:t>
            </a:r>
            <a:r>
              <a:rPr lang="en-US" sz="3400" dirty="0"/>
              <a:t> </a:t>
            </a:r>
            <a:r>
              <a:rPr lang="en-US" sz="3400" dirty="0">
                <a:solidFill>
                  <a:srgbClr val="FF0000"/>
                </a:solidFill>
              </a:rPr>
              <a:t>high-Z (Fe, Mo, W) </a:t>
            </a:r>
            <a:r>
              <a:rPr lang="en-US" sz="3400" dirty="0"/>
              <a:t>plasma facing component (PFC) challenge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1066800"/>
            <a:ext cx="5715000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ea"/>
              <a:buAutoNum type="circleNumDbPlain" startAt="3"/>
            </a:pPr>
            <a:r>
              <a:rPr lang="en-US" sz="2000" dirty="0" smtClean="0"/>
              <a:t>Conversely</a:t>
            </a:r>
            <a:r>
              <a:rPr lang="en-US" sz="2000" dirty="0"/>
              <a:t>, </a:t>
            </a:r>
            <a:r>
              <a:rPr lang="en-US" sz="2000" u="sng" dirty="0">
                <a:solidFill>
                  <a:srgbClr val="FF3200"/>
                </a:solidFill>
              </a:rPr>
              <a:t>high-Z </a:t>
            </a:r>
            <a:r>
              <a:rPr lang="en-US" sz="2000" u="sng" dirty="0" smtClean="0">
                <a:solidFill>
                  <a:srgbClr val="FF3200"/>
                </a:solidFill>
              </a:rPr>
              <a:t>materials</a:t>
            </a:r>
            <a:r>
              <a:rPr lang="en-US" sz="2000" dirty="0"/>
              <a:t> </a:t>
            </a:r>
            <a:r>
              <a:rPr lang="en-US" sz="2000" dirty="0" smtClean="0"/>
              <a:t>have </a:t>
            </a:r>
            <a:r>
              <a:rPr lang="en-US" sz="2000" dirty="0"/>
              <a:t>good properties as a </a:t>
            </a:r>
            <a:r>
              <a:rPr lang="en-US" sz="2000" dirty="0" smtClean="0"/>
              <a:t>PFCs:</a:t>
            </a:r>
            <a:endParaRPr lang="en-US" sz="2000" u="sng" dirty="0" smtClean="0">
              <a:solidFill>
                <a:srgbClr val="FF3200"/>
              </a:solidFill>
            </a:endParaRP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Low H/D/T retention.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High</a:t>
            </a:r>
            <a:r>
              <a:rPr lang="en-US" sz="2000" dirty="0"/>
              <a:t>-heat tolerance (e.g. high melting points</a:t>
            </a:r>
            <a:r>
              <a:rPr lang="en-US" sz="2000" dirty="0" smtClean="0"/>
              <a:t>)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/>
              <a:t> </a:t>
            </a:r>
            <a:r>
              <a:rPr lang="en-US" sz="2000" dirty="0" smtClean="0"/>
              <a:t>Low </a:t>
            </a:r>
            <a:r>
              <a:rPr lang="en-US" sz="2000" dirty="0"/>
              <a:t>erosion (sputtering) </a:t>
            </a:r>
            <a:r>
              <a:rPr lang="en-US" sz="2000" dirty="0" smtClean="0"/>
              <a:t>rates.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/>
              <a:t> </a:t>
            </a:r>
            <a:r>
              <a:rPr lang="en-US" sz="2000" dirty="0" smtClean="0"/>
              <a:t>Small </a:t>
            </a:r>
            <a:r>
              <a:rPr lang="en-US" sz="2000" dirty="0"/>
              <a:t>contribution to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:</a:t>
            </a:r>
            <a:endParaRPr lang="en-US" sz="2000" dirty="0"/>
          </a:p>
          <a:p>
            <a:pPr marL="457200"/>
            <a:r>
              <a:rPr lang="en-US" sz="2000" dirty="0" smtClean="0"/>
              <a:t>   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=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D</a:t>
            </a:r>
            <a:r>
              <a:rPr lang="en-US" sz="2000" dirty="0" smtClean="0"/>
              <a:t>/n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+</a:t>
            </a:r>
            <a:r>
              <a:rPr lang="en-US" sz="2000" dirty="0" smtClean="0">
                <a:solidFill>
                  <a:srgbClr val="0000FF"/>
                </a:solidFill>
              </a:rPr>
              <a:t>36n</a:t>
            </a:r>
            <a:r>
              <a:rPr lang="en-US" sz="2000" baseline="-25000" dirty="0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000" dirty="0" err="1" smtClean="0"/>
              <a:t>+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2000" dirty="0" smtClean="0">
                <a:solidFill>
                  <a:srgbClr val="FF0000"/>
                </a:solidFill>
              </a:rPr>
              <a:t>/n</a:t>
            </a:r>
            <a:r>
              <a:rPr lang="en-US" sz="2000" baseline="-25000" dirty="0" smtClean="0">
                <a:solidFill>
                  <a:srgbClr val="FF0000"/>
                </a:solidFill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)Z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endParaRPr lang="en-US" sz="1600" baseline="30000" dirty="0" smtClean="0"/>
          </a:p>
          <a:p>
            <a:pPr marL="342900" indent="-342900">
              <a:buFont typeface="+mj-ea"/>
              <a:buAutoNum type="circleNumDbPlain" startAt="4"/>
            </a:pPr>
            <a:endParaRPr lang="en-US" sz="1600" dirty="0" smtClean="0"/>
          </a:p>
          <a:p>
            <a:pPr marL="457200" indent="-457200">
              <a:buFont typeface="+mj-ea"/>
              <a:buAutoNum type="circleNumDbPlain" startAt="4"/>
            </a:pPr>
            <a:r>
              <a:rPr lang="en-US" sz="2000" u="sng" dirty="0" smtClean="0"/>
              <a:t>However</a:t>
            </a:r>
            <a:r>
              <a:rPr lang="en-US" sz="2000" dirty="0"/>
              <a:t>, if high-Z impurities accumulate to any substantial </a:t>
            </a:r>
            <a:r>
              <a:rPr lang="en-US" sz="2000" dirty="0" smtClean="0"/>
              <a:t>level: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 smtClean="0"/>
              <a:t> </a:t>
            </a:r>
            <a:r>
              <a:rPr lang="en-US" sz="2000" dirty="0"/>
              <a:t>E</a:t>
            </a:r>
            <a:r>
              <a:rPr lang="en-US" sz="2000" dirty="0" smtClean="0"/>
              <a:t>xponentially </a:t>
            </a:r>
            <a:r>
              <a:rPr lang="en-US" sz="2000" dirty="0"/>
              <a:t>enhance the </a:t>
            </a:r>
            <a:r>
              <a:rPr lang="en-US" sz="2000" dirty="0">
                <a:solidFill>
                  <a:srgbClr val="FF0000"/>
                </a:solidFill>
              </a:rPr>
              <a:t>radiation power losses </a:t>
            </a:r>
            <a:r>
              <a:rPr lang="en-US" sz="2000" dirty="0" smtClean="0">
                <a:solidFill>
                  <a:srgbClr val="FF0000"/>
                </a:solidFill>
              </a:rPr>
              <a:t>(∝Z</a:t>
            </a:r>
            <a:r>
              <a:rPr lang="en-US" sz="2000" baseline="30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.</a:t>
            </a:r>
          </a:p>
          <a:p>
            <a:pPr marL="457200" indent="1588">
              <a:buFont typeface="+mj-lt"/>
              <a:buAutoNum type="alphaLcParenR"/>
            </a:pP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Reduce </a:t>
            </a:r>
            <a:r>
              <a:rPr lang="en-US" sz="2000" dirty="0">
                <a:solidFill>
                  <a:srgbClr val="FF0000"/>
                </a:solidFill>
              </a:rPr>
              <a:t>the heating efficiency </a:t>
            </a:r>
            <a:r>
              <a:rPr lang="en-US" sz="2000" dirty="0"/>
              <a:t>and </a:t>
            </a:r>
            <a:r>
              <a:rPr lang="en-US" sz="2000" dirty="0" smtClean="0"/>
              <a:t>modifying the </a:t>
            </a:r>
            <a:r>
              <a:rPr lang="en-US" sz="2000" dirty="0"/>
              <a:t>overall </a:t>
            </a:r>
            <a:r>
              <a:rPr lang="en-US" sz="2000" dirty="0">
                <a:solidFill>
                  <a:srgbClr val="FF0000"/>
                </a:solidFill>
              </a:rPr>
              <a:t>power balance</a:t>
            </a:r>
            <a:r>
              <a:rPr lang="en-US" sz="2000" dirty="0" smtClean="0"/>
              <a:t>.</a:t>
            </a:r>
          </a:p>
          <a:p>
            <a:pPr marL="457200" indent="1588">
              <a:buFont typeface="+mj-lt"/>
              <a:buAutoNum type="alphaLcParenR"/>
            </a:pPr>
            <a:endParaRPr lang="en-US" sz="1600" dirty="0" smtClean="0"/>
          </a:p>
          <a:p>
            <a:pPr marL="457200" indent="1588">
              <a:buFont typeface="+mj-lt"/>
              <a:buAutoNum type="alphaLcParenR"/>
            </a:pPr>
            <a:endParaRPr lang="en-US" sz="1600" dirty="0"/>
          </a:p>
          <a:p>
            <a:pPr marL="457200" indent="-457200">
              <a:buFont typeface="+mj-ea"/>
              <a:buAutoNum type="circleNumDbPlain" startAt="5"/>
            </a:pPr>
            <a:r>
              <a:rPr lang="en-US" sz="2000" dirty="0" smtClean="0"/>
              <a:t>High-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Z</a:t>
            </a:r>
            <a:r>
              <a:rPr lang="en-US" sz="2000" dirty="0" smtClean="0"/>
              <a:t>/n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can lead to </a:t>
            </a:r>
            <a:r>
              <a:rPr lang="en-US" sz="2000" dirty="0" smtClean="0">
                <a:solidFill>
                  <a:srgbClr val="FF0000"/>
                </a:solidFill>
              </a:rPr>
              <a:t>radiation collapse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879778"/>
            <a:ext cx="2377440" cy="1577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45720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C-Mod in</a:t>
            </a:r>
            <a:r>
              <a:rPr lang="en-US" sz="1400" dirty="0"/>
              <a:t> </a:t>
            </a:r>
            <a:r>
              <a:rPr lang="en-US" sz="1400" dirty="0" smtClean="0"/>
              <a:t>Cambridge, MA, USA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743200"/>
            <a:ext cx="2377440" cy="178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371600"/>
            <a:ext cx="2842846" cy="10265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799" y="2438400"/>
            <a:ext cx="236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EAST in China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9906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Tore Supra</a:t>
            </a:r>
            <a:r>
              <a:rPr lang="en-US" sz="1400" dirty="0" smtClean="0"/>
              <a:t>/</a:t>
            </a:r>
            <a:r>
              <a:rPr lang="en-US" sz="1400" dirty="0" smtClean="0">
                <a:solidFill>
                  <a:srgbClr val="FF0000"/>
                </a:solidFill>
              </a:rPr>
              <a:t>WEST</a:t>
            </a:r>
            <a:r>
              <a:rPr lang="en-US" sz="1400" dirty="0" smtClean="0"/>
              <a:t> in France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0" y="1644134"/>
            <a:ext cx="3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4089" y="1644134"/>
            <a:ext cx="34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8236" y="3352800"/>
            <a:ext cx="5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8236" y="5257800"/>
            <a:ext cx="5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352800" y="32004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80489" y="2971800"/>
            <a:ext cx="34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9106" y="4202668"/>
            <a:ext cx="3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0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Ion temperature profiles have been obtain in a variety of physics scenarios (L, H- and </a:t>
            </a:r>
            <a:r>
              <a:rPr lang="en-US" sz="3400" dirty="0" err="1" smtClean="0"/>
              <a:t>i</a:t>
            </a:r>
            <a:r>
              <a:rPr lang="en-US" sz="3400" dirty="0" smtClean="0"/>
              <a:t>-Mode)</a:t>
            </a:r>
            <a:endParaRPr lang="en-US" sz="3400" dirty="0"/>
          </a:p>
        </p:txBody>
      </p:sp>
      <p:pic>
        <p:nvPicPr>
          <p:cNvPr id="8" name="Picture 4" descr="AIC_Ti_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799"/>
            <a:ext cx="5867400" cy="545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38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Electron temperature </a:t>
            </a:r>
            <a:r>
              <a:rPr lang="en-US" sz="3400" dirty="0" err="1" smtClean="0"/>
              <a:t>T</a:t>
            </a:r>
            <a:r>
              <a:rPr lang="en-US" sz="3400" baseline="-25000" dirty="0" err="1" smtClean="0"/>
              <a:t>e</a:t>
            </a:r>
            <a:r>
              <a:rPr lang="en-US" sz="3400" dirty="0" smtClean="0"/>
              <a:t>-profiles can also be obtained using line-ratios</a:t>
            </a:r>
            <a:endParaRPr lang="en-US" sz="3400" dirty="0"/>
          </a:p>
        </p:txBody>
      </p:sp>
      <p:pic>
        <p:nvPicPr>
          <p:cNvPr id="4" name="Picture 9" descr="AIC_thesis_He-like_spectra_Te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" y="1066800"/>
            <a:ext cx="4706938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 rot="16200000">
            <a:off x="7681775" y="3432582"/>
            <a:ext cx="26482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0" i="0" dirty="0">
                <a:solidFill>
                  <a:schemeClr val="tx1"/>
                </a:solidFill>
              </a:rPr>
              <a:t>(L. Delgado-Aparicio, </a:t>
            </a:r>
            <a:r>
              <a:rPr lang="en-US" b="0" i="0" dirty="0" smtClean="0">
                <a:solidFill>
                  <a:schemeClr val="tx1"/>
                </a:solidFill>
              </a:rPr>
              <a:t>un-published)</a:t>
            </a:r>
            <a:endParaRPr lang="en-US" b="0" i="0" dirty="0">
              <a:solidFill>
                <a:schemeClr val="tx1"/>
              </a:solidFill>
            </a:endParaRPr>
          </a:p>
        </p:txBody>
      </p:sp>
      <p:pic>
        <p:nvPicPr>
          <p:cNvPr id="7" name="Picture 15" descr="AIC_thesis_He-like_spectra_Te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26" y="1046162"/>
            <a:ext cx="2629873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52400" y="4333875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0" i="0" dirty="0" err="1" smtClean="0">
                <a:latin typeface="Arial" charset="0"/>
              </a:rPr>
              <a:t>Te</a:t>
            </a:r>
            <a:r>
              <a:rPr lang="en-US" sz="1800" b="0" i="0" dirty="0" smtClean="0">
                <a:latin typeface="Arial" charset="0"/>
              </a:rPr>
              <a:t>-measurements </a:t>
            </a:r>
            <a:r>
              <a:rPr lang="en-US" sz="1800" b="0" i="0" dirty="0">
                <a:latin typeface="Arial" charset="0"/>
              </a:rPr>
              <a:t>based on the ratio of the resonance line-w and the </a:t>
            </a:r>
            <a:r>
              <a:rPr lang="en-US" sz="1800" b="0" i="0" dirty="0" err="1">
                <a:latin typeface="Arial" charset="0"/>
              </a:rPr>
              <a:t>dielectronic</a:t>
            </a:r>
            <a:r>
              <a:rPr lang="en-US" sz="1800" b="0" i="0" dirty="0">
                <a:latin typeface="Arial" charset="0"/>
              </a:rPr>
              <a:t> satellites </a:t>
            </a:r>
            <a:r>
              <a:rPr lang="ja-JP" altLang="en-US" sz="1800" b="0" i="0" dirty="0">
                <a:latin typeface="Arial" charset="0"/>
              </a:rPr>
              <a:t>“</a:t>
            </a:r>
            <a:r>
              <a:rPr lang="en-US" sz="1800" b="0" i="0" dirty="0">
                <a:latin typeface="Arial" charset="0"/>
              </a:rPr>
              <a:t>n=3</a:t>
            </a:r>
            <a:r>
              <a:rPr lang="ja-JP" altLang="en-US" sz="1800" b="0" i="0" dirty="0">
                <a:latin typeface="Arial" charset="0"/>
              </a:rPr>
              <a:t>”</a:t>
            </a:r>
            <a:r>
              <a:rPr lang="en-US" sz="1800" b="0" i="0" dirty="0">
                <a:latin typeface="Arial" charset="0"/>
              </a:rPr>
              <a:t> and </a:t>
            </a:r>
            <a:r>
              <a:rPr lang="ja-JP" altLang="en-US" sz="1800" b="0" i="0" dirty="0">
                <a:latin typeface="Arial" charset="0"/>
              </a:rPr>
              <a:t>“</a:t>
            </a:r>
            <a:r>
              <a:rPr lang="en-US" sz="1800" b="0" i="0" dirty="0">
                <a:latin typeface="Arial" charset="0"/>
              </a:rPr>
              <a:t>k</a:t>
            </a:r>
            <a:r>
              <a:rPr lang="ja-JP" altLang="en-US" sz="1800" b="0" i="0" dirty="0">
                <a:latin typeface="Arial" charset="0"/>
              </a:rPr>
              <a:t>”</a:t>
            </a:r>
            <a:endParaRPr lang="en-US" sz="1800" b="0" i="0" dirty="0"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52400" y="5124271"/>
            <a:ext cx="57912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buFontTx/>
              <a:buAutoNum type="circleNumDbPlain"/>
            </a:pP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Technique applicable to </a:t>
            </a:r>
            <a:r>
              <a:rPr lang="en-US" sz="1800" b="0" i="0" dirty="0" err="1">
                <a:solidFill>
                  <a:srgbClr val="008000"/>
                </a:solidFill>
                <a:latin typeface="Arial" charset="0"/>
              </a:rPr>
              <a:t>Alcator</a:t>
            </a: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 C-Mod, </a:t>
            </a:r>
            <a:r>
              <a:rPr lang="en-US" sz="1800" b="0" i="0" dirty="0" smtClean="0">
                <a:solidFill>
                  <a:srgbClr val="008000"/>
                </a:solidFill>
                <a:latin typeface="Arial" charset="0"/>
              </a:rPr>
              <a:t>NSTX-U, </a:t>
            </a: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KSTAR, </a:t>
            </a:r>
            <a:r>
              <a:rPr lang="en-US" sz="1800" b="0" i="0" dirty="0" smtClean="0">
                <a:solidFill>
                  <a:srgbClr val="008000"/>
                </a:solidFill>
                <a:latin typeface="Arial" charset="0"/>
              </a:rPr>
              <a:t>EAST, WEST, LHD and JT60SA.</a:t>
            </a:r>
          </a:p>
          <a:p>
            <a:pPr algn="ctr"/>
            <a:endParaRPr lang="en-US" sz="1000" b="0" i="0" dirty="0">
              <a:solidFill>
                <a:srgbClr val="008000"/>
              </a:solidFill>
              <a:latin typeface="Arial" charset="0"/>
            </a:endParaRPr>
          </a:p>
          <a:p>
            <a:pPr marL="342900" indent="-342900" algn="ctr">
              <a:buFontTx/>
              <a:buAutoNum type="circleNumDbPlain"/>
            </a:pP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Considered to be a </a:t>
            </a:r>
            <a:r>
              <a:rPr lang="en-US" sz="1800" b="0" i="0" u="sng" dirty="0">
                <a:solidFill>
                  <a:srgbClr val="008000"/>
                </a:solidFill>
                <a:latin typeface="Arial" charset="0"/>
              </a:rPr>
              <a:t>secondary diagnostic technique </a:t>
            </a: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for the electron temperature (</a:t>
            </a:r>
            <a:r>
              <a:rPr lang="en-US" sz="1800" b="0" i="0" dirty="0" err="1">
                <a:solidFill>
                  <a:srgbClr val="008000"/>
                </a:solidFill>
                <a:latin typeface="Arial" charset="0"/>
              </a:rPr>
              <a:t>T</a:t>
            </a:r>
            <a:r>
              <a:rPr lang="en-US" sz="1800" b="0" i="0" baseline="-25000" dirty="0" err="1">
                <a:solidFill>
                  <a:srgbClr val="008000"/>
                </a:solidFill>
                <a:latin typeface="Arial" charset="0"/>
              </a:rPr>
              <a:t>e</a:t>
            </a:r>
            <a:r>
              <a:rPr lang="en-US" sz="1800" b="0" i="0" dirty="0">
                <a:solidFill>
                  <a:srgbClr val="008000"/>
                </a:solidFill>
                <a:latin typeface="Arial" charset="0"/>
              </a:rPr>
              <a:t>)  in ITER.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3797" y="1828800"/>
            <a:ext cx="118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He-like </a:t>
            </a:r>
            <a:r>
              <a:rPr lang="en-US" dirty="0" err="1" smtClean="0"/>
              <a:t>Ar</a:t>
            </a:r>
            <a:endParaRPr lang="en-US" dirty="0" smtClean="0"/>
          </a:p>
          <a:p>
            <a:pPr algn="ctr"/>
            <a:r>
              <a:rPr lang="en-US" dirty="0" smtClean="0"/>
              <a:t>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5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>
                <a:latin typeface="Arial"/>
                <a:cs typeface="Arial"/>
              </a:rPr>
              <a:t>Three options in the x-ray range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9067800" cy="34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marL="742950" indent="-7429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AutoNum type="circleNumDbPlain"/>
            </a:pP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Conventional broadband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x-ray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(e.g. SXR tomography</a:t>
            </a:r>
            <a:r>
              <a:rPr lang="en-US" sz="27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=&gt;</a:t>
            </a:r>
            <a:r>
              <a:rPr lang="en-US" sz="27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confinement, MHD, equilibrium).</a:t>
            </a:r>
            <a:endParaRPr lang="en-US" sz="27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2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Doppler line-radiation x-ray 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(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e.g.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T</a:t>
            </a:r>
            <a:r>
              <a:rPr lang="en-US" sz="2800" b="0" i="0" baseline="-25000" dirty="0">
                <a:solidFill>
                  <a:schemeClr val="tx1"/>
                </a:solidFill>
                <a:latin typeface="Arial" charset="0"/>
                <a:cs typeface="Times" charset="0"/>
              </a:rPr>
              <a:t>i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>
                <a:solidFill>
                  <a:schemeClr val="tx1"/>
                </a:solidFill>
                <a:latin typeface="Symbol" charset="0"/>
                <a:cs typeface="Times" charset="0"/>
              </a:rPr>
              <a:t>f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v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Symbol" charset="0"/>
                <a:cs typeface="Times" charset="0"/>
              </a:rPr>
              <a:t>q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=&gt; </a:t>
            </a:r>
            <a:r>
              <a:rPr lang="en-US" sz="2800" b="0" i="0" dirty="0" err="1" smtClean="0">
                <a:solidFill>
                  <a:schemeClr val="tx1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baseline="-25000" dirty="0" err="1" smtClean="0">
                <a:solidFill>
                  <a:schemeClr val="tx1"/>
                </a:solidFill>
                <a:latin typeface="+mn-lt"/>
                <a:cs typeface="Times" charset="0"/>
              </a:rPr>
              <a:t>r</a:t>
            </a:r>
            <a:r>
              <a:rPr lang="en-US" sz="2800" b="0" i="0" dirty="0" smtClean="0">
                <a:solidFill>
                  <a:schemeClr val="tx1"/>
                </a:solidFill>
                <a:latin typeface="Arial" charset="0"/>
                <a:cs typeface="Times" charset="0"/>
              </a:rPr>
              <a:t>)</a:t>
            </a:r>
            <a:r>
              <a:rPr lang="en-US" sz="2800" b="0" i="0" dirty="0">
                <a:solidFill>
                  <a:schemeClr val="tx1"/>
                </a:solidFill>
                <a:latin typeface="Arial" charset="0"/>
                <a:cs typeface="Times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AutoNum type="circleNumDbPlain"/>
            </a:pPr>
            <a:endParaRPr lang="en-US" sz="3200" b="0" i="0" dirty="0">
              <a:solidFill>
                <a:schemeClr val="tx1"/>
              </a:solidFill>
              <a:latin typeface="Arial" charset="0"/>
              <a:cs typeface="Times" charset="0"/>
            </a:endParaRPr>
          </a:p>
          <a:p>
            <a:pPr algn="just" eaLnBrk="1" hangingPunct="1">
              <a:lnSpc>
                <a:spcPct val="90000"/>
              </a:lnSpc>
              <a:buFont typeface="+mj-ea"/>
              <a:buAutoNum type="circleNumDbPlain" startAt="3"/>
            </a:pP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Modern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PHA </a:t>
            </a:r>
            <a:r>
              <a:rPr lang="en-US" sz="3100" b="0" i="0" dirty="0">
                <a:solidFill>
                  <a:srgbClr val="FF0000"/>
                </a:solidFill>
                <a:latin typeface="Arial" charset="0"/>
                <a:cs typeface="Times" charset="0"/>
              </a:rPr>
              <a:t>&amp; multi-energy </a:t>
            </a:r>
            <a:r>
              <a:rPr lang="en-US" sz="3100" b="0" i="0" dirty="0" smtClean="0">
                <a:solidFill>
                  <a:srgbClr val="FF0000"/>
                </a:solidFill>
                <a:latin typeface="Arial" charset="0"/>
                <a:cs typeface="Times" charset="0"/>
              </a:rPr>
              <a:t>measurements</a:t>
            </a:r>
          </a:p>
          <a:p>
            <a:pPr marL="0" indent="0" algn="just" eaLnBrk="1" hangingPunct="1">
              <a:lnSpc>
                <a:spcPct val="90000"/>
              </a:lnSpc>
            </a:pP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(e.g.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eff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Z</a:t>
            </a:r>
            <a:r>
              <a:rPr lang="en-US" sz="2800" b="0" i="0" dirty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latin typeface="Arial" charset="0"/>
                <a:cs typeface="Times" charset="0"/>
              </a:rPr>
              <a:t>T</a:t>
            </a:r>
            <a:r>
              <a:rPr lang="en-US" sz="2800" b="0" i="0" baseline="-25000" dirty="0" err="1">
                <a:solidFill>
                  <a:srgbClr val="000000"/>
                </a:solidFill>
                <a:latin typeface="Arial" charset="0"/>
                <a:cs typeface="Times" charset="0"/>
              </a:rPr>
              <a:t>e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n</a:t>
            </a:r>
            <a:r>
              <a:rPr lang="en-US" sz="2800" b="0" i="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e,fast</a:t>
            </a:r>
            <a:r>
              <a:rPr lang="en-US" sz="2800" b="0" i="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).</a:t>
            </a:r>
            <a:endParaRPr lang="en-US" sz="2800" b="0" i="0" dirty="0">
              <a:solidFill>
                <a:srgbClr val="000000"/>
              </a:solidFill>
              <a:latin typeface="Arial" charset="0"/>
              <a:cs typeface="Time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3429000"/>
            <a:ext cx="8991600" cy="1371600"/>
          </a:xfrm>
          <a:prstGeom prst="rect">
            <a:avLst/>
          </a:prstGeom>
          <a:noFill/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0" y="5257800"/>
            <a:ext cx="64566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Extract local plasma information !!!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602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New  technology for developing multi-energy soft x-ray diagnostics is now available</a:t>
            </a:r>
            <a:endParaRPr lang="en-US" sz="3400" dirty="0"/>
          </a:p>
        </p:txBody>
      </p:sp>
      <p:pic>
        <p:nvPicPr>
          <p:cNvPr id="6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/>
          <a:stretch/>
        </p:blipFill>
        <p:spPr>
          <a:xfrm>
            <a:off x="4572000" y="3141634"/>
            <a:ext cx="3947745" cy="3333172"/>
          </a:xfrm>
          <a:prstGeom prst="rect">
            <a:avLst/>
          </a:prstGeom>
        </p:spPr>
      </p:pic>
      <p:pic>
        <p:nvPicPr>
          <p:cNvPr id="7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141921"/>
            <a:ext cx="4499200" cy="333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82253" y="4528747"/>
            <a:ext cx="3123991" cy="3148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42085" y="6248400"/>
            <a:ext cx="39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652580" y="2819400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238406" y="2438400"/>
            <a:ext cx="94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[</a:t>
            </a:r>
            <a:r>
              <a:rPr lang="en-US" sz="1600" dirty="0" err="1" smtClean="0"/>
              <a:t>keV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112410" y="4340048"/>
            <a:ext cx="3087654" cy="492606"/>
            <a:chOff x="624934" y="4311012"/>
            <a:chExt cx="3087654" cy="492606"/>
          </a:xfrm>
        </p:grpSpPr>
        <p:sp>
          <p:nvSpPr>
            <p:cNvPr id="17" name="TextBox 16"/>
            <p:cNvSpPr txBox="1"/>
            <p:nvPr/>
          </p:nvSpPr>
          <p:spPr>
            <a:xfrm rot="162737">
              <a:off x="624934" y="4311012"/>
              <a:ext cx="3087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Continuum: </a:t>
              </a:r>
              <a:r>
                <a:rPr lang="en-US" dirty="0" err="1" smtClean="0"/>
                <a:t>exp</a:t>
              </a:r>
              <a:r>
                <a:rPr lang="en-US" dirty="0" smtClean="0"/>
                <a:t>(-</a:t>
              </a:r>
              <a:r>
                <a:rPr lang="en-US" dirty="0" err="1" smtClean="0"/>
                <a:t>h</a:t>
              </a:r>
              <a:r>
                <a:rPr lang="en-US" dirty="0" err="1" smtClean="0">
                  <a:latin typeface="Symbol" charset="2"/>
                  <a:cs typeface="Symbol" charset="2"/>
                </a:rPr>
                <a:t>n</a:t>
              </a:r>
              <a:r>
                <a:rPr lang="en-US" dirty="0" smtClean="0"/>
                <a:t>/</a:t>
              </a:r>
              <a:r>
                <a:rPr lang="en-US" dirty="0" err="1" smtClean="0"/>
                <a:t>k</a:t>
              </a:r>
              <a:r>
                <a:rPr lang="en-US" baseline="-25000" dirty="0" err="1" smtClean="0"/>
                <a:t>B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e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036589" y="4702765"/>
              <a:ext cx="2014482" cy="100853"/>
            </a:xfrm>
            <a:prstGeom prst="straightConnector1">
              <a:avLst/>
            </a:prstGeom>
            <a:ln w="25400" cmpd="sng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073810" y="4492448"/>
            <a:ext cx="3087654" cy="492606"/>
            <a:chOff x="5565818" y="4344154"/>
            <a:chExt cx="3087654" cy="492606"/>
          </a:xfrm>
        </p:grpSpPr>
        <p:sp>
          <p:nvSpPr>
            <p:cNvPr id="20" name="TextBox 19"/>
            <p:cNvSpPr txBox="1"/>
            <p:nvPr/>
          </p:nvSpPr>
          <p:spPr>
            <a:xfrm rot="162737">
              <a:off x="5565818" y="4344154"/>
              <a:ext cx="3087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Continuum: </a:t>
              </a:r>
              <a:r>
                <a:rPr lang="en-US" dirty="0" err="1" smtClean="0"/>
                <a:t>exp</a:t>
              </a:r>
              <a:r>
                <a:rPr lang="en-US" dirty="0" smtClean="0"/>
                <a:t>(-</a:t>
              </a:r>
              <a:r>
                <a:rPr lang="en-US" dirty="0" err="1" smtClean="0"/>
                <a:t>h</a:t>
              </a:r>
              <a:r>
                <a:rPr lang="en-US" dirty="0" err="1" smtClean="0">
                  <a:latin typeface="Symbol" charset="2"/>
                  <a:cs typeface="Symbol" charset="2"/>
                </a:rPr>
                <a:t>n</a:t>
              </a:r>
              <a:r>
                <a:rPr lang="en-US" dirty="0" smtClean="0"/>
                <a:t>/</a:t>
              </a:r>
              <a:r>
                <a:rPr lang="en-US" dirty="0" err="1" smtClean="0"/>
                <a:t>k</a:t>
              </a:r>
              <a:r>
                <a:rPr lang="en-US" baseline="-25000" dirty="0" err="1" smtClean="0"/>
                <a:t>B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e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977473" y="4735907"/>
              <a:ext cx="2014482" cy="100853"/>
            </a:xfrm>
            <a:prstGeom prst="straightConnector1">
              <a:avLst/>
            </a:prstGeom>
            <a:ln w="25400" cmpd="sng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2327"/>
            <a:ext cx="3414793" cy="13991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412751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CMOS hybrid pixel technology with excellent efficiency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3581400"/>
            <a:ext cx="4765998" cy="52322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EXAMPLE: no line-emission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10000" y="1065073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Thanks to important advances in the x-</a:t>
            </a:r>
            <a:r>
              <a:rPr lang="en-US" dirty="0" smtClean="0"/>
              <a:t>ray detector </a:t>
            </a:r>
            <a:r>
              <a:rPr lang="en-US" dirty="0"/>
              <a:t>technology it is now possible </a:t>
            </a:r>
            <a:r>
              <a:rPr lang="en-US" dirty="0" smtClean="0"/>
              <a:t>to simultaneously </a:t>
            </a:r>
            <a:r>
              <a:rPr lang="en-US" dirty="0"/>
              <a:t>record high </a:t>
            </a:r>
            <a:r>
              <a:rPr lang="en-US" dirty="0" smtClean="0"/>
              <a:t>resolution</a:t>
            </a:r>
            <a:r>
              <a:rPr lang="en-US" dirty="0"/>
              <a:t> </a:t>
            </a:r>
            <a:r>
              <a:rPr lang="en-US" dirty="0" smtClean="0"/>
              <a:t>images </a:t>
            </a:r>
            <a:r>
              <a:rPr lang="en-US" dirty="0"/>
              <a:t>of x-ray photons at </a:t>
            </a:r>
            <a:r>
              <a:rPr lang="en-US" dirty="0" smtClean="0">
                <a:solidFill>
                  <a:srgbClr val="0000FF"/>
                </a:solidFill>
              </a:rPr>
              <a:t>single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0000"/>
                </a:solidFill>
              </a:rPr>
              <a:t>multiple </a:t>
            </a:r>
            <a:r>
              <a:rPr lang="en-US" dirty="0">
                <a:solidFill>
                  <a:srgbClr val="FF0000"/>
                </a:solidFill>
              </a:rPr>
              <a:t>energy ranges</a:t>
            </a:r>
            <a:r>
              <a:rPr lang="en-US" dirty="0"/>
              <a:t> </a:t>
            </a:r>
            <a:r>
              <a:rPr lang="en-US" dirty="0" smtClean="0"/>
              <a:t>through </a:t>
            </a:r>
            <a:r>
              <a:rPr lang="en-US" dirty="0"/>
              <a:t>direct x-ray </a:t>
            </a:r>
            <a:r>
              <a:rPr lang="en-US" dirty="0" smtClean="0"/>
              <a:t>detection.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4504736" cy="33375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New  technology for developing multi-energy soft x-ray diagnostics is now available</a:t>
            </a:r>
            <a:endParaRPr lang="en-US" sz="3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82253" y="4528747"/>
            <a:ext cx="3123991" cy="3148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42085" y="6248400"/>
            <a:ext cx="39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652580" y="2819400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238406" y="2438400"/>
            <a:ext cx="94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[</a:t>
            </a:r>
            <a:r>
              <a:rPr lang="en-US" sz="1600" dirty="0" err="1" smtClean="0"/>
              <a:t>keV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2327"/>
            <a:ext cx="3414793" cy="13991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412751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CMOS hybrid pixel technology with excellent efficiency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10000" y="1065073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Thanks to important advances in the x-</a:t>
            </a:r>
            <a:r>
              <a:rPr lang="en-US" dirty="0" smtClean="0"/>
              <a:t>ray detector </a:t>
            </a:r>
            <a:r>
              <a:rPr lang="en-US" dirty="0"/>
              <a:t>technology it is now possible </a:t>
            </a:r>
            <a:r>
              <a:rPr lang="en-US" dirty="0" smtClean="0"/>
              <a:t>to simultaneously </a:t>
            </a:r>
            <a:r>
              <a:rPr lang="en-US" dirty="0"/>
              <a:t>record high </a:t>
            </a:r>
            <a:r>
              <a:rPr lang="en-US" dirty="0" smtClean="0"/>
              <a:t>resolution</a:t>
            </a:r>
            <a:r>
              <a:rPr lang="en-US" dirty="0"/>
              <a:t> </a:t>
            </a:r>
            <a:r>
              <a:rPr lang="en-US" dirty="0" smtClean="0"/>
              <a:t>images </a:t>
            </a:r>
            <a:r>
              <a:rPr lang="en-US" dirty="0"/>
              <a:t>of x-ray photons at </a:t>
            </a:r>
            <a:r>
              <a:rPr lang="en-US" dirty="0" smtClean="0">
                <a:solidFill>
                  <a:srgbClr val="0000FF"/>
                </a:solidFill>
              </a:rPr>
              <a:t>single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0000"/>
                </a:solidFill>
              </a:rPr>
              <a:t>multiple </a:t>
            </a:r>
            <a:r>
              <a:rPr lang="en-US" dirty="0">
                <a:solidFill>
                  <a:srgbClr val="FF0000"/>
                </a:solidFill>
              </a:rPr>
              <a:t>energy ranges</a:t>
            </a:r>
            <a:r>
              <a:rPr lang="en-US" dirty="0"/>
              <a:t> </a:t>
            </a:r>
            <a:r>
              <a:rPr lang="en-US" dirty="0" smtClean="0"/>
              <a:t>through </a:t>
            </a:r>
            <a:r>
              <a:rPr lang="en-US" dirty="0"/>
              <a:t>direct x-ray </a:t>
            </a:r>
            <a:r>
              <a:rPr lang="en-US" dirty="0" smtClean="0"/>
              <a:t>detection.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737">
            <a:off x="2148508" y="3877455"/>
            <a:ext cx="16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Continuum:</a:t>
            </a:r>
          </a:p>
          <a:p>
            <a:r>
              <a:rPr lang="en-US" dirty="0" err="1" smtClean="0"/>
              <a:t>exp</a:t>
            </a:r>
            <a:r>
              <a:rPr lang="en-US" dirty="0" smtClean="0"/>
              <a:t>(-</a:t>
            </a:r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/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81200" y="4572000"/>
            <a:ext cx="2014482" cy="100853"/>
          </a:xfrm>
          <a:prstGeom prst="straightConnector1">
            <a:avLst/>
          </a:prstGeom>
          <a:ln w="25400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9600" y="3352800"/>
            <a:ext cx="17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Line-emission:</a:t>
            </a:r>
          </a:p>
          <a:p>
            <a:pPr algn="ctr"/>
            <a:r>
              <a:rPr lang="en-US" dirty="0" smtClean="0"/>
              <a:t>∝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Si</a:t>
            </a:r>
            <a:endParaRPr lang="en-US" baseline="-25000" dirty="0"/>
          </a:p>
        </p:txBody>
      </p:sp>
      <p:pic>
        <p:nvPicPr>
          <p:cNvPr id="32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/>
          <a:stretch/>
        </p:blipFill>
        <p:spPr>
          <a:xfrm>
            <a:off x="4554944" y="3145619"/>
            <a:ext cx="3964129" cy="333756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rot="162737">
            <a:off x="6382426" y="3890592"/>
            <a:ext cx="16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Continuum:</a:t>
            </a:r>
          </a:p>
          <a:p>
            <a:r>
              <a:rPr lang="en-US" dirty="0" err="1" smtClean="0"/>
              <a:t>exp</a:t>
            </a:r>
            <a:r>
              <a:rPr lang="en-US" dirty="0" smtClean="0"/>
              <a:t>(-</a:t>
            </a:r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/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15118" y="4585137"/>
            <a:ext cx="2014482" cy="100853"/>
          </a:xfrm>
          <a:prstGeom prst="straightConnector1">
            <a:avLst/>
          </a:prstGeom>
          <a:ln w="25400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21852" y="3392269"/>
            <a:ext cx="17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Line-emission:</a:t>
            </a:r>
          </a:p>
          <a:p>
            <a:pPr algn="ctr"/>
            <a:r>
              <a:rPr lang="en-US" dirty="0" smtClean="0"/>
              <a:t>∝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Ar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5489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New  technology for developing multi-energy soft x-ray diagnostics is now available</a:t>
            </a:r>
            <a:endParaRPr lang="en-US" sz="3400" dirty="0"/>
          </a:p>
        </p:txBody>
      </p:sp>
      <p:pic>
        <p:nvPicPr>
          <p:cNvPr id="40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82" y="2587182"/>
            <a:ext cx="5250218" cy="388988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 rot="162737">
            <a:off x="5066523" y="3466837"/>
            <a:ext cx="16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Continuum:</a:t>
            </a:r>
          </a:p>
          <a:p>
            <a:r>
              <a:rPr lang="en-US" dirty="0" err="1" smtClean="0"/>
              <a:t>exp</a:t>
            </a:r>
            <a:r>
              <a:rPr lang="en-US" dirty="0" smtClean="0"/>
              <a:t>(-</a:t>
            </a:r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/</a:t>
            </a:r>
            <a:r>
              <a:rPr lang="en-US" dirty="0" err="1" smtClean="0"/>
              <a:t>k</a:t>
            </a:r>
            <a:r>
              <a:rPr lang="en-US" baseline="-25000" dirty="0" err="1" smtClean="0"/>
              <a:t>B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960582" y="4151005"/>
            <a:ext cx="1734774" cy="111230"/>
          </a:xfrm>
          <a:prstGeom prst="straightConnector1">
            <a:avLst/>
          </a:prstGeom>
          <a:ln w="25400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05199" y="922293"/>
            <a:ext cx="560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MOLYBDENUM</a:t>
            </a:r>
          </a:p>
          <a:p>
            <a:pPr algn="ctr"/>
            <a:endParaRPr lang="en-US" sz="800" dirty="0"/>
          </a:p>
          <a:p>
            <a:pPr algn="ctr"/>
            <a:r>
              <a:rPr lang="en-US" dirty="0" smtClean="0"/>
              <a:t>Mo-emission (Ne-, He- &amp; H-like) between 2-5 and 17-22 </a:t>
            </a:r>
            <a:r>
              <a:rPr lang="en-US" dirty="0" err="1" smtClean="0"/>
              <a:t>keV</a:t>
            </a:r>
            <a:r>
              <a:rPr lang="en-US" dirty="0" smtClean="0"/>
              <a:t> ranges can be radially resolved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SOURCES: Mo/TZM (PFCs), Z-injector or LBO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918" y="3200400"/>
            <a:ext cx="259808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GOALS</a:t>
            </a:r>
            <a:r>
              <a:rPr lang="en-US" sz="24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:</a:t>
            </a:r>
            <a:endParaRPr lang="en-US" sz="2400" dirty="0">
              <a:solidFill>
                <a:srgbClr val="0000FF"/>
              </a:solidFill>
              <a:ea typeface="ＭＳ Ｐゴシック" charset="-128"/>
              <a:cs typeface="Arial"/>
            </a:endParaRPr>
          </a:p>
          <a:p>
            <a:pPr marL="227013" indent="-227013">
              <a:buFont typeface="+mj-ea"/>
              <a:buAutoNum type="circleNumDbPlain"/>
            </a:pPr>
            <a:r>
              <a:rPr lang="en-US" sz="2000" dirty="0" smtClean="0">
                <a:ea typeface="ＭＳ Ｐゴシック" charset="-128"/>
                <a:cs typeface="Arial"/>
              </a:rPr>
              <a:t> Obtain </a:t>
            </a:r>
            <a:r>
              <a:rPr lang="en-US" sz="2000" dirty="0" err="1">
                <a:solidFill>
                  <a:srgbClr val="FF0000"/>
                </a:solidFill>
                <a:ea typeface="ＭＳ Ｐゴシック" charset="-128"/>
                <a:cs typeface="Arial"/>
              </a:rPr>
              <a:t>n</a:t>
            </a:r>
            <a:r>
              <a:rPr lang="en-US" sz="2000" baseline="-25000" dirty="0" err="1">
                <a:solidFill>
                  <a:srgbClr val="FF0000"/>
                </a:solidFill>
                <a:ea typeface="ＭＳ Ｐゴシック" charset="-128"/>
                <a:cs typeface="Arial"/>
              </a:rPr>
              <a:t>Z</a:t>
            </a:r>
            <a:r>
              <a:rPr lang="en-US" sz="2000" dirty="0">
                <a:solidFill>
                  <a:srgbClr val="FF0000"/>
                </a:solidFill>
                <a:ea typeface="ＭＳ Ｐゴシック" charset="-128"/>
                <a:cs typeface="Arial"/>
              </a:rPr>
              <a:t> &amp;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Symbol" charset="2"/>
              </a:rPr>
              <a:t>D</a:t>
            </a:r>
            <a:r>
              <a:rPr lang="en-US" sz="2000" dirty="0" err="1">
                <a:solidFill>
                  <a:srgbClr val="FF0000"/>
                </a:solidFill>
                <a:ea typeface="ＭＳ Ｐゴシック" charset="-128"/>
                <a:cs typeface="Arial"/>
              </a:rPr>
              <a:t>Z</a:t>
            </a:r>
            <a:r>
              <a:rPr lang="en-US" sz="2000" baseline="-25000" dirty="0" err="1">
                <a:solidFill>
                  <a:srgbClr val="FF0000"/>
                </a:solidFill>
                <a:ea typeface="ＭＳ Ｐゴシック" charset="-128"/>
                <a:cs typeface="Arial"/>
              </a:rPr>
              <a:t>eff</a:t>
            </a:r>
            <a:r>
              <a:rPr lang="en-US" sz="2000" baseline="-25000" dirty="0">
                <a:solidFill>
                  <a:srgbClr val="FF0000"/>
                </a:solidFill>
                <a:ea typeface="ＭＳ Ｐゴシック" charset="-128"/>
                <a:cs typeface="Arial"/>
              </a:rPr>
              <a:t> </a:t>
            </a:r>
            <a:r>
              <a:rPr lang="en-US" sz="2000" dirty="0">
                <a:ea typeface="ＭＳ Ｐゴシック" charset="-128"/>
                <a:cs typeface="Arial"/>
              </a:rPr>
              <a:t>by sample or </a:t>
            </a:r>
            <a:r>
              <a:rPr lang="en-US" sz="2000" b="1" i="1" u="sng" dirty="0">
                <a:ea typeface="ＭＳ Ｐゴシック" charset="-128"/>
                <a:cs typeface="Arial"/>
              </a:rPr>
              <a:t>bracket</a:t>
            </a:r>
            <a:r>
              <a:rPr lang="en-US" sz="2000" dirty="0">
                <a:ea typeface="ＭＳ Ｐゴシック" charset="-128"/>
                <a:cs typeface="Arial"/>
              </a:rPr>
              <a:t> line-</a:t>
            </a:r>
            <a:r>
              <a:rPr lang="en-US" sz="2000" dirty="0" smtClean="0">
                <a:ea typeface="ＭＳ Ｐゴシック" charset="-128"/>
                <a:cs typeface="Arial"/>
              </a:rPr>
              <a:t>radiation</a:t>
            </a:r>
          </a:p>
          <a:p>
            <a:pPr marL="227013" indent="-227013">
              <a:buFont typeface="+mj-ea"/>
              <a:buAutoNum type="circleNumDbPlain"/>
            </a:pPr>
            <a:endParaRPr lang="en-US" sz="2000" dirty="0" smtClean="0"/>
          </a:p>
          <a:p>
            <a:pPr marL="227013" indent="-227013">
              <a:buFont typeface="+mj-ea"/>
              <a:buAutoNum type="circleNumDbPlain"/>
            </a:pPr>
            <a:r>
              <a:rPr lang="en-US" sz="2000" dirty="0">
                <a:ea typeface="ＭＳ Ｐゴシック" charset="-128"/>
                <a:cs typeface="Arial"/>
              </a:rPr>
              <a:t> </a:t>
            </a:r>
            <a:r>
              <a:rPr lang="en-US" sz="2000" dirty="0" smtClean="0">
                <a:ea typeface="ＭＳ Ｐゴシック" charset="-128"/>
                <a:cs typeface="Arial"/>
              </a:rPr>
              <a:t>Obtain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T</a:t>
            </a:r>
            <a:r>
              <a:rPr lang="en-US" sz="2000" baseline="-25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Z</a:t>
            </a:r>
            <a:r>
              <a:rPr lang="en-US" sz="2000" baseline="-25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eff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, </a:t>
            </a:r>
            <a:r>
              <a:rPr lang="en-US" sz="2000" dirty="0" smtClean="0">
                <a:ea typeface="ＭＳ Ｐゴシック" charset="-128"/>
                <a:cs typeface="Arial"/>
              </a:rPr>
              <a:t>&amp;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e,fast</a:t>
            </a:r>
            <a:r>
              <a:rPr lang="en-US" sz="2000" dirty="0" smtClean="0">
                <a:ea typeface="ＭＳ Ｐゴシック" charset="-128"/>
                <a:cs typeface="Arial"/>
              </a:rPr>
              <a:t> by </a:t>
            </a:r>
            <a:r>
              <a:rPr lang="en-US" sz="2000" b="1" i="1" u="sng" dirty="0" smtClean="0">
                <a:ea typeface="ＭＳ Ｐゴシック" charset="-128"/>
                <a:cs typeface="Arial"/>
              </a:rPr>
              <a:t>sample</a:t>
            </a:r>
            <a:r>
              <a:rPr lang="en-US" sz="2000" dirty="0" smtClean="0">
                <a:ea typeface="ＭＳ Ｐゴシック" charset="-128"/>
                <a:cs typeface="Arial"/>
              </a:rPr>
              <a:t> the continuum-radiation</a:t>
            </a:r>
            <a:endParaRPr lang="en-US" sz="2000" dirty="0">
              <a:ea typeface="ＭＳ Ｐゴシック" charset="-128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91234" y="2895600"/>
            <a:ext cx="17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Line-emission:</a:t>
            </a:r>
          </a:p>
          <a:p>
            <a:pPr algn="ctr"/>
            <a:r>
              <a:rPr lang="en-US" dirty="0" smtClean="0"/>
              <a:t>∝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Mo</a:t>
            </a:r>
            <a:endParaRPr lang="en-US" baseline="-25000" dirty="0"/>
          </a:p>
        </p:txBody>
      </p:sp>
      <p:sp>
        <p:nvSpPr>
          <p:cNvPr id="50" name="TextBox 49"/>
          <p:cNvSpPr txBox="1"/>
          <p:nvPr/>
        </p:nvSpPr>
        <p:spPr>
          <a:xfrm>
            <a:off x="6534434" y="3200400"/>
            <a:ext cx="17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Line-emission:</a:t>
            </a:r>
          </a:p>
          <a:p>
            <a:pPr algn="ctr"/>
            <a:r>
              <a:rPr lang="en-US" dirty="0" smtClean="0"/>
              <a:t>∝</a:t>
            </a:r>
            <a:r>
              <a:rPr lang="en-US" dirty="0" err="1" smtClean="0"/>
              <a:t>n</a:t>
            </a:r>
            <a:r>
              <a:rPr lang="en-US" baseline="-25000" dirty="0" err="1" smtClean="0"/>
              <a:t>Mo</a:t>
            </a:r>
            <a:endParaRPr lang="en-US" baseline="-250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327"/>
            <a:ext cx="3414793" cy="139911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0" y="2412751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CMOS hybrid pixel technology with excellent efficiency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82253" y="4528747"/>
            <a:ext cx="3123991" cy="31489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642085" y="6248400"/>
            <a:ext cx="39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8652580" y="2819400"/>
            <a:ext cx="355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8238406" y="2438400"/>
            <a:ext cx="942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[</a:t>
            </a:r>
            <a:r>
              <a:rPr lang="en-US" sz="1600" dirty="0" err="1" smtClean="0"/>
              <a:t>keV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08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</a:t>
            </a:r>
            <a:r>
              <a:rPr lang="en-US" sz="3400" u="sng" dirty="0" smtClean="0">
                <a:solidFill>
                  <a:srgbClr val="FF0000"/>
                </a:solidFill>
              </a:rPr>
              <a:t>Motivation</a:t>
            </a:r>
            <a:r>
              <a:rPr lang="en-US" sz="3400" dirty="0" smtClean="0"/>
              <a:t>: Develop ME-SXR imaging for MCF</a:t>
            </a:r>
            <a:br>
              <a:rPr lang="en-US" sz="3400" dirty="0" smtClean="0"/>
            </a:br>
            <a:r>
              <a:rPr lang="en-US" sz="3400" dirty="0"/>
              <a:t> </a:t>
            </a:r>
            <a:r>
              <a:rPr lang="en-US" sz="3400" dirty="0" smtClean="0"/>
              <a:t>                plasmas with a unique capability</a:t>
            </a:r>
            <a:endParaRPr lang="en-US" sz="3400" baseline="-250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9906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t" anchorCtr="0" compatLnSpc="1">
            <a:prstTxWarp prst="textNoShape">
              <a:avLst/>
            </a:prstTxWarp>
          </a:bodyPr>
          <a:lstStyle>
            <a:lvl1pPr marL="0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83193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66386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449580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932773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415967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99159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82352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65546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  <a:cs typeface="Arial"/>
              </a:rPr>
              <a:t>A </a:t>
            </a:r>
            <a:r>
              <a:rPr lang="en-US" sz="2000" dirty="0">
                <a:solidFill>
                  <a:srgbClr val="0000FF"/>
                </a:solidFill>
                <a:cs typeface="Arial"/>
              </a:rPr>
              <a:t>unique opportunity of measuring, </a:t>
            </a:r>
            <a:r>
              <a:rPr lang="en-US" sz="2000" i="1" u="sng" dirty="0">
                <a:solidFill>
                  <a:srgbClr val="FF0000"/>
                </a:solidFill>
                <a:cs typeface="Arial"/>
              </a:rPr>
              <a:t>simultaneously</a:t>
            </a:r>
            <a:r>
              <a:rPr lang="en-US" sz="2000" dirty="0">
                <a:solidFill>
                  <a:srgbClr val="0000FF"/>
                </a:solidFill>
                <a:cs typeface="Arial"/>
              </a:rPr>
              <a:t>, a variety of important plasma properties:</a:t>
            </a:r>
            <a:endParaRPr lang="en-US" sz="1400" dirty="0">
              <a:solidFill>
                <a:srgbClr val="0000FF"/>
              </a:solidFill>
              <a:cs typeface="Arial"/>
            </a:endParaRP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a) central electron temperature (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000" baseline="-25000" dirty="0" smtClean="0">
                <a:solidFill>
                  <a:srgbClr val="FF0000"/>
                </a:solidFill>
                <a:latin typeface="Arial"/>
                <a:cs typeface="Arial"/>
              </a:rPr>
              <a:t>e,0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 and profiles (</a:t>
            </a:r>
            <a:r>
              <a:rPr lang="en-US" sz="2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000" baseline="-25000" dirty="0" err="1" smtClean="0">
                <a:solidFill>
                  <a:srgbClr val="FF0000"/>
                </a:solidFill>
                <a:cs typeface="Arial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cs typeface="Arial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cs typeface="Arial"/>
              </a:rPr>
              <a:t>R,t</a:t>
            </a:r>
            <a:r>
              <a:rPr lang="en-US" sz="2000" dirty="0" smtClean="0">
                <a:solidFill>
                  <a:srgbClr val="FF0000"/>
                </a:solidFill>
                <a:cs typeface="Arial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b) medium- to high-Z impurity concentrations (</a:t>
            </a:r>
            <a:r>
              <a:rPr lang="en-US" sz="2000" dirty="0" err="1" smtClean="0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baseline="-25000" dirty="0" err="1" smtClean="0">
                <a:solidFill>
                  <a:srgbClr val="FF0000"/>
                </a:solidFill>
                <a:cs typeface="Arial"/>
              </a:rPr>
              <a:t>eff</a:t>
            </a:r>
            <a:r>
              <a:rPr lang="en-US" sz="2000" dirty="0" smtClean="0">
                <a:solidFill>
                  <a:srgbClr val="FF0000"/>
                </a:solidFill>
                <a:cs typeface="Arial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cs typeface="Arial"/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=&gt;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eff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c) the birth of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suprathermal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e</a:t>
            </a:r>
            <a:r>
              <a:rPr lang="en-US" sz="2000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e,fast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d) plasma position (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000" baseline="-25000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lang="en-US" sz="2000" baseline="-25000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n-US" sz="2000" b="1" u="sng" dirty="0" smtClean="0">
                <a:solidFill>
                  <a:srgbClr val="000000"/>
                </a:solidFill>
                <a:latin typeface="Arial"/>
                <a:cs typeface="Arial"/>
              </a:rPr>
              <a:t>Especially applicable for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 algn="just"/>
            <a:r>
              <a:rPr lang="en-US" sz="2000" dirty="0" smtClean="0">
                <a:solidFill>
                  <a:srgbClr val="FF3200"/>
                </a:solidFill>
                <a:latin typeface="Arial"/>
                <a:cs typeface="Arial"/>
              </a:rPr>
              <a:t>Spherical </a:t>
            </a:r>
            <a:r>
              <a:rPr lang="en-US" sz="2000" dirty="0" err="1" smtClean="0">
                <a:solidFill>
                  <a:srgbClr val="FF3200"/>
                </a:solidFill>
                <a:latin typeface="Arial"/>
                <a:cs typeface="Arial"/>
              </a:rPr>
              <a:t>tokamaks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No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ECE-measurements in STs due to low-B</a:t>
            </a:r>
            <a:r>
              <a:rPr lang="en-US" sz="20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</a:p>
          <a:p>
            <a:pPr algn="just"/>
            <a:r>
              <a:rPr lang="en-US" sz="2000" dirty="0" smtClean="0">
                <a:solidFill>
                  <a:srgbClr val="FF3200"/>
                </a:solidFill>
                <a:cs typeface="Arial"/>
              </a:rPr>
              <a:t>Burning plasmas: </a:t>
            </a:r>
            <a:r>
              <a:rPr lang="en-US" sz="2000" dirty="0" smtClean="0">
                <a:solidFill>
                  <a:schemeClr val="tx1"/>
                </a:solidFill>
                <a:cs typeface="Arial"/>
              </a:rPr>
              <a:t>Complement other techniques such as TS and ECE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16358" y="4629090"/>
            <a:ext cx="4791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i="0" dirty="0" smtClean="0">
                <a:latin typeface="+mj-lt"/>
              </a:rPr>
              <a:t>NSTX’s </a:t>
            </a:r>
            <a:r>
              <a:rPr lang="en-US" sz="1600" b="0" i="0" dirty="0">
                <a:latin typeface="+mj-lt"/>
              </a:rPr>
              <a:t>60 </a:t>
            </a:r>
            <a:r>
              <a:rPr lang="en-US" sz="1600" b="0" i="0" dirty="0" smtClean="0">
                <a:latin typeface="+mj-lt"/>
              </a:rPr>
              <a:t>Hz Multi</a:t>
            </a:r>
            <a:r>
              <a:rPr lang="en-US" sz="1600" b="0" i="0" dirty="0">
                <a:latin typeface="+mj-lt"/>
              </a:rPr>
              <a:t>-point Thomson </a:t>
            </a:r>
            <a:r>
              <a:rPr lang="en-US" sz="1600" b="0" i="0" dirty="0" smtClean="0">
                <a:latin typeface="+mj-lt"/>
              </a:rPr>
              <a:t>Scattering</a:t>
            </a:r>
            <a:endParaRPr lang="en-US" sz="1600" b="0" i="0" dirty="0">
              <a:latin typeface="+mj-lt"/>
            </a:endParaRPr>
          </a:p>
        </p:txBody>
      </p:sp>
      <p:pic>
        <p:nvPicPr>
          <p:cNvPr id="5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3" y="4954144"/>
            <a:ext cx="2104961" cy="15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762000" y="5864423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  <a:latin typeface="Symbol" charset="0"/>
                <a:cs typeface="Symbol" charset="0"/>
              </a:rPr>
              <a:t>D</a:t>
            </a:r>
            <a:r>
              <a:rPr lang="en-US" sz="1400" b="0" i="0" dirty="0">
                <a:solidFill>
                  <a:schemeClr val="tx1"/>
                </a:solidFill>
                <a:cs typeface="Helvetica" charset="0"/>
              </a:rPr>
              <a:t>t~16 </a:t>
            </a:r>
            <a:r>
              <a:rPr lang="en-US" sz="1400" b="0" i="0" dirty="0" err="1">
                <a:solidFill>
                  <a:schemeClr val="tx1"/>
                </a:solidFill>
                <a:cs typeface="Helvetica" charset="0"/>
              </a:rPr>
              <a:t>ms</a:t>
            </a:r>
            <a:endParaRPr lang="en-US" sz="1400" b="0" i="0" dirty="0">
              <a:solidFill>
                <a:srgbClr val="0000FF"/>
              </a:solidFill>
              <a:cs typeface="Helvetica" charset="0"/>
            </a:endParaRPr>
          </a:p>
        </p:txBody>
      </p:sp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953000"/>
            <a:ext cx="211857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24" y="4876800"/>
            <a:ext cx="205707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3429000" y="5864423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b="0" i="0">
                <a:solidFill>
                  <a:schemeClr val="tx1"/>
                </a:solidFill>
                <a:latin typeface="Symbol" charset="0"/>
                <a:cs typeface="Symbol" charset="0"/>
              </a:rPr>
              <a:t>D</a:t>
            </a:r>
            <a:r>
              <a:rPr lang="en-US" sz="1400" b="0" i="0">
                <a:solidFill>
                  <a:schemeClr val="tx1"/>
                </a:solidFill>
                <a:cs typeface="Helvetica" charset="0"/>
              </a:rPr>
              <a:t>t~16 ms</a:t>
            </a:r>
            <a:endParaRPr lang="en-US" sz="1400" b="0" i="0">
              <a:solidFill>
                <a:srgbClr val="0000FF"/>
              </a:solidFill>
              <a:cs typeface="Helvetica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6186057" y="4648200"/>
            <a:ext cx="251863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0" i="0" dirty="0"/>
              <a:t>Tore Supra fast ECE </a:t>
            </a:r>
            <a:r>
              <a:rPr lang="en-US" sz="1600" b="0" i="0" dirty="0" smtClean="0"/>
              <a:t>data</a:t>
            </a:r>
            <a:endParaRPr lang="en-US" sz="1600" b="0" i="0" dirty="0"/>
          </a:p>
        </p:txBody>
      </p:sp>
    </p:spTree>
    <p:extLst>
      <p:ext uri="{BB962C8B-B14F-4D97-AF65-F5344CB8AC3E}">
        <p14:creationId xmlns:p14="http://schemas.microsoft.com/office/powerpoint/2010/main" val="212156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3886200"/>
            <a:ext cx="2914557" cy="2563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</a:t>
            </a:r>
            <a:r>
              <a:rPr lang="en-US" sz="3400" u="sng" dirty="0" smtClean="0">
                <a:solidFill>
                  <a:srgbClr val="FF0000"/>
                </a:solidFill>
              </a:rPr>
              <a:t>Motivation</a:t>
            </a:r>
            <a:r>
              <a:rPr lang="en-US" sz="3400" dirty="0" smtClean="0"/>
              <a:t>: Develop ME-SXR imaging for MCF</a:t>
            </a:r>
            <a:br>
              <a:rPr lang="en-US" sz="3400" dirty="0" smtClean="0"/>
            </a:br>
            <a:r>
              <a:rPr lang="en-US" sz="3400" dirty="0"/>
              <a:t> </a:t>
            </a:r>
            <a:r>
              <a:rPr lang="en-US" sz="3400" dirty="0" smtClean="0"/>
              <a:t>                plasmas with a unique capability</a:t>
            </a:r>
            <a:endParaRPr lang="en-US" sz="3400" baseline="-250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4004608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 smtClean="0">
                <a:solidFill>
                  <a:srgbClr val="0000FF"/>
                </a:solidFill>
              </a:rPr>
              <a:t>Think large: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JT60SA,</a:t>
            </a:r>
          </a:p>
          <a:p>
            <a:pPr algn="ctr"/>
            <a:r>
              <a:rPr lang="en-US" sz="2000" b="1" i="1" u="sng" dirty="0" smtClean="0">
                <a:solidFill>
                  <a:srgbClr val="FF0000"/>
                </a:solidFill>
              </a:rPr>
              <a:t>ITER &amp; DEMO!</a:t>
            </a:r>
          </a:p>
          <a:p>
            <a:pPr algn="ctr"/>
            <a:r>
              <a:rPr lang="en-US" sz="2000" dirty="0" smtClean="0"/>
              <a:t>This </a:t>
            </a:r>
            <a:r>
              <a:rPr lang="en-US" sz="2000" dirty="0"/>
              <a:t>technique should be explored also as a burning plasma diagnostic in-view of its </a:t>
            </a:r>
            <a:r>
              <a:rPr lang="en-US" sz="2000" dirty="0" smtClean="0"/>
              <a:t>simplicity and </a:t>
            </a:r>
            <a:r>
              <a:rPr lang="en-US" sz="2000" dirty="0"/>
              <a:t>robustness.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810000"/>
            <a:ext cx="2514600" cy="2525826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9906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t" anchorCtr="0" compatLnSpc="1">
            <a:prstTxWarp prst="textNoShape">
              <a:avLst/>
            </a:prstTxWarp>
          </a:bodyPr>
          <a:lstStyle>
            <a:lvl1pPr marL="0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83193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66386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449580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932773" indent="0" algn="ctr" defTabSz="48319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1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415967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99159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82352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65546" indent="0" algn="ctr" defTabSz="483193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  <a:cs typeface="Arial"/>
              </a:rPr>
              <a:t>A unique opportunity of measuring, </a:t>
            </a:r>
            <a:r>
              <a:rPr lang="en-US" sz="2000" i="1" u="sng" dirty="0">
                <a:solidFill>
                  <a:srgbClr val="FF0000"/>
                </a:solidFill>
                <a:cs typeface="Arial"/>
              </a:rPr>
              <a:t>simultaneously</a:t>
            </a:r>
            <a:r>
              <a:rPr lang="en-US" sz="2000" dirty="0">
                <a:solidFill>
                  <a:srgbClr val="0000FF"/>
                </a:solidFill>
                <a:cs typeface="Arial"/>
              </a:rPr>
              <a:t>, a variety of important plasma properties:</a:t>
            </a:r>
            <a:endParaRPr lang="en-US" sz="1400" dirty="0">
              <a:solidFill>
                <a:srgbClr val="0000FF"/>
              </a:solidFill>
              <a:cs typeface="Arial"/>
            </a:endParaRPr>
          </a:p>
          <a:p>
            <a:endParaRPr lang="en-US" sz="1000" dirty="0"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cs typeface="Arial"/>
              </a:rPr>
              <a:t>a) central electron temperature (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000" baseline="-25000" dirty="0">
                <a:solidFill>
                  <a:srgbClr val="FF0000"/>
                </a:solidFill>
                <a:cs typeface="Arial"/>
              </a:rPr>
              <a:t>e,0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) and profiles (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e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(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R,t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)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cs typeface="Arial"/>
              </a:rPr>
              <a:t>b) medium- to high-Z impurity concentrations (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eff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, 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n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=&gt;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eff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cs typeface="Arial"/>
              </a:rPr>
              <a:t>c) the birth of 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suprathermal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e</a:t>
            </a:r>
            <a:r>
              <a:rPr lang="en-US" sz="2000" baseline="30000" dirty="0">
                <a:solidFill>
                  <a:srgbClr val="000000"/>
                </a:solidFill>
                <a:cs typeface="Arial"/>
              </a:rPr>
              <a:t>-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(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n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e,fast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)</a:t>
            </a:r>
          </a:p>
          <a:p>
            <a:r>
              <a:rPr lang="en-US" sz="2000" dirty="0">
                <a:solidFill>
                  <a:srgbClr val="000000"/>
                </a:solidFill>
                <a:cs typeface="Arial"/>
              </a:rPr>
              <a:t>d) plasma position (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R</a:t>
            </a:r>
            <a:r>
              <a:rPr lang="en-US" sz="2000" baseline="-25000" dirty="0">
                <a:solidFill>
                  <a:srgbClr val="FF0000"/>
                </a:solidFill>
                <a:cs typeface="Arial"/>
              </a:rPr>
              <a:t>0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Z</a:t>
            </a:r>
            <a:r>
              <a:rPr lang="en-US" sz="2000" baseline="-25000" dirty="0">
                <a:solidFill>
                  <a:srgbClr val="FF0000"/>
                </a:solidFill>
                <a:cs typeface="Arial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)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4495800" y="3352800"/>
            <a:ext cx="304800" cy="533400"/>
          </a:xfrm>
          <a:prstGeom prst="upDown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38864" y="6019800"/>
            <a:ext cx="2833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Arial"/>
              </a:rPr>
              <a:t>e) </a:t>
            </a:r>
            <a:r>
              <a:rPr lang="en-US" sz="2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000" baseline="-25000" dirty="0" err="1">
                <a:solidFill>
                  <a:srgbClr val="FF0000"/>
                </a:solidFill>
                <a:cs typeface="Arial"/>
              </a:rPr>
              <a:t>e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(R,Z) =&gt;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, J &amp; q</a:t>
            </a:r>
          </a:p>
        </p:txBody>
      </p:sp>
    </p:spTree>
    <p:extLst>
      <p:ext uri="{BB962C8B-B14F-4D97-AF65-F5344CB8AC3E}">
        <p14:creationId xmlns:p14="http://schemas.microsoft.com/office/powerpoint/2010/main" val="153058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Photon counting ME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-SXR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systems use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Si(Li),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HgI</a:t>
            </a:r>
            <a:r>
              <a:rPr lang="en-US" sz="3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, Si-</a:t>
            </a:r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Ge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CdTe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 diodes and SDDs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990600"/>
            <a:ext cx="5562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798" tIns="46798" rIns="46798" bIns="46798">
            <a:prstTxWarp prst="textNoShape">
              <a:avLst/>
            </a:prstTxWarp>
          </a:bodyPr>
          <a:lstStyle/>
          <a:p>
            <a:pPr marL="457200" indent="-457200" defTabSz="981075" eaLnBrk="0" hangingPunct="0">
              <a:buFontTx/>
              <a:buAutoNum type="circleNumDbPlain"/>
            </a:pPr>
            <a:r>
              <a:rPr lang="en-US" sz="2000" b="1" dirty="0" smtClean="0">
                <a:solidFill>
                  <a:srgbClr val="FF0000"/>
                </a:solidFill>
              </a:rPr>
              <a:t>Detectors in p</a:t>
            </a:r>
            <a:r>
              <a:rPr lang="en-US" sz="2000" b="1" i="0" dirty="0" smtClean="0">
                <a:solidFill>
                  <a:srgbClr val="FF0000"/>
                </a:solidFill>
              </a:rPr>
              <a:t>hoton-counting mode</a:t>
            </a:r>
          </a:p>
          <a:p>
            <a:pPr marL="457200" indent="-457200" defTabSz="981075" eaLnBrk="0" hangingPunct="0">
              <a:buClr>
                <a:schemeClr val="tx1"/>
              </a:buClr>
            </a:pPr>
            <a:r>
              <a:rPr lang="en-US" sz="2000" b="0" i="0" dirty="0"/>
              <a:t>	(&lt;</a:t>
            </a:r>
            <a:r>
              <a:rPr lang="en-US" sz="2000" b="0" i="0" dirty="0" err="1"/>
              <a:t>T</a:t>
            </a:r>
            <a:r>
              <a:rPr lang="en-US" sz="2000" b="0" i="0" baseline="-25000" dirty="0" err="1"/>
              <a:t>e</a:t>
            </a:r>
            <a:r>
              <a:rPr lang="en-US" sz="2000" b="0" i="0" dirty="0" smtClean="0"/>
              <a:t>&gt;, </a:t>
            </a:r>
            <a:r>
              <a:rPr lang="en-US" sz="2000" b="0" i="0" dirty="0"/>
              <a:t>&lt;</a:t>
            </a:r>
            <a:r>
              <a:rPr lang="en-US" sz="2000" b="0" i="0" dirty="0" err="1"/>
              <a:t>Z</a:t>
            </a:r>
            <a:r>
              <a:rPr lang="en-US" sz="2000" b="0" i="0" baseline="-25000" dirty="0" err="1"/>
              <a:t>eff</a:t>
            </a:r>
            <a:r>
              <a:rPr lang="en-US" sz="2000" b="0" i="0" dirty="0"/>
              <a:t>&gt;, &lt;</a:t>
            </a:r>
            <a:r>
              <a:rPr lang="en-US" sz="2000" b="0" i="0" dirty="0" err="1"/>
              <a:t>n</a:t>
            </a:r>
            <a:r>
              <a:rPr lang="en-US" sz="2000" b="0" i="0" baseline="-25000" dirty="0" err="1"/>
              <a:t>e,fast</a:t>
            </a:r>
            <a:r>
              <a:rPr lang="en-US" sz="2000" dirty="0"/>
              <a:t>&gt;, &lt;</a:t>
            </a:r>
            <a:r>
              <a:rPr lang="en-US" sz="2000" dirty="0" err="1"/>
              <a:t>n</a:t>
            </a:r>
            <a:r>
              <a:rPr lang="en-US" sz="2000" baseline="-25000" dirty="0" err="1"/>
              <a:t>Z</a:t>
            </a:r>
            <a:r>
              <a:rPr lang="en-US" sz="2000" dirty="0"/>
              <a:t>&gt;)</a:t>
            </a:r>
            <a:endParaRPr lang="en-US" sz="2000" b="0" i="0" dirty="0" smtClean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b="0" i="0" dirty="0" smtClean="0">
              <a:solidFill>
                <a:srgbClr val="FF0000"/>
              </a:solidFill>
            </a:endParaRP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b="0" i="0" dirty="0" smtClean="0"/>
              <a:t>Pulse height analysis (PHA)</a:t>
            </a: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dirty="0" smtClean="0"/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dirty="0" smtClean="0"/>
              <a:t>Good </a:t>
            </a:r>
            <a:r>
              <a:rPr lang="en-US" sz="2000" dirty="0"/>
              <a:t>energy </a:t>
            </a:r>
            <a:r>
              <a:rPr lang="en-US" sz="2000" dirty="0" smtClean="0"/>
              <a:t>resolution </a:t>
            </a:r>
            <a:r>
              <a:rPr lang="en-US" sz="2000" dirty="0"/>
              <a:t>(100-200 </a:t>
            </a:r>
            <a:r>
              <a:rPr lang="en-US" sz="2000" dirty="0" err="1"/>
              <a:t>eV</a:t>
            </a:r>
            <a:r>
              <a:rPr lang="en-US" sz="2000" dirty="0" smtClean="0"/>
              <a:t>)</a:t>
            </a: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dirty="0" smtClean="0"/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dirty="0" smtClean="0"/>
              <a:t>Slow </a:t>
            </a:r>
            <a:r>
              <a:rPr lang="en-US" sz="2000" dirty="0"/>
              <a:t>time-</a:t>
            </a:r>
            <a:r>
              <a:rPr lang="en-US" sz="2000" dirty="0" smtClean="0"/>
              <a:t>response (20-50 </a:t>
            </a:r>
            <a:r>
              <a:rPr lang="en-US" sz="2000" dirty="0" err="1" smtClean="0"/>
              <a:t>ms</a:t>
            </a:r>
            <a:r>
              <a:rPr lang="en-US" sz="2000" dirty="0" smtClean="0"/>
              <a:t>)</a:t>
            </a: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dirty="0" smtClean="0"/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dirty="0" smtClean="0"/>
              <a:t>Low </a:t>
            </a:r>
            <a:r>
              <a:rPr lang="en-US" sz="2000" dirty="0"/>
              <a:t>efficiency at high-</a:t>
            </a:r>
            <a:r>
              <a:rPr lang="en-US" sz="2000" dirty="0" smtClean="0"/>
              <a:t>energies</a:t>
            </a: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b="0" i="0" dirty="0" smtClean="0"/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b="0" i="0" dirty="0" smtClean="0"/>
              <a:t>Very </a:t>
            </a:r>
            <a:r>
              <a:rPr lang="en-US" sz="2000" b="0" i="0" dirty="0"/>
              <a:t>poor profile </a:t>
            </a:r>
            <a:r>
              <a:rPr lang="en-US" sz="2000" b="0" i="0" dirty="0" smtClean="0"/>
              <a:t>definition</a:t>
            </a:r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endParaRPr lang="en-US" sz="800" b="0" i="0" dirty="0" smtClean="0"/>
          </a:p>
          <a:p>
            <a:pPr marL="685800" lvl="2" indent="-231775" defTabSz="981075" eaLnBrk="0" hangingPunct="0">
              <a:buClr>
                <a:srgbClr val="FF0000"/>
              </a:buClr>
              <a:buFont typeface="Times" charset="0"/>
              <a:buChar char="•"/>
            </a:pPr>
            <a:r>
              <a:rPr lang="en-US" sz="2000" b="0" i="0" dirty="0" smtClean="0"/>
              <a:t>Still </a:t>
            </a:r>
            <a:r>
              <a:rPr lang="en-US" sz="2000" b="0" i="0" dirty="0"/>
              <a:t>used in our </a:t>
            </a:r>
            <a:r>
              <a:rPr lang="en-US" sz="2000" b="0" i="0" dirty="0" smtClean="0"/>
              <a:t>community</a:t>
            </a:r>
          </a:p>
          <a:p>
            <a:pPr marL="454025" lvl="2" defTabSz="981075" eaLnBrk="0" hangingPunct="0">
              <a:buClr>
                <a:srgbClr val="FF0000"/>
              </a:buClr>
            </a:pPr>
            <a:r>
              <a:rPr lang="en-US" sz="2000" dirty="0"/>
              <a:t> </a:t>
            </a:r>
            <a:r>
              <a:rPr lang="en-US" sz="2000" dirty="0" smtClean="0"/>
              <a:t>  (HT7, TCV, HL-</a:t>
            </a:r>
            <a:r>
              <a:rPr lang="en-US" sz="2000" dirty="0" smtClean="0">
                <a:solidFill>
                  <a:srgbClr val="000000"/>
                </a:solidFill>
              </a:rPr>
              <a:t>2A)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617" y="1371600"/>
            <a:ext cx="359118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5857617" y="3362325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i="0" dirty="0">
                <a:solidFill>
                  <a:srgbClr val="FF0000"/>
                </a:solidFill>
              </a:rPr>
              <a:t>K. W. Hill, et. al., RSI ’85, NF’86</a:t>
            </a:r>
          </a:p>
        </p:txBody>
      </p:sp>
      <p:pic>
        <p:nvPicPr>
          <p:cNvPr id="10" name="Picture 9" descr="PDX_PHA_system_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84" y="4661168"/>
            <a:ext cx="3215716" cy="18814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4810779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Y. Shi-RSI’04, Z. Y Chen - NIMA’04, PST’05, T. Madeira-EPS’05, P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dirty="0" smtClean="0">
                <a:solidFill>
                  <a:srgbClr val="FF0000"/>
                </a:solidFill>
              </a:rPr>
              <a:t>Xu</a:t>
            </a:r>
            <a:r>
              <a:rPr lang="en-US" sz="1400" dirty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PST</a:t>
            </a:r>
            <a:r>
              <a:rPr lang="en-US" sz="1400" dirty="0">
                <a:solidFill>
                  <a:srgbClr val="FF0000"/>
                </a:solidFill>
              </a:rPr>
              <a:t>’</a:t>
            </a:r>
            <a:r>
              <a:rPr lang="en-US" sz="1400" dirty="0" smtClean="0">
                <a:solidFill>
                  <a:srgbClr val="FF0000"/>
                </a:solidFill>
              </a:rPr>
              <a:t>09, Y. Zhang-RSI’09, A. </a:t>
            </a:r>
            <a:r>
              <a:rPr lang="en-US" sz="1400" dirty="0" err="1" smtClean="0">
                <a:solidFill>
                  <a:srgbClr val="FF0000"/>
                </a:solidFill>
              </a:rPr>
              <a:t>DuBois</a:t>
            </a:r>
            <a:r>
              <a:rPr lang="en-US" sz="1400" dirty="0" smtClean="0">
                <a:solidFill>
                  <a:srgbClr val="FF0000"/>
                </a:solidFill>
              </a:rPr>
              <a:t>- RSI’15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972" y="5333999"/>
            <a:ext cx="3428428" cy="1219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17244" y="5331023"/>
            <a:ext cx="86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baseline="30000" dirty="0" smtClean="0"/>
              <a:t>6</a:t>
            </a:r>
            <a:r>
              <a:rPr lang="en-US" sz="1400" dirty="0" smtClean="0"/>
              <a:t> CPS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632886" y="6214646"/>
            <a:ext cx="95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Amptek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>
          <a:xfrm rot="5400000">
            <a:off x="152400" y="4191000"/>
            <a:ext cx="457200" cy="457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86400" y="990600"/>
            <a:ext cx="3658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1075" eaLnBrk="0" hangingPunct="0">
              <a:buClr>
                <a:schemeClr val="tx1"/>
              </a:buClr>
            </a:pPr>
            <a:r>
              <a:rPr lang="en-US" sz="2000" dirty="0"/>
              <a:t>Single-</a:t>
            </a:r>
            <a:r>
              <a:rPr lang="en-US" sz="2000" dirty="0" smtClean="0"/>
              <a:t>chord spectrometers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5257800" y="4171890"/>
            <a:ext cx="386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One spectrum per instrument</a:t>
            </a:r>
            <a:endParaRPr lang="en-US" sz="2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21" y="5333999"/>
            <a:ext cx="1219200" cy="12192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0486" y="6248400"/>
            <a:ext cx="743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Ketek</a:t>
            </a:r>
            <a:endParaRPr lang="en-US" sz="1600" dirty="0"/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5638800" y="4492823"/>
            <a:ext cx="342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</a:rPr>
              <a:t>E. H. Silver-RSI’82, J. E. Rice-PRA’82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3423" y="1749623"/>
            <a:ext cx="125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few 10</a:t>
            </a:r>
            <a:r>
              <a:rPr lang="en-US" sz="1400" baseline="30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CPS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7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ME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-SXR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concepts in current mode </a:t>
            </a:r>
            <a:r>
              <a:rPr lang="en-US" sz="3400" dirty="0">
                <a:latin typeface="Arial" charset="0"/>
                <a:ea typeface="Arial" charset="0"/>
                <a:cs typeface="Arial" charset="0"/>
              </a:rPr>
              <a:t>used various 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filters, </a:t>
            </a:r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scintillators</a:t>
            </a:r>
            <a:r>
              <a:rPr lang="en-US" sz="3400" dirty="0" err="1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3400" dirty="0" err="1" smtClean="0">
                <a:latin typeface="Arial" charset="0"/>
                <a:ea typeface="Arial" charset="0"/>
                <a:cs typeface="Arial" charset="0"/>
              </a:rPr>
              <a:t>PMTs</a:t>
            </a:r>
            <a:r>
              <a:rPr lang="en-US" sz="3400" dirty="0" smtClean="0">
                <a:latin typeface="Arial" charset="0"/>
                <a:ea typeface="Arial" charset="0"/>
                <a:cs typeface="Arial" charset="0"/>
              </a:rPr>
              <a:t>, Si-diodes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092200"/>
            <a:ext cx="3810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6248400" y="1066800"/>
            <a:ext cx="289560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i="0" dirty="0">
                <a:solidFill>
                  <a:srgbClr val="0000FF"/>
                </a:solidFill>
              </a:rPr>
              <a:t>L. Delgado-Aparicio, et. al., </a:t>
            </a:r>
            <a:r>
              <a:rPr lang="en-US" sz="1400" b="0" i="0" dirty="0" smtClean="0">
                <a:solidFill>
                  <a:srgbClr val="0000FF"/>
                </a:solidFill>
              </a:rPr>
              <a:t>JAP’07, PPCF</a:t>
            </a:r>
            <a:r>
              <a:rPr lang="en-US" sz="1400" b="0" i="0" dirty="0">
                <a:solidFill>
                  <a:srgbClr val="0000FF"/>
                </a:solidFill>
              </a:rPr>
              <a:t>’07,’11, NF’09, ’11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200" y="10668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798" tIns="46798" rIns="46798" bIns="46798">
            <a:prstTxWarp prst="textNoShape">
              <a:avLst/>
            </a:prstTxWarp>
          </a:bodyPr>
          <a:lstStyle/>
          <a:p>
            <a:pPr marL="457200" indent="-457200" defTabSz="981075" eaLnBrk="0" hangingPunct="0">
              <a:buFontTx/>
              <a:buAutoNum type="circleNumDbPlain" startAt="2"/>
            </a:pPr>
            <a:r>
              <a:rPr lang="en-US" sz="2000" b="1" dirty="0">
                <a:solidFill>
                  <a:srgbClr val="0000FF"/>
                </a:solidFill>
              </a:rPr>
              <a:t>Multi-foil </a:t>
            </a:r>
            <a:r>
              <a:rPr lang="en-US" sz="2000" b="1" dirty="0" smtClean="0">
                <a:solidFill>
                  <a:srgbClr val="0000FF"/>
                </a:solidFill>
              </a:rPr>
              <a:t>arrays in </a:t>
            </a:r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b="1" i="0" dirty="0" smtClean="0">
                <a:solidFill>
                  <a:srgbClr val="0000FF"/>
                </a:solidFill>
              </a:rPr>
              <a:t>urrent-mode</a:t>
            </a:r>
          </a:p>
          <a:p>
            <a:pPr defTabSz="981075" eaLnBrk="0" hangingPunct="0"/>
            <a:r>
              <a:rPr lang="en-US" sz="2000" b="1" dirty="0" smtClean="0">
                <a:solidFill>
                  <a:srgbClr val="0000FF"/>
                </a:solidFill>
              </a:rPr>
              <a:t>     </a:t>
            </a:r>
            <a:r>
              <a:rPr lang="en-US" sz="2000" dirty="0" smtClean="0"/>
              <a:t>(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and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Z</a:t>
            </a:r>
            <a:r>
              <a:rPr lang="en-US" sz="2000" dirty="0"/>
              <a:t> </a:t>
            </a:r>
            <a:r>
              <a:rPr lang="en-US" sz="2000" i="0" dirty="0" smtClean="0"/>
              <a:t>profiles)</a:t>
            </a:r>
          </a:p>
          <a:p>
            <a:pPr defTabSz="981075" eaLnBrk="0" hangingPunct="0"/>
            <a:endParaRPr lang="en-US" sz="800" b="0" i="0" dirty="0" smtClean="0">
              <a:solidFill>
                <a:srgbClr val="0000FF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</a:rPr>
              <a:t>Better profile definition:</a:t>
            </a:r>
          </a:p>
          <a:p>
            <a:pPr marL="457200" indent="-457200" defTabSz="981075" eaLnBrk="0" hangingPunct="0">
              <a:buClr>
                <a:srgbClr val="0000FF"/>
              </a:buClr>
            </a:pPr>
            <a:r>
              <a:rPr lang="en-US" sz="2000" dirty="0">
                <a:solidFill>
                  <a:srgbClr val="000000"/>
                </a:solidFill>
              </a:rPr>
              <a:t>		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8000"/>
                </a:solidFill>
              </a:rPr>
              <a:t>Line integrated </a:t>
            </a:r>
            <a:r>
              <a:rPr lang="en-US" dirty="0" smtClean="0">
                <a:solidFill>
                  <a:srgbClr val="008000"/>
                </a:solidFill>
              </a:rPr>
              <a:t>measurements</a:t>
            </a:r>
          </a:p>
          <a:p>
            <a:pPr marL="457200" indent="-457200" defTabSz="981075" eaLnBrk="0" hangingPunct="0">
              <a:buClr>
                <a:srgbClr val="0000FF"/>
              </a:buClr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 smtClean="0">
                <a:solidFill>
                  <a:srgbClr val="008000"/>
                </a:solidFill>
              </a:rPr>
              <a:t>	- Tomographic reconstructions</a:t>
            </a:r>
          </a:p>
          <a:p>
            <a:pPr marL="457200" indent="-457200" defTabSz="981075" eaLnBrk="0" hangingPunct="0">
              <a:buClr>
                <a:srgbClr val="0000FF"/>
              </a:buClr>
            </a:pPr>
            <a:r>
              <a:rPr lang="en-US" b="0" i="0" dirty="0">
                <a:solidFill>
                  <a:srgbClr val="008000"/>
                </a:solidFill>
              </a:rPr>
              <a:t>	</a:t>
            </a:r>
            <a:r>
              <a:rPr lang="en-US" b="0" i="0" dirty="0" smtClean="0">
                <a:solidFill>
                  <a:srgbClr val="008000"/>
                </a:solidFill>
              </a:rPr>
              <a:t>	- Tangential view is preferable</a:t>
            </a: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endParaRPr lang="en-US" sz="800" b="0" i="0" dirty="0" smtClean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</a:rPr>
              <a:t>Fast </a:t>
            </a:r>
            <a:r>
              <a:rPr lang="en-US" sz="2000" b="0" i="0" dirty="0">
                <a:solidFill>
                  <a:srgbClr val="000000"/>
                </a:solidFill>
              </a:rPr>
              <a:t>time-</a:t>
            </a:r>
            <a:r>
              <a:rPr lang="en-US" sz="2000" dirty="0">
                <a:solidFill>
                  <a:srgbClr val="000000"/>
                </a:solidFill>
              </a:rPr>
              <a:t>response (1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to 1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</a:rPr>
              <a:t>Low </a:t>
            </a:r>
            <a:r>
              <a:rPr lang="en-US" sz="2000" b="0" i="0" dirty="0">
                <a:solidFill>
                  <a:srgbClr val="000000"/>
                </a:solidFill>
              </a:rPr>
              <a:t>efficiency at high-</a:t>
            </a:r>
            <a:r>
              <a:rPr lang="en-US" sz="2000" b="0" i="0" dirty="0" smtClean="0">
                <a:solidFill>
                  <a:srgbClr val="000000"/>
                </a:solidFill>
              </a:rPr>
              <a:t>energies</a:t>
            </a:r>
          </a:p>
          <a:p>
            <a:pPr marL="454025" lvl="2" defTabSz="981075" eaLnBrk="0" hangingPunct="0">
              <a:buClr>
                <a:srgbClr val="0000FF"/>
              </a:buClr>
            </a:pPr>
            <a:endParaRPr lang="en-US" sz="800" dirty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Easy to avoid low-Z emission.</a:t>
            </a: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Poor energy resolution (1-5 </a:t>
            </a:r>
            <a:r>
              <a:rPr lang="en-US" sz="2000" dirty="0" err="1">
                <a:solidFill>
                  <a:srgbClr val="000000"/>
                </a:solidFill>
              </a:rPr>
              <a:t>keV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Still, good </a:t>
            </a:r>
            <a:r>
              <a:rPr lang="en-US" sz="2000" dirty="0" err="1">
                <a:solidFill>
                  <a:srgbClr val="000000"/>
                </a:solidFill>
              </a:rPr>
              <a:t>T</a:t>
            </a:r>
            <a:r>
              <a:rPr lang="en-US" sz="2000" baseline="-25000" dirty="0" err="1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 measurements!</a:t>
            </a: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685800" lvl="2" indent="-231775" defTabSz="981075" eaLnBrk="0" hangingPunct="0">
              <a:buClr>
                <a:srgbClr val="0000FF"/>
              </a:buClr>
              <a:buFont typeface="Times" charset="0"/>
              <a:buChar char="•"/>
            </a:pPr>
            <a:r>
              <a:rPr lang="en-US" sz="2000" u="sng" dirty="0" smtClean="0">
                <a:solidFill>
                  <a:srgbClr val="000000"/>
                </a:solidFill>
              </a:rPr>
              <a:t>WARNING</a:t>
            </a:r>
            <a:r>
              <a:rPr lang="en-US" sz="2000" dirty="0" smtClean="0">
                <a:solidFill>
                  <a:srgbClr val="000000"/>
                </a:solidFill>
              </a:rPr>
              <a:t>: Difficult to interpret in the presence of medium- to high-Z impurities (e.g. Al, Fe, Mo, W) </a:t>
            </a:r>
          </a:p>
        </p:txBody>
      </p:sp>
      <p:pic>
        <p:nvPicPr>
          <p:cNvPr id="10" name="Picture 5" descr="XUV_discrimination_C_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17214"/>
            <a:ext cx="3581400" cy="25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86599" y="3667780"/>
            <a:ext cx="20574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i="0" dirty="0">
                <a:solidFill>
                  <a:srgbClr val="0000FF"/>
                </a:solidFill>
              </a:rPr>
              <a:t>L. Delgado-Aparicio, et. al., </a:t>
            </a:r>
            <a:r>
              <a:rPr lang="en-US" sz="1400" b="0" i="0" dirty="0" smtClean="0">
                <a:solidFill>
                  <a:srgbClr val="0000FF"/>
                </a:solidFill>
              </a:rPr>
              <a:t>RSI,</a:t>
            </a:r>
            <a:r>
              <a:rPr lang="en-US" sz="1400" b="0" i="0" dirty="0">
                <a:solidFill>
                  <a:srgbClr val="0000FF"/>
                </a:solidFill>
              </a:rPr>
              <a:t>’</a:t>
            </a:r>
            <a:r>
              <a:rPr lang="en-US" sz="1400" b="0" i="0" dirty="0" smtClean="0">
                <a:solidFill>
                  <a:srgbClr val="0000FF"/>
                </a:solidFill>
              </a:rPr>
              <a:t>10, NF’11</a:t>
            </a:r>
            <a:endParaRPr lang="en-US" sz="1400" b="0" i="0" dirty="0">
              <a:solidFill>
                <a:srgbClr val="0000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91000" y="1828800"/>
            <a:ext cx="609600" cy="3048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029200" y="4419600"/>
            <a:ext cx="304800" cy="304800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5257800"/>
            <a:ext cx="4953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68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 smtClean="0"/>
              <a:t>Present and future </a:t>
            </a:r>
            <a:r>
              <a:rPr lang="en-US" sz="3400" dirty="0" err="1" smtClean="0"/>
              <a:t>tokamaks</a:t>
            </a:r>
            <a:r>
              <a:rPr lang="en-US" sz="3400" dirty="0" smtClean="0"/>
              <a:t> deal with the difficulties associated with metallic walls</a:t>
            </a:r>
            <a:endParaRPr lang="en-US" sz="34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11430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Low-Z</a:t>
            </a:r>
          </a:p>
          <a:p>
            <a:pPr algn="ctr"/>
            <a:r>
              <a:rPr lang="en-US" sz="1600" dirty="0" smtClean="0"/>
              <a:t>Boron (fully stripped)</a:t>
            </a:r>
          </a:p>
          <a:p>
            <a:pPr algn="ctr"/>
            <a:r>
              <a:rPr lang="en-US" sz="1600" dirty="0" smtClean="0"/>
              <a:t>Carbon (fully stripped)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Medium-Z</a:t>
            </a:r>
          </a:p>
          <a:p>
            <a:pPr algn="ctr"/>
            <a:r>
              <a:rPr lang="en-US" sz="1600" dirty="0" smtClean="0"/>
              <a:t>Argon (He- and H-like)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High-Z</a:t>
            </a:r>
          </a:p>
          <a:p>
            <a:pPr algn="ctr"/>
            <a:r>
              <a:rPr lang="en-US" sz="1600" dirty="0" smtClean="0"/>
              <a:t>Molybdenum (Ne-like)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473875"/>
            <a:ext cx="182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0000"/>
                </a:solidFill>
                <a:ea typeface="ＭＳ Ｐゴシック" charset="-128"/>
                <a:cs typeface="Arial"/>
              </a:rPr>
              <a:t>C-Mod (MIT)</a:t>
            </a:r>
            <a:r>
              <a:rPr lang="en-US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, </a:t>
            </a:r>
            <a:r>
              <a:rPr lang="en-US" sz="14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WEST (France),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JET (UK), 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ea typeface="ＭＳ Ｐゴシック" charset="-128"/>
                <a:cs typeface="Arial"/>
              </a:rPr>
              <a:t>ASDEX (DE), EAST(China) have </a:t>
            </a:r>
            <a:r>
              <a:rPr lang="en-US" sz="1400" dirty="0">
                <a:solidFill>
                  <a:srgbClr val="0000FF"/>
                </a:solidFill>
                <a:ea typeface="ＭＳ Ｐゴシック" charset="-128"/>
                <a:cs typeface="Arial"/>
              </a:rPr>
              <a:t>metallic PFCs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572000"/>
            <a:ext cx="1096197" cy="186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97" y="4572000"/>
            <a:ext cx="1828800" cy="1828800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6248400" y="1295400"/>
            <a:ext cx="304800" cy="2209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943600" y="3821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/>
              </a:rPr>
              <a:t>ITER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/>
              </a:rPr>
              <a:t>will 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Arial"/>
              </a:rPr>
              <a:t>have Be &amp; W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Arial"/>
              </a:rPr>
              <a:t>PFCs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55032"/>
            <a:ext cx="3657600" cy="25025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19400" y="1219200"/>
            <a:ext cx="2134287" cy="38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Mo &amp; TZM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066800"/>
            <a:ext cx="685800" cy="40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116678"/>
            <a:ext cx="62597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igure_6_v2-eps-converted-t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20276"/>
            <a:ext cx="3947851" cy="1932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733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Nominal 5-7 year plan steps </a:t>
            </a:r>
            <a:r>
              <a:rPr lang="en-US" dirty="0" smtClean="0"/>
              <a:t>for implementation </a:t>
            </a:r>
            <a:r>
              <a:rPr lang="en-US" dirty="0"/>
              <a:t>of </a:t>
            </a:r>
            <a:r>
              <a:rPr lang="en-US" dirty="0" smtClean="0"/>
              <a:t>high</a:t>
            </a:r>
            <a:r>
              <a:rPr lang="en-US" dirty="0"/>
              <a:t>-Z </a:t>
            </a:r>
            <a:r>
              <a:rPr lang="en-US" dirty="0" smtClean="0"/>
              <a:t> wall in NSTX-U </a:t>
            </a:r>
            <a:endParaRPr lang="en-US" dirty="0"/>
          </a:p>
        </p:txBody>
      </p:sp>
      <p:pic>
        <p:nvPicPr>
          <p:cNvPr id="17" name="Picture 4" descr="PPPL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91440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Brace 18"/>
          <p:cNvSpPr/>
          <p:nvPr/>
        </p:nvSpPr>
        <p:spPr>
          <a:xfrm rot="5400000">
            <a:off x="7401747" y="2914650"/>
            <a:ext cx="266700" cy="2971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867400" y="2209800"/>
            <a:ext cx="304800" cy="38100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jmenard\Desktop\pics\NSTXU_banner_thick_fon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04" y="5292201"/>
            <a:ext cx="1324896" cy="34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 Brace 21"/>
          <p:cNvSpPr/>
          <p:nvPr/>
        </p:nvSpPr>
        <p:spPr>
          <a:xfrm rot="5400000">
            <a:off x="2533650" y="2114550"/>
            <a:ext cx="342900" cy="4800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 </a:t>
            </a:r>
            <a:r>
              <a:rPr lang="en-US" sz="3400" dirty="0" smtClean="0"/>
              <a:t>ME-SXR &amp; Thomson Scattering “combo” provided fast </a:t>
            </a:r>
            <a:r>
              <a:rPr lang="en-US" sz="3400" dirty="0" err="1" smtClean="0"/>
              <a:t>T</a:t>
            </a:r>
            <a:r>
              <a:rPr lang="en-US" sz="3400" baseline="-25000" dirty="0" err="1" smtClean="0"/>
              <a:t>e</a:t>
            </a:r>
            <a:r>
              <a:rPr lang="en-US" sz="3400" dirty="0" smtClean="0"/>
              <a:t>(</a:t>
            </a:r>
            <a:r>
              <a:rPr lang="en-US" sz="3400" dirty="0" err="1" smtClean="0"/>
              <a:t>R,t</a:t>
            </a:r>
            <a:r>
              <a:rPr lang="en-US" sz="3400" dirty="0" smtClean="0"/>
              <a:t>) measurements in NSTX</a:t>
            </a:r>
            <a:endParaRPr lang="en-US" sz="3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 descr="Figure_MPTS_ME-SXR_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9010977" cy="38357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4876800"/>
            <a:ext cx="838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“Fast” SXR temperature measurements done in:</a:t>
            </a:r>
          </a:p>
          <a:p>
            <a:pPr marL="400050" indent="-400050" algn="ctr">
              <a:buFont typeface="+mj-lt"/>
              <a:buAutoNum type="romanLcPeriod"/>
            </a:pPr>
            <a:r>
              <a:rPr lang="en-US" sz="1600" dirty="0"/>
              <a:t>S</a:t>
            </a:r>
            <a:r>
              <a:rPr lang="en-US" sz="1600" dirty="0" smtClean="0"/>
              <a:t>teady state in </a:t>
            </a:r>
            <a:r>
              <a:rPr lang="en-US" sz="1600" dirty="0" err="1" smtClean="0"/>
              <a:t>Ohmic</a:t>
            </a:r>
            <a:r>
              <a:rPr lang="en-US" sz="1600" dirty="0" smtClean="0"/>
              <a:t> and NBI-heated scenarios </a:t>
            </a:r>
          </a:p>
          <a:p>
            <a:pPr algn="ctr"/>
            <a:r>
              <a:rPr lang="en-US" sz="1600" dirty="0" smtClean="0"/>
              <a:t>(L. Delgado-Aparicio, et al., PPCF’07, D. J. Clayton, PPCF’13)</a:t>
            </a:r>
          </a:p>
          <a:p>
            <a:pPr marL="400050" indent="-400050" algn="ctr">
              <a:buFont typeface="+mj-lt"/>
              <a:buAutoNum type="romanLcPeriod"/>
            </a:pPr>
            <a:endParaRPr lang="en-US" sz="800" dirty="0"/>
          </a:p>
          <a:p>
            <a:pPr marL="400050" indent="-400050" algn="ctr">
              <a:buFont typeface="+mj-lt"/>
              <a:buAutoNum type="romanLcPeriod"/>
            </a:pPr>
            <a:r>
              <a:rPr lang="en-US" sz="1600" dirty="0" smtClean="0"/>
              <a:t>RF heated plasmas using HHFW waves (L. Delgado</a:t>
            </a:r>
            <a:r>
              <a:rPr lang="en-US" sz="1600" dirty="0"/>
              <a:t>-Aparicio, et al., </a:t>
            </a:r>
            <a:r>
              <a:rPr lang="en-US" sz="1600" dirty="0" smtClean="0"/>
              <a:t>JAP’07)</a:t>
            </a:r>
          </a:p>
          <a:p>
            <a:pPr marL="400050" indent="-400050" algn="ctr">
              <a:buFont typeface="+mj-lt"/>
              <a:buAutoNum type="romanLcPeriod"/>
            </a:pPr>
            <a:endParaRPr lang="en-US" sz="800" dirty="0"/>
          </a:p>
          <a:p>
            <a:pPr marL="400050" indent="-400050" algn="ctr">
              <a:buFont typeface="+mj-lt"/>
              <a:buAutoNum type="romanLcPeriod"/>
            </a:pPr>
            <a:r>
              <a:rPr lang="en-US" sz="1600" dirty="0" smtClean="0"/>
              <a:t>Plasmas with slow MHD </a:t>
            </a:r>
            <a:r>
              <a:rPr lang="en-US" sz="1600" dirty="0"/>
              <a:t>[</a:t>
            </a:r>
            <a:r>
              <a:rPr lang="en-US" sz="1600" dirty="0" smtClean="0"/>
              <a:t>e.g. RWMs (L. Delgado</a:t>
            </a:r>
            <a:r>
              <a:rPr lang="en-US" sz="1600" dirty="0"/>
              <a:t>-Aparicio, et al., </a:t>
            </a:r>
            <a:r>
              <a:rPr lang="en-US" sz="1600" dirty="0" smtClean="0"/>
              <a:t>PPCF’10)] 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77925" y="4187825"/>
            <a:ext cx="1555750" cy="85727"/>
          </a:xfrm>
          <a:prstGeom prst="line">
            <a:avLst/>
          </a:prstGeom>
          <a:ln w="127000">
            <a:solidFill>
              <a:srgbClr val="FF64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41675" y="4117975"/>
            <a:ext cx="701675" cy="41277"/>
          </a:xfrm>
          <a:prstGeom prst="line">
            <a:avLst/>
          </a:prstGeom>
          <a:ln w="127000">
            <a:solidFill>
              <a:srgbClr val="FF64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1405686">
            <a:off x="1683750" y="390278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400"/>
                </a:solidFill>
              </a:rPr>
              <a:t>2 MW</a:t>
            </a:r>
            <a:endParaRPr lang="en-US" sz="1200" dirty="0">
              <a:solidFill>
                <a:srgbClr val="FF64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405686">
            <a:off x="3283815" y="382658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400"/>
                </a:solidFill>
              </a:rPr>
              <a:t>2 MW</a:t>
            </a:r>
            <a:endParaRPr lang="en-US" sz="1200" dirty="0">
              <a:solidFill>
                <a:srgbClr val="FF64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491706" cy="685800"/>
          </a:xfrm>
          <a:prstGeom prst="rect">
            <a:avLst/>
          </a:prstGeom>
        </p:spPr>
      </p:pic>
      <p:pic>
        <p:nvPicPr>
          <p:cNvPr id="10" name="Picture 4" descr="PPP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0"/>
            <a:ext cx="838200" cy="29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4859642"/>
            <a:ext cx="838200" cy="3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400" dirty="0"/>
              <a:t>  </a:t>
            </a:r>
            <a:r>
              <a:rPr lang="en-US" sz="3400" dirty="0" smtClean="0"/>
              <a:t>ME-SXR diode</a:t>
            </a:r>
            <a:r>
              <a:rPr lang="en-US" sz="3400" dirty="0"/>
              <a:t>-based </a:t>
            </a:r>
            <a:r>
              <a:rPr lang="en-US" sz="3400" dirty="0" smtClean="0"/>
              <a:t>systems </a:t>
            </a:r>
            <a:r>
              <a:rPr lang="en-US" sz="3400" dirty="0"/>
              <a:t>have been deployed in </a:t>
            </a:r>
            <a:r>
              <a:rPr lang="en-US" sz="3400" dirty="0" err="1" smtClean="0"/>
              <a:t>tokamaks</a:t>
            </a:r>
            <a:r>
              <a:rPr lang="en-US" sz="3400" dirty="0" smtClean="0"/>
              <a:t> and </a:t>
            </a:r>
            <a:r>
              <a:rPr lang="en-US" sz="3400" dirty="0" err="1" smtClean="0"/>
              <a:t>stellarators</a:t>
            </a:r>
            <a:endParaRPr lang="en-US" sz="3400" baseline="-250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990600"/>
            <a:ext cx="3124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RFX/MST-RFPs</a:t>
            </a:r>
            <a:r>
              <a:rPr lang="en-US" sz="1400" dirty="0" smtClean="0"/>
              <a:t>, Core </a:t>
            </a:r>
          </a:p>
          <a:p>
            <a:pPr algn="ctr"/>
            <a:r>
              <a:rPr lang="en-US" sz="1200" dirty="0"/>
              <a:t>P. Franz, et al., </a:t>
            </a:r>
            <a:r>
              <a:rPr lang="en-US" sz="1200" dirty="0" smtClean="0"/>
              <a:t>NF’01, RSI’04</a:t>
            </a:r>
            <a:r>
              <a:rPr lang="en-US" sz="1200" dirty="0"/>
              <a:t>, NF’13</a:t>
            </a:r>
          </a:p>
          <a:p>
            <a:pPr algn="ctr"/>
            <a:r>
              <a:rPr lang="en-US" sz="1200" dirty="0" smtClean="0"/>
              <a:t>M</a:t>
            </a:r>
            <a:r>
              <a:rPr lang="en-US" sz="1200" dirty="0"/>
              <a:t>. </a:t>
            </a:r>
            <a:r>
              <a:rPr lang="en-US" sz="1200" dirty="0" err="1" smtClean="0"/>
              <a:t>McGarry</a:t>
            </a:r>
            <a:r>
              <a:rPr lang="en-US" sz="1200" dirty="0" smtClean="0"/>
              <a:t>, RSI’10, M. </a:t>
            </a:r>
            <a:r>
              <a:rPr lang="en-US" sz="1200" dirty="0" err="1" smtClean="0"/>
              <a:t>Galante</a:t>
            </a:r>
            <a:r>
              <a:rPr lang="en-US" sz="1200" dirty="0" smtClean="0"/>
              <a:t>, NF’15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352801"/>
            <a:ext cx="1550088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" y="1676400"/>
            <a:ext cx="1421953" cy="1639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143" y="1906687"/>
            <a:ext cx="1618857" cy="1333499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1309355" y="2782986"/>
            <a:ext cx="228600" cy="259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60263" y="4038600"/>
            <a:ext cx="614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MST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382" y="1600200"/>
            <a:ext cx="3156417" cy="22184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66412" y="990600"/>
            <a:ext cx="2608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NSTX</a:t>
            </a:r>
            <a:r>
              <a:rPr lang="en-US" sz="1400" dirty="0" smtClean="0"/>
              <a:t>, </a:t>
            </a:r>
            <a:r>
              <a:rPr lang="en-US" sz="1400" dirty="0" err="1" smtClean="0"/>
              <a:t>Egde</a:t>
            </a:r>
            <a:r>
              <a:rPr lang="en-US" sz="1400" dirty="0" smtClean="0"/>
              <a:t> ME-SXR system</a:t>
            </a:r>
          </a:p>
          <a:p>
            <a:pPr algn="ctr"/>
            <a:r>
              <a:rPr lang="en-US" sz="1200" dirty="0" smtClean="0"/>
              <a:t>K. </a:t>
            </a:r>
            <a:r>
              <a:rPr lang="en-US" sz="1200" dirty="0" err="1" smtClean="0"/>
              <a:t>Tritz</a:t>
            </a:r>
            <a:r>
              <a:rPr lang="en-US" sz="1200" dirty="0" smtClean="0"/>
              <a:t>, et. </a:t>
            </a:r>
            <a:r>
              <a:rPr lang="en-US" sz="1200" dirty="0"/>
              <a:t>a</a:t>
            </a:r>
            <a:r>
              <a:rPr lang="en-US" sz="1200" dirty="0" smtClean="0"/>
              <a:t>l., RSI’12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44382" y="4155757"/>
            <a:ext cx="30755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NSTX-U</a:t>
            </a:r>
            <a:r>
              <a:rPr lang="en-US" sz="1400" dirty="0" smtClean="0"/>
              <a:t>, Core &amp; Edge ME system</a:t>
            </a:r>
          </a:p>
          <a:p>
            <a:pPr algn="ctr"/>
            <a:r>
              <a:rPr lang="en-US" sz="1200" dirty="0" smtClean="0"/>
              <a:t>K. </a:t>
            </a:r>
            <a:r>
              <a:rPr lang="en-US" sz="1200" dirty="0" err="1" smtClean="0"/>
              <a:t>Tritz</a:t>
            </a:r>
            <a:r>
              <a:rPr lang="en-US" sz="1200" dirty="0" smtClean="0"/>
              <a:t>, et. </a:t>
            </a:r>
            <a:r>
              <a:rPr lang="en-US" sz="1200" dirty="0"/>
              <a:t>a</a:t>
            </a:r>
            <a:r>
              <a:rPr lang="en-US" sz="1200" dirty="0" smtClean="0"/>
              <a:t>l., HTPD, 2014 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686946"/>
            <a:ext cx="2315419" cy="17900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182" y="4495800"/>
            <a:ext cx="491706" cy="685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1371600"/>
            <a:ext cx="491706" cy="6858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124200" y="1066800"/>
            <a:ext cx="0" cy="5486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77000" y="1066800"/>
            <a:ext cx="0" cy="5486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5040469"/>
            <a:ext cx="2393179" cy="1512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696" y="4495800"/>
            <a:ext cx="218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CTH</a:t>
            </a:r>
            <a:r>
              <a:rPr lang="en-US" sz="1200" dirty="0" smtClean="0"/>
              <a:t>, Core, J</a:t>
            </a:r>
            <a:r>
              <a:rPr lang="en-US" sz="1200" dirty="0"/>
              <a:t>. L. </a:t>
            </a:r>
            <a:r>
              <a:rPr lang="en-US" sz="1200" dirty="0" err="1" smtClean="0"/>
              <a:t>Herfindal</a:t>
            </a:r>
            <a:r>
              <a:rPr lang="en-US" sz="1200" dirty="0" smtClean="0"/>
              <a:t>,</a:t>
            </a:r>
          </a:p>
          <a:p>
            <a:pPr algn="ctr"/>
            <a:r>
              <a:rPr lang="en-US" sz="1200" dirty="0" smtClean="0"/>
              <a:t>G</a:t>
            </a:r>
            <a:r>
              <a:rPr lang="en-US" sz="1200" dirty="0"/>
              <a:t>. J. </a:t>
            </a:r>
            <a:r>
              <a:rPr lang="en-US" sz="1200" dirty="0" smtClean="0"/>
              <a:t>Hartwell, et al., RSI’14</a:t>
            </a:r>
            <a:endParaRPr lang="en-US" sz="1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269" y="4636732"/>
            <a:ext cx="1947731" cy="19164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39807" y="4103332"/>
            <a:ext cx="24279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TJII</a:t>
            </a:r>
            <a:r>
              <a:rPr lang="en-US" sz="1400" dirty="0" smtClean="0"/>
              <a:t>, Core ME-SXR system</a:t>
            </a:r>
          </a:p>
          <a:p>
            <a:pPr algn="ctr"/>
            <a:r>
              <a:rPr lang="en-US" sz="1200" dirty="0" smtClean="0"/>
              <a:t>D. </a:t>
            </a:r>
            <a:r>
              <a:rPr lang="en-US" sz="1200" dirty="0" err="1" smtClean="0"/>
              <a:t>Baiao</a:t>
            </a:r>
            <a:r>
              <a:rPr lang="en-US" sz="1200" dirty="0" smtClean="0"/>
              <a:t>, et. </a:t>
            </a:r>
            <a:r>
              <a:rPr lang="en-US" sz="1200" dirty="0"/>
              <a:t>a</a:t>
            </a:r>
            <a:r>
              <a:rPr lang="en-US" sz="1200" dirty="0" smtClean="0"/>
              <a:t>l., RSI’12, ‘12 </a:t>
            </a:r>
            <a:endParaRPr lang="en-US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1524000"/>
            <a:ext cx="1681678" cy="19262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477000" y="990600"/>
            <a:ext cx="2590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EAST</a:t>
            </a:r>
            <a:r>
              <a:rPr lang="en-US" sz="1400" dirty="0" smtClean="0"/>
              <a:t>, Edge ME-SXR system</a:t>
            </a:r>
          </a:p>
          <a:p>
            <a:pPr algn="ctr"/>
            <a:r>
              <a:rPr lang="en-US" sz="1200" dirty="0" smtClean="0"/>
              <a:t>Y. L. Li, K. </a:t>
            </a:r>
            <a:r>
              <a:rPr lang="en-US" sz="1200" dirty="0" err="1" smtClean="0"/>
              <a:t>Tritz</a:t>
            </a:r>
            <a:r>
              <a:rPr lang="en-US" sz="1200" dirty="0" smtClean="0"/>
              <a:t>, et. </a:t>
            </a:r>
            <a:r>
              <a:rPr lang="en-US" sz="1200" dirty="0"/>
              <a:t>a</a:t>
            </a:r>
            <a:r>
              <a:rPr lang="en-US" sz="1200" dirty="0" smtClean="0"/>
              <a:t>l., RSI’16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2667000"/>
            <a:ext cx="2133600" cy="12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Pilatus detectors enable breakthrough of 100k pixels (min.) at single/multiple energy </a:t>
            </a:r>
            <a:r>
              <a:rPr lang="en-US" sz="3400" dirty="0" smtClean="0"/>
              <a:t>ranges</a:t>
            </a:r>
            <a:endParaRPr lang="en-US" sz="3400" dirty="0"/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9375"/>
            <a:ext cx="32004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938" y="990600"/>
            <a:ext cx="4335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 dirty="0"/>
              <a:t>Operates in single photon counting mode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1000" y="3886200"/>
            <a:ext cx="49530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indent="-171450" algn="ctr">
              <a:buFont typeface="Arial"/>
              <a:buChar char="•"/>
              <a:defRPr/>
            </a:pPr>
            <a:r>
              <a:rPr lang="en-US" sz="1500" dirty="0" smtClean="0"/>
              <a:t>New maximum </a:t>
            </a:r>
            <a:r>
              <a:rPr lang="en-US" sz="1500" dirty="0"/>
              <a:t>frame rate </a:t>
            </a:r>
            <a:r>
              <a:rPr lang="en-US" sz="1500" dirty="0" smtClean="0"/>
              <a:t>of </a:t>
            </a:r>
            <a:r>
              <a:rPr lang="en-US" sz="1500" dirty="0"/>
              <a:t>500 Hz (1ms integration + 1 </a:t>
            </a:r>
            <a:r>
              <a:rPr lang="en-US" sz="1500" dirty="0" err="1"/>
              <a:t>ms</a:t>
            </a:r>
            <a:r>
              <a:rPr lang="en-US" sz="1500" dirty="0"/>
              <a:t> readout).</a:t>
            </a:r>
          </a:p>
          <a:p>
            <a:pPr marL="171450" indent="-171450" algn="ctr">
              <a:buFont typeface="Arial"/>
              <a:buChar char="•"/>
              <a:defRPr/>
            </a:pPr>
            <a:endParaRPr lang="en-US" sz="1500" dirty="0"/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 smtClean="0"/>
              <a:t>New 10</a:t>
            </a:r>
            <a:r>
              <a:rPr lang="en-US" sz="1500" baseline="30000" dirty="0" smtClean="0"/>
              <a:t>7</a:t>
            </a:r>
            <a:r>
              <a:rPr lang="en-US" sz="1500" dirty="0" smtClean="0"/>
              <a:t> </a:t>
            </a:r>
            <a:r>
              <a:rPr lang="en-US" sz="1500" dirty="0"/>
              <a:t>CPS/p for PILATUS3</a:t>
            </a:r>
          </a:p>
          <a:p>
            <a:pPr marL="171450" indent="-171450" algn="ctr">
              <a:buFont typeface="Arial"/>
              <a:buChar char="•"/>
              <a:defRPr/>
            </a:pPr>
            <a:endParaRPr lang="en-US" sz="1500" dirty="0">
              <a:solidFill>
                <a:srgbClr val="0000FF"/>
              </a:solidFill>
            </a:endParaRPr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>
                <a:solidFill>
                  <a:srgbClr val="0000FF"/>
                </a:solidFill>
              </a:rPr>
              <a:t>The comparator voltage of the readout chip (</a:t>
            </a:r>
            <a:r>
              <a:rPr lang="en-US" sz="1500" dirty="0" err="1">
                <a:solidFill>
                  <a:srgbClr val="0000FF"/>
                </a:solidFill>
              </a:rPr>
              <a:t>V</a:t>
            </a:r>
            <a:r>
              <a:rPr lang="en-US" sz="1500" baseline="-25000" dirty="0" err="1">
                <a:solidFill>
                  <a:srgbClr val="0000FF"/>
                </a:solidFill>
              </a:rPr>
              <a:t>cmp</a:t>
            </a:r>
            <a:r>
              <a:rPr lang="en-US" sz="1500" dirty="0">
                <a:solidFill>
                  <a:srgbClr val="0000FF"/>
                </a:solidFill>
              </a:rPr>
              <a:t>) controls the </a:t>
            </a:r>
            <a:r>
              <a:rPr lang="en-US" sz="1500" i="1" dirty="0">
                <a:solidFill>
                  <a:srgbClr val="0000FF"/>
                </a:solidFill>
              </a:rPr>
              <a:t>global</a:t>
            </a:r>
            <a:r>
              <a:rPr lang="en-US" sz="1500" dirty="0">
                <a:solidFill>
                  <a:srgbClr val="0000FF"/>
                </a:solidFill>
              </a:rPr>
              <a:t> threshold energy.</a:t>
            </a:r>
          </a:p>
          <a:p>
            <a:pPr algn="ctr">
              <a:defRPr/>
            </a:pPr>
            <a:endParaRPr lang="en-US" sz="1500" dirty="0"/>
          </a:p>
          <a:p>
            <a:pPr marL="171450" indent="-171450" algn="ctr">
              <a:buFont typeface="Arial"/>
              <a:buChar char="•"/>
              <a:defRPr/>
            </a:pPr>
            <a:r>
              <a:rPr lang="en-US" sz="1500" dirty="0">
                <a:solidFill>
                  <a:srgbClr val="FF0000"/>
                </a:solidFill>
              </a:rPr>
              <a:t>The threshold energy can be individually </a:t>
            </a:r>
            <a:r>
              <a:rPr lang="en-US" sz="1500" i="1" dirty="0">
                <a:solidFill>
                  <a:srgbClr val="FF0000"/>
                </a:solidFill>
              </a:rPr>
              <a:t>refined/trimmed </a:t>
            </a:r>
            <a:r>
              <a:rPr lang="en-US" sz="1500" dirty="0">
                <a:solidFill>
                  <a:srgbClr val="FF0000"/>
                </a:solidFill>
              </a:rPr>
              <a:t>using a built-in 6-bits DAC (</a:t>
            </a:r>
            <a:r>
              <a:rPr lang="en-US" sz="1500" dirty="0" err="1">
                <a:solidFill>
                  <a:srgbClr val="FF0000"/>
                </a:solidFill>
              </a:rPr>
              <a:t>V</a:t>
            </a:r>
            <a:r>
              <a:rPr lang="en-US" sz="1500" baseline="-25000" dirty="0" err="1">
                <a:solidFill>
                  <a:srgbClr val="FF0000"/>
                </a:solidFill>
              </a:rPr>
              <a:t>trim</a:t>
            </a:r>
            <a:r>
              <a:rPr lang="en-US" sz="1500" dirty="0">
                <a:solidFill>
                  <a:srgbClr val="FF0000"/>
                </a:solidFill>
              </a:rPr>
              <a:t>).</a:t>
            </a:r>
          </a:p>
        </p:txBody>
      </p:sp>
      <p:pic>
        <p:nvPicPr>
          <p:cNvPr id="3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1242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2"/>
          <p:cNvSpPr txBox="1">
            <a:spLocks noChangeArrowheads="1"/>
          </p:cNvSpPr>
          <p:nvPr/>
        </p:nvSpPr>
        <p:spPr bwMode="auto">
          <a:xfrm rot="5400000">
            <a:off x="7916069" y="2780506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400"/>
              <a:t>digital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81800" y="1447800"/>
            <a:ext cx="1219200" cy="609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232400" y="990600"/>
            <a:ext cx="388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/>
              <a:t>Photon counting circuit in </a:t>
            </a:r>
            <a:r>
              <a:rPr lang="en-US" sz="1600" b="1"/>
              <a:t>each pixel</a:t>
            </a:r>
          </a:p>
        </p:txBody>
      </p:sp>
      <p:pic>
        <p:nvPicPr>
          <p:cNvPr id="3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23241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390292"/>
            <a:ext cx="3352800" cy="20867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63071" y="49998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CMOS</a:t>
            </a:r>
          </a:p>
          <a:p>
            <a:pPr algn="ctr"/>
            <a:r>
              <a:rPr lang="en-US" sz="1000" dirty="0" smtClean="0"/>
              <a:t>readout chip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505200" y="4390292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Si-sensor</a:t>
            </a:r>
          </a:p>
          <a:p>
            <a:pPr algn="ctr"/>
            <a:r>
              <a:rPr lang="en-US" sz="1000" dirty="0" smtClean="0"/>
              <a:t>2D array </a:t>
            </a:r>
            <a:r>
              <a:rPr lang="en-US" sz="1000" dirty="0" err="1" smtClean="0"/>
              <a:t>pn</a:t>
            </a:r>
            <a:r>
              <a:rPr lang="en-US" sz="1000" dirty="0" smtClean="0"/>
              <a:t> diodes 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9000" y="581749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In</a:t>
            </a:r>
          </a:p>
          <a:p>
            <a:pPr algn="ctr"/>
            <a:r>
              <a:rPr lang="en-US" sz="1000" dirty="0"/>
              <a:t>b</a:t>
            </a:r>
            <a:r>
              <a:rPr lang="en-US" sz="1000" dirty="0" smtClean="0"/>
              <a:t>alls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24000" y="606669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PILATUS 100K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152400" y="4390292"/>
            <a:ext cx="1198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baseline="30000" dirty="0" smtClean="0">
                <a:solidFill>
                  <a:schemeClr val="bg1"/>
                </a:solidFill>
              </a:rPr>
              <a:t>6</a:t>
            </a:r>
            <a:r>
              <a:rPr lang="en-US" sz="1600" dirty="0" smtClean="0">
                <a:solidFill>
                  <a:schemeClr val="bg1"/>
                </a:solidFill>
              </a:rPr>
              <a:t> CPS/p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0" y="3588603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600" dirty="0"/>
              <a:t>CMOS hybrid pixel technology</a:t>
            </a:r>
          </a:p>
          <a:p>
            <a:pPr algn="ctr"/>
            <a:r>
              <a:rPr lang="en-US" sz="1600" dirty="0"/>
              <a:t>developed originally for </a:t>
            </a:r>
            <a:r>
              <a:rPr lang="en-US" sz="1600" dirty="0" smtClean="0"/>
              <a:t>synchrotrons</a:t>
            </a:r>
          </a:p>
          <a:p>
            <a:pPr algn="ctr"/>
            <a:r>
              <a:rPr lang="en-US" sz="1600" dirty="0" smtClean="0"/>
              <a:t>(CERN + PSI + DECTRIS)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345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err="1"/>
              <a:t>V</a:t>
            </a:r>
            <a:r>
              <a:rPr lang="en-US" sz="3400" baseline="-25000" dirty="0" err="1"/>
              <a:t>comp</a:t>
            </a:r>
            <a:r>
              <a:rPr lang="en-US" sz="3400" dirty="0"/>
              <a:t> </a:t>
            </a:r>
            <a:r>
              <a:rPr lang="en-US" sz="3400" dirty="0" smtClean="0"/>
              <a:t>and </a:t>
            </a:r>
            <a:r>
              <a:rPr lang="en-US" sz="3400" dirty="0" err="1" smtClean="0"/>
              <a:t>V</a:t>
            </a:r>
            <a:r>
              <a:rPr lang="en-US" sz="3400" baseline="-25000" dirty="0" err="1" smtClean="0"/>
              <a:t>trim</a:t>
            </a:r>
            <a:r>
              <a:rPr lang="en-US" sz="3400" dirty="0" smtClean="0"/>
              <a:t> </a:t>
            </a:r>
            <a:r>
              <a:rPr lang="en-US" sz="3400" dirty="0"/>
              <a:t>allows individual coarse &amp; fine tuning of energy range (per-</a:t>
            </a:r>
            <a:r>
              <a:rPr lang="en-US" sz="3400" dirty="0" smtClean="0"/>
              <a:t>pix)</a:t>
            </a:r>
            <a:r>
              <a:rPr lang="en-US" sz="3400" dirty="0"/>
              <a:t>: </a:t>
            </a:r>
            <a:r>
              <a:rPr lang="en-US" sz="3400" dirty="0" smtClean="0"/>
              <a:t>E</a:t>
            </a:r>
            <a:r>
              <a:rPr lang="en-US" sz="3400" baseline="-25000" dirty="0" smtClean="0"/>
              <a:t>width</a:t>
            </a:r>
            <a:r>
              <a:rPr lang="en-US" sz="3400" dirty="0" smtClean="0"/>
              <a:t>~</a:t>
            </a:r>
            <a:r>
              <a:rPr lang="en-US" sz="3400" dirty="0"/>
              <a:t>500 </a:t>
            </a:r>
            <a:r>
              <a:rPr lang="en-US" sz="3400" dirty="0" err="1"/>
              <a:t>eV</a:t>
            </a:r>
            <a:r>
              <a:rPr lang="en-US" sz="3400" dirty="0"/>
              <a:t> </a:t>
            </a:r>
          </a:p>
        </p:txBody>
      </p:sp>
      <p:pic>
        <p:nvPicPr>
          <p:cNvPr id="3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1242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2"/>
          <p:cNvSpPr txBox="1">
            <a:spLocks noChangeArrowheads="1"/>
          </p:cNvSpPr>
          <p:nvPr/>
        </p:nvSpPr>
        <p:spPr bwMode="auto">
          <a:xfrm rot="5400000">
            <a:off x="7916069" y="2780506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400"/>
              <a:t>digital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81800" y="1447800"/>
            <a:ext cx="1219200" cy="609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232400" y="990600"/>
            <a:ext cx="388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600"/>
              <a:t>Photon counting circuit in </a:t>
            </a:r>
            <a:r>
              <a:rPr lang="en-US" sz="1600" b="1"/>
              <a:t>each pixel</a:t>
            </a:r>
          </a:p>
        </p:txBody>
      </p:sp>
      <p:pic>
        <p:nvPicPr>
          <p:cNvPr id="18" name="Picture 4" descr="S_curves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114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066800" y="1905000"/>
            <a:ext cx="2438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/>
              <a:t>J. Maddox, N. </a:t>
            </a:r>
            <a:r>
              <a:rPr lang="en-US" sz="1200" dirty="0" err="1"/>
              <a:t>Pablant</a:t>
            </a:r>
            <a:r>
              <a:rPr lang="en-US" sz="1200" dirty="0"/>
              <a:t>, </a:t>
            </a:r>
          </a:p>
          <a:p>
            <a:pPr algn="ctr"/>
            <a:r>
              <a:rPr lang="en-US" sz="1200" dirty="0"/>
              <a:t>L. Delgado-Aparicio, et al., RSI, </a:t>
            </a:r>
            <a:r>
              <a:rPr lang="en-US" sz="1200" b="1" dirty="0"/>
              <a:t>87</a:t>
            </a:r>
            <a:r>
              <a:rPr lang="en-US" sz="1200" dirty="0"/>
              <a:t>, 11E320, (2016).</a:t>
            </a:r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50949"/>
            <a:ext cx="2590800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31724" y="2647890"/>
            <a:ext cx="151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</a:t>
            </a:r>
            <a:r>
              <a:rPr lang="en-US" sz="2000" baseline="-25000" dirty="0" smtClean="0">
                <a:solidFill>
                  <a:srgbClr val="FF0000"/>
                </a:solidFill>
              </a:rPr>
              <a:t>W</a:t>
            </a:r>
            <a:r>
              <a:rPr lang="en-US" sz="2000" dirty="0" smtClean="0">
                <a:solidFill>
                  <a:srgbClr val="FF0000"/>
                </a:solidFill>
              </a:rPr>
              <a:t>~500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53" y="4264192"/>
            <a:ext cx="4189131" cy="228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eft-Up Arrow 37"/>
          <p:cNvSpPr/>
          <p:nvPr/>
        </p:nvSpPr>
        <p:spPr>
          <a:xfrm rot="10800000" flipH="1">
            <a:off x="8382000" y="1676400"/>
            <a:ext cx="533400" cy="2819400"/>
          </a:xfrm>
          <a:prstGeom prst="left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6382912" y="4593456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/>
              <a:t>N. </a:t>
            </a:r>
            <a:r>
              <a:rPr lang="en-US" sz="1200" dirty="0" err="1"/>
              <a:t>Pablant</a:t>
            </a:r>
            <a:r>
              <a:rPr lang="en-US" sz="1200" dirty="0"/>
              <a:t>, L. Delgado-Aparicio, et al., RSI., </a:t>
            </a:r>
            <a:r>
              <a:rPr lang="en-US" sz="1200" b="1" dirty="0"/>
              <a:t>83</a:t>
            </a:r>
            <a:r>
              <a:rPr lang="en-US" sz="1200" dirty="0"/>
              <a:t>, 10E526, (2012).</a:t>
            </a: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23647" y="4063424"/>
            <a:ext cx="462455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pPr algn="ctr"/>
            <a:r>
              <a:rPr lang="en-US" sz="1600" dirty="0">
                <a:latin typeface="+mn-lt"/>
              </a:rPr>
              <a:t>“Constant” width of electronic response is a great improvement over the use of filters</a:t>
            </a:r>
          </a:p>
        </p:txBody>
      </p:sp>
      <p:sp>
        <p:nvSpPr>
          <p:cNvPr id="41" name="TextBox 20"/>
          <p:cNvSpPr txBox="1">
            <a:spLocks noChangeArrowheads="1"/>
          </p:cNvSpPr>
          <p:nvPr/>
        </p:nvSpPr>
        <p:spPr bwMode="auto">
          <a:xfrm>
            <a:off x="2819400" y="6096000"/>
            <a:ext cx="1877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sz="1200" dirty="0">
                <a:latin typeface="+mn-lt"/>
              </a:rPr>
              <a:t>L. Delgado-Aparicio, et. al., RSI,’</a:t>
            </a:r>
            <a:r>
              <a:rPr lang="en-US" altLang="ja-JP" sz="1200" dirty="0">
                <a:latin typeface="+mn-lt"/>
              </a:rPr>
              <a:t>10, NF</a:t>
            </a:r>
            <a:r>
              <a:rPr lang="en-US" sz="1200" dirty="0">
                <a:latin typeface="+mn-lt"/>
              </a:rPr>
              <a:t>’</a:t>
            </a:r>
            <a:r>
              <a:rPr lang="en-US" altLang="ja-JP" sz="1200" dirty="0">
                <a:latin typeface="+mn-lt"/>
              </a:rPr>
              <a:t>11</a:t>
            </a:r>
            <a:endParaRPr lang="en-US" sz="1200" dirty="0">
              <a:latin typeface="+mn-lt"/>
            </a:endParaRP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3048000" y="4660900"/>
            <a:ext cx="838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Helvetica" charset="0"/>
                <a:ea typeface="ヒラギノ角ゴ Pro W3" charset="0"/>
              </a:defRPr>
            </a:lvl9pPr>
          </a:lstStyle>
          <a:p>
            <a:r>
              <a:rPr lang="en-US" u="sng" dirty="0">
                <a:latin typeface="+mn-lt"/>
              </a:rPr>
              <a:t>Filters</a:t>
            </a:r>
            <a:r>
              <a:rPr lang="en-US" dirty="0">
                <a:latin typeface="+mn-lt"/>
              </a:rPr>
              <a:t>:</a:t>
            </a:r>
          </a:p>
        </p:txBody>
      </p:sp>
      <p:pic>
        <p:nvPicPr>
          <p:cNvPr id="43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" y="4648200"/>
            <a:ext cx="2527840" cy="189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53000"/>
            <a:ext cx="1760052" cy="10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60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Figure_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4" y="990600"/>
            <a:ext cx="8627166" cy="5277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>
                <a:ea typeface="Arial" charset="0"/>
                <a:cs typeface="Arial" charset="0"/>
              </a:rPr>
              <a:t>New ME-SXR imaging concept combined the best features from PHA &amp; multi-foil methods</a:t>
            </a:r>
            <a:endParaRPr lang="en-US" sz="3400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1828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Settings are repeated</a:t>
            </a:r>
          </a:p>
          <a:p>
            <a:pPr algn="ctr"/>
            <a:r>
              <a:rPr lang="en-US" sz="1200" dirty="0" smtClean="0"/>
              <a:t>every</a:t>
            </a:r>
          </a:p>
          <a:p>
            <a:pPr algn="ctr"/>
            <a:r>
              <a:rPr lang="en-US" sz="1200" dirty="0" smtClean="0"/>
              <a:t>2.236 mm</a:t>
            </a:r>
            <a:endParaRPr lang="en-US" sz="1200" dirty="0"/>
          </a:p>
        </p:txBody>
      </p:sp>
      <p:sp>
        <p:nvSpPr>
          <p:cNvPr id="23" name="Right Brace 22"/>
          <p:cNvSpPr/>
          <p:nvPr/>
        </p:nvSpPr>
        <p:spPr>
          <a:xfrm>
            <a:off x="7772400" y="2057400"/>
            <a:ext cx="152400" cy="381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562600"/>
            <a:ext cx="609600" cy="63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Users\jmenard\Desktop\pics\NSTXU_banner_thick_fo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20" y="6096000"/>
            <a:ext cx="943896" cy="24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Brace 25"/>
          <p:cNvSpPr/>
          <p:nvPr/>
        </p:nvSpPr>
        <p:spPr>
          <a:xfrm>
            <a:off x="7765320" y="3810000"/>
            <a:ext cx="152400" cy="3810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1600200" y="6276975"/>
            <a:ext cx="42672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L. Delgado-Aparicio, et al., RSI, </a:t>
            </a:r>
            <a:r>
              <a:rPr lang="en-US" sz="1200" b="1" dirty="0"/>
              <a:t>87</a:t>
            </a:r>
            <a:r>
              <a:rPr lang="en-US" sz="1200" dirty="0"/>
              <a:t>, 11E204, (2016).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715000"/>
            <a:ext cx="678749" cy="375180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1295400"/>
            <a:ext cx="848128" cy="46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27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From sampling the </a:t>
            </a:r>
            <a:r>
              <a:rPr lang="en-US" sz="3400" dirty="0">
                <a:latin typeface="Arial"/>
                <a:ea typeface="ＭＳ Ｐゴシック" charset="-128"/>
                <a:cs typeface="Arial"/>
              </a:rPr>
              <a:t>continuum radiation from </a:t>
            </a:r>
            <a:r>
              <a:rPr lang="en-US" sz="3400" dirty="0" err="1">
                <a:latin typeface="Arial"/>
                <a:ea typeface="ＭＳ Ｐゴシック" charset="-128"/>
                <a:cs typeface="Arial"/>
              </a:rPr>
              <a:t>Ar</a:t>
            </a:r>
            <a:r>
              <a:rPr lang="en-US" sz="340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&amp; Mo one can measure </a:t>
            </a:r>
            <a:r>
              <a:rPr lang="en-US" sz="34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T</a:t>
            </a:r>
            <a:r>
              <a:rPr lang="en-US" sz="3400" baseline="-25000" dirty="0" err="1" smtClean="0">
                <a:solidFill>
                  <a:srgbClr val="FF0000"/>
                </a:solidFill>
                <a:ea typeface="ＭＳ Ｐゴシック" charset="-128"/>
                <a:cs typeface="Arial"/>
              </a:rPr>
              <a:t>e</a:t>
            </a:r>
            <a:r>
              <a:rPr lang="en-US" sz="34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 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&amp;</a:t>
            </a:r>
            <a:r>
              <a:rPr lang="en-US" sz="34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 n</a:t>
            </a:r>
            <a:r>
              <a:rPr lang="en-US" sz="3400" baseline="-25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e</a:t>
            </a:r>
            <a:r>
              <a:rPr lang="en-US" sz="3400" baseline="30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2</a:t>
            </a:r>
            <a:r>
              <a:rPr lang="en-US" sz="34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Z</a:t>
            </a:r>
            <a:r>
              <a:rPr lang="en-US" sz="3400" baseline="-25000" dirty="0" smtClean="0">
                <a:solidFill>
                  <a:srgbClr val="FF0000"/>
                </a:solidFill>
                <a:ea typeface="ＭＳ Ｐゴシック" charset="-128"/>
                <a:cs typeface="Arial"/>
              </a:rPr>
              <a:t>eff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 </a:t>
            </a:r>
            <a:endParaRPr lang="en-US" sz="3400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5" name="Picture 4" descr="Figure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995897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9629" y="1219200"/>
            <a:ext cx="1368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FLYCHK code, NIST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1219200"/>
            <a:ext cx="1368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FLYCHK code, NIST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3700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400" u="sng" dirty="0" smtClean="0">
                <a:latin typeface="Arial"/>
                <a:ea typeface="ＭＳ Ｐゴシック" charset="-128"/>
                <a:cs typeface="Arial"/>
              </a:rPr>
              <a:t>Goals #1&amp;2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: </a:t>
            </a:r>
            <a:r>
              <a:rPr lang="en-US" sz="3400" dirty="0" err="1">
                <a:latin typeface="Arial"/>
                <a:ea typeface="ＭＳ Ｐゴシック" charset="-128"/>
                <a:cs typeface="Arial"/>
              </a:rPr>
              <a:t>T</a:t>
            </a:r>
            <a:r>
              <a:rPr lang="en-US" sz="3400" baseline="-25000" dirty="0" err="1" smtClean="0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400" baseline="30000" dirty="0" err="1" smtClean="0">
                <a:latin typeface="Arial"/>
                <a:ea typeface="ＭＳ Ｐゴシック" charset="-128"/>
                <a:cs typeface="Arial"/>
              </a:rPr>
              <a:t>SXR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 profiles can be obtained using during </a:t>
            </a:r>
            <a:r>
              <a:rPr lang="en-US" sz="3400" dirty="0" err="1" smtClean="0">
                <a:latin typeface="Arial"/>
                <a:ea typeface="ＭＳ Ｐゴシック" charset="-128"/>
                <a:cs typeface="Arial"/>
              </a:rPr>
              <a:t>Ohmic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, ICRH &amp; LHCD scenarios</a:t>
            </a:r>
            <a:endParaRPr lang="en-US" sz="3400" b="1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6" name="Picture 5" descr="Te_SXR_1140815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" y="2438400"/>
            <a:ext cx="4413878" cy="4114794"/>
          </a:xfrm>
          <a:prstGeom prst="rect">
            <a:avLst/>
          </a:prstGeom>
        </p:spPr>
      </p:pic>
      <p:pic>
        <p:nvPicPr>
          <p:cNvPr id="8" name="Picture 7" descr="Te_ME-SXR_LHCD_11408220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93" y="2438400"/>
            <a:ext cx="4418707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9906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 algn="ctr">
              <a:buFont typeface="Arial"/>
              <a:buChar char="•"/>
            </a:pPr>
            <a:r>
              <a:rPr lang="en-US" sz="1600" dirty="0" smtClean="0"/>
              <a:t> ICRH heats up ions &amp; electrons.</a:t>
            </a:r>
          </a:p>
          <a:p>
            <a:pPr marL="119063" indent="-119063" algn="ctr">
              <a:buFont typeface="Arial"/>
              <a:buChar char="•"/>
            </a:pPr>
            <a:endParaRPr lang="en-US" sz="800" dirty="0"/>
          </a:p>
          <a:p>
            <a:pPr marL="119063" indent="-119063" algn="ctr">
              <a:buFont typeface="Arial"/>
              <a:buChar char="•"/>
            </a:pPr>
            <a:r>
              <a:rPr lang="en-US" sz="1600" dirty="0" smtClean="0"/>
              <a:t> EEDF function is still </a:t>
            </a:r>
            <a:r>
              <a:rPr lang="en-US" sz="1600" dirty="0" err="1" smtClean="0"/>
              <a:t>Maxwellian</a:t>
            </a:r>
            <a:endParaRPr lang="en-US" sz="1600" dirty="0"/>
          </a:p>
          <a:p>
            <a:pPr marL="119063" indent="-119063" algn="ctr">
              <a:buFont typeface="Arial"/>
              <a:buChar char="•"/>
            </a:pPr>
            <a:endParaRPr lang="en-US" sz="800" dirty="0" smtClean="0"/>
          </a:p>
          <a:p>
            <a:pPr marL="119063" indent="-119063" algn="ctr"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Applicable </a:t>
            </a:r>
            <a:r>
              <a:rPr lang="en-US" sz="1600" dirty="0"/>
              <a:t>to L or H-</a:t>
            </a:r>
            <a:r>
              <a:rPr lang="en-US" sz="1600" dirty="0" smtClean="0"/>
              <a:t>modes (including use of error fields)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990600"/>
            <a:ext cx="396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>
              <a:buFont typeface="Arial"/>
              <a:buChar char="•"/>
            </a:pPr>
            <a:r>
              <a:rPr lang="en-US" sz="1600" dirty="0"/>
              <a:t>LHCD </a:t>
            </a:r>
            <a:r>
              <a:rPr lang="en-US" sz="1600" dirty="0" smtClean="0"/>
              <a:t>drives </a:t>
            </a:r>
            <a:r>
              <a:rPr lang="en-US" sz="1600" dirty="0"/>
              <a:t>current </a:t>
            </a:r>
            <a:r>
              <a:rPr lang="en-US" sz="1600" dirty="0" smtClean="0"/>
              <a:t>and heat e</a:t>
            </a:r>
            <a:r>
              <a:rPr lang="en-US" sz="1600" baseline="30000" dirty="0" smtClean="0"/>
              <a:t>-</a:t>
            </a:r>
            <a:endParaRPr lang="en-US" sz="1600" dirty="0"/>
          </a:p>
          <a:p>
            <a:pPr marL="228600" indent="-228600" algn="ctr"/>
            <a:endParaRPr lang="en-US" sz="800" dirty="0" smtClean="0">
              <a:solidFill>
                <a:srgbClr val="FF0000"/>
              </a:solidFill>
            </a:endParaRPr>
          </a:p>
          <a:p>
            <a:pPr marL="228600" indent="-228600" algn="ctr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LHCD present 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 smtClean="0">
                <a:solidFill>
                  <a:srgbClr val="FF0000"/>
                </a:solidFill>
              </a:rPr>
              <a:t>hallenges </a:t>
            </a:r>
            <a:r>
              <a:rPr lang="en-US" sz="1600" dirty="0">
                <a:solidFill>
                  <a:srgbClr val="FF0000"/>
                </a:solidFill>
              </a:rPr>
              <a:t>for </a:t>
            </a:r>
            <a:r>
              <a:rPr lang="en-US" sz="1600" dirty="0" smtClean="0">
                <a:solidFill>
                  <a:srgbClr val="FF0000"/>
                </a:solidFill>
              </a:rPr>
              <a:t>ECE</a:t>
            </a:r>
            <a:endParaRPr lang="en-US" sz="1600" dirty="0">
              <a:solidFill>
                <a:srgbClr val="FF0000"/>
              </a:solidFill>
            </a:endParaRPr>
          </a:p>
          <a:p>
            <a:pPr marL="228600" indent="-228600" algn="ctr"/>
            <a:endParaRPr lang="en-US" sz="800" dirty="0" smtClean="0"/>
          </a:p>
          <a:p>
            <a:pPr marL="228600" indent="-228600" algn="ctr">
              <a:buFont typeface="Arial"/>
              <a:buChar char="•"/>
            </a:pPr>
            <a:r>
              <a:rPr lang="en-US" sz="1600" dirty="0" smtClean="0"/>
              <a:t>Thin Si detectors </a:t>
            </a:r>
            <a:r>
              <a:rPr lang="en-US" sz="1600" dirty="0"/>
              <a:t>are </a:t>
            </a:r>
            <a:r>
              <a:rPr lang="en-US" sz="1600" dirty="0" smtClean="0"/>
              <a:t>sensitive only to </a:t>
            </a:r>
            <a:r>
              <a:rPr lang="en-US" sz="1600" dirty="0" err="1" smtClean="0"/>
              <a:t>Maxwellian</a:t>
            </a:r>
            <a:r>
              <a:rPr lang="en-US" sz="1600" dirty="0" smtClean="0"/>
              <a:t> part of the EEDF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46350" y="4651375"/>
            <a:ext cx="1060450" cy="15876"/>
          </a:xfrm>
          <a:prstGeom prst="straightConnector1">
            <a:avLst/>
          </a:prstGeom>
          <a:ln w="31750">
            <a:solidFill>
              <a:srgbClr val="00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4038600"/>
            <a:ext cx="1974850" cy="0"/>
          </a:xfrm>
          <a:prstGeom prst="straightConnector1">
            <a:avLst/>
          </a:prstGeom>
          <a:ln w="31750">
            <a:solidFill>
              <a:srgbClr val="00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86568" y="3730823"/>
            <a:ext cx="747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Ohmic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461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pPr lvl="0"/>
            <a:r>
              <a:rPr lang="en-US" sz="3400" u="sng" dirty="0" smtClean="0">
                <a:latin typeface="Arial"/>
                <a:ea typeface="ＭＳ Ｐゴシック" charset="-128"/>
                <a:cs typeface="Arial"/>
              </a:rPr>
              <a:t>Goal #3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: separate dynamic evolution of </a:t>
            </a:r>
            <a:r>
              <a:rPr lang="en-US" sz="3400" dirty="0" err="1" smtClean="0">
                <a:latin typeface="Arial"/>
                <a:ea typeface="ＭＳ Ｐゴシック" charset="-128"/>
                <a:cs typeface="Arial"/>
              </a:rPr>
              <a:t>T</a:t>
            </a:r>
            <a:r>
              <a:rPr lang="en-US" sz="3400" baseline="-25000" dirty="0" err="1" smtClean="0">
                <a:latin typeface="Arial"/>
                <a:ea typeface="ＭＳ Ｐゴシック" charset="-128"/>
                <a:cs typeface="Arial"/>
              </a:rPr>
              <a:t>e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(</a:t>
            </a:r>
            <a:r>
              <a:rPr lang="en-US" sz="3400" dirty="0" err="1" smtClean="0">
                <a:latin typeface="Arial"/>
                <a:ea typeface="ＭＳ Ｐゴシック" charset="-128"/>
                <a:cs typeface="Arial"/>
              </a:rPr>
              <a:t>R,t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) from </a:t>
            </a:r>
            <a:r>
              <a:rPr lang="en-US" sz="3400" dirty="0">
                <a:latin typeface="Arial"/>
                <a:ea typeface="ＭＳ Ｐゴシック" charset="-128"/>
                <a:cs typeface="Arial"/>
              </a:rPr>
              <a:t>transient LBO </a:t>
            </a:r>
            <a:r>
              <a:rPr lang="en-US" sz="3400" dirty="0" smtClean="0">
                <a:latin typeface="Arial"/>
                <a:ea typeface="ＭＳ Ｐゴシック" charset="-128"/>
                <a:cs typeface="Arial"/>
              </a:rPr>
              <a:t>contributions during LHCD</a:t>
            </a:r>
            <a:endParaRPr lang="en-US" sz="34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1143000"/>
            <a:ext cx="272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ME-SXR inferred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(</a:t>
            </a:r>
            <a:r>
              <a:rPr lang="en-US" dirty="0" err="1" smtClean="0"/>
              <a:t>r,t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 smtClean="0"/>
              <a:t>Estimate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Z</a:t>
            </a:r>
            <a:r>
              <a:rPr lang="en-US" dirty="0" smtClean="0"/>
              <a:t>/n</a:t>
            </a:r>
            <a:r>
              <a:rPr lang="en-US" baseline="-25000" dirty="0" smtClean="0"/>
              <a:t>e</a:t>
            </a:r>
            <a:r>
              <a:rPr lang="en-US" dirty="0" smtClean="0"/>
              <a:t> using other diagnostics and compare</a:t>
            </a:r>
            <a:endParaRPr lang="en-US" dirty="0"/>
          </a:p>
          <a:p>
            <a:pPr marL="285750" indent="-285750" algn="ctr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Test Mo and W impurity transport in inductive &amp; non-inductive scenarios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2170" y="1143000"/>
            <a:ext cx="305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Tungsten density fraction</a:t>
            </a:r>
            <a:endParaRPr lang="en-US" dirty="0"/>
          </a:p>
        </p:txBody>
      </p:sp>
      <p:pic>
        <p:nvPicPr>
          <p:cNvPr id="3" name="Picture 2" descr="Figure_7_RSI_v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1"/>
            <a:ext cx="8970947" cy="4343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2057400"/>
            <a:ext cx="533400" cy="205740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11480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Low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SNR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9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u="sng" dirty="0" smtClean="0">
                <a:solidFill>
                  <a:srgbClr val="FF0000"/>
                </a:solidFill>
              </a:rPr>
              <a:t>Summary 4</a:t>
            </a:r>
            <a:r>
              <a:rPr lang="en-US" sz="3400" dirty="0" smtClean="0"/>
              <a:t>: </a:t>
            </a:r>
            <a:r>
              <a:rPr lang="en-US" sz="3400" dirty="0" smtClean="0"/>
              <a:t>Modern diagnostics can hel</a:t>
            </a:r>
            <a:r>
              <a:rPr lang="en-US" sz="3400" dirty="0" smtClean="0"/>
              <a:t>p us</a:t>
            </a:r>
            <a:r>
              <a:rPr lang="en-US" sz="3400" dirty="0" smtClean="0"/>
              <a:t> </a:t>
            </a:r>
            <a:r>
              <a:rPr lang="en-US" sz="3400" dirty="0" smtClean="0"/>
              <a:t>resolve </a:t>
            </a:r>
            <a:r>
              <a:rPr lang="en-US" sz="3400" dirty="0" err="1" smtClean="0"/>
              <a:t>n</a:t>
            </a:r>
            <a:r>
              <a:rPr lang="en-US" sz="3400" baseline="-25000" dirty="0" err="1" smtClean="0"/>
              <a:t>Z</a:t>
            </a:r>
            <a:r>
              <a:rPr lang="en-US" sz="3400" dirty="0" smtClean="0"/>
              <a:t>, </a:t>
            </a:r>
            <a:r>
              <a:rPr lang="en-US" sz="3400" dirty="0" err="1" smtClean="0"/>
              <a:t>T</a:t>
            </a:r>
            <a:r>
              <a:rPr lang="en-US" sz="3400" baseline="-25000" dirty="0" err="1" smtClean="0"/>
              <a:t>e,i</a:t>
            </a:r>
            <a:r>
              <a:rPr lang="en-US" sz="3400" dirty="0" smtClean="0"/>
              <a:t>, </a:t>
            </a:r>
            <a:r>
              <a:rPr lang="en-US" sz="3400" dirty="0" err="1" smtClean="0"/>
              <a:t>V</a:t>
            </a:r>
            <a:r>
              <a:rPr lang="en-US" sz="3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3400" baseline="-25000" dirty="0" err="1" smtClean="0"/>
              <a:t>,</a:t>
            </a:r>
            <a:r>
              <a:rPr lang="en-US" sz="34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3400" dirty="0" smtClean="0"/>
              <a:t>, </a:t>
            </a:r>
            <a:r>
              <a:rPr lang="en-US" sz="3400" dirty="0" err="1" smtClean="0"/>
              <a:t>Z</a:t>
            </a:r>
            <a:r>
              <a:rPr lang="en-US" sz="3400" baseline="-25000" dirty="0" err="1" smtClean="0"/>
              <a:t>eff</a:t>
            </a:r>
            <a:r>
              <a:rPr lang="en-US" sz="3400" dirty="0" smtClean="0"/>
              <a:t> &amp; </a:t>
            </a:r>
            <a:r>
              <a:rPr lang="en-US" sz="3400" dirty="0" err="1" smtClean="0"/>
              <a:t>n</a:t>
            </a:r>
            <a:r>
              <a:rPr lang="en-US" sz="3400" baseline="-25000" dirty="0" err="1" smtClean="0"/>
              <a:t>e,</a:t>
            </a:r>
            <a:r>
              <a:rPr lang="en-US" sz="3400" baseline="-25000" dirty="0" err="1" smtClean="0"/>
              <a:t>fast</a:t>
            </a:r>
            <a:r>
              <a:rPr lang="en-US" sz="3400" dirty="0" smtClean="0"/>
              <a:t> profiles</a:t>
            </a:r>
            <a:endParaRPr lang="en-US" sz="3400" baseline="-25000" dirty="0">
              <a:solidFill>
                <a:schemeClr val="accent1"/>
              </a:solidFill>
            </a:endParaRPr>
          </a:p>
        </p:txBody>
      </p:sp>
      <p:pic>
        <p:nvPicPr>
          <p:cNvPr id="30" name="Picture 7" descr="XTOMO_vie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2838"/>
            <a:ext cx="2743200" cy="536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83" y="1055034"/>
            <a:ext cx="4437888" cy="2548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10" y="3810000"/>
            <a:ext cx="4442634" cy="2616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1905000"/>
            <a:ext cx="90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CXIS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048000" y="4643735"/>
            <a:ext cx="138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ME-SXR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30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400" dirty="0" smtClean="0">
                <a:latin typeface="Arial" pitchFamily="1" charset="0"/>
                <a:ea typeface="Arial" pitchFamily="1" charset="0"/>
                <a:cs typeface="Arial" pitchFamily="1" charset="0"/>
              </a:rPr>
              <a:t>New core diagnostic systems will be installed in NSTX-U, MST, DIII-D, WEST, JT60SA to ITER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81400"/>
            <a:ext cx="1676400" cy="573391"/>
          </a:xfrm>
          <a:prstGeom prst="rect">
            <a:avLst/>
          </a:prstGeom>
        </p:spPr>
      </p:pic>
      <p:pic>
        <p:nvPicPr>
          <p:cNvPr id="6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8" y="1594226"/>
            <a:ext cx="1826762" cy="19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774700" cy="425450"/>
          </a:xfrm>
          <a:prstGeom prst="rect">
            <a:avLst/>
          </a:prstGeom>
        </p:spPr>
      </p:pic>
      <p:pic>
        <p:nvPicPr>
          <p:cNvPr id="8" name="Picture 4" descr="PPPL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44780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13" y="1143000"/>
            <a:ext cx="2737787" cy="395097"/>
          </a:xfrm>
          <a:prstGeom prst="rect">
            <a:avLst/>
          </a:prstGeom>
        </p:spPr>
      </p:pic>
      <p:pic>
        <p:nvPicPr>
          <p:cNvPr id="10" name="Picture 19" descr="DIII-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77" y="1524000"/>
            <a:ext cx="839423" cy="47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JA_165974_flux_2800s_v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1242884" cy="281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4724400"/>
            <a:ext cx="300169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5615" y="4742688"/>
            <a:ext cx="2035985" cy="1581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8892" y="4637996"/>
            <a:ext cx="1679108" cy="1686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1295400"/>
            <a:ext cx="621061" cy="5066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799" y="2057400"/>
            <a:ext cx="2972961" cy="1981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1295400"/>
            <a:ext cx="633934" cy="51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00" y="1295400"/>
            <a:ext cx="1270785" cy="5066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4267200"/>
            <a:ext cx="66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13803" y="4267200"/>
            <a:ext cx="8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66597" y="42672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JT60SA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0400" y="4648200"/>
            <a:ext cx="1840510" cy="16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With the help of detailed simulations ITER decided on a wall with low- and high-Z PFCs</a:t>
            </a:r>
            <a:endParaRPr lang="en-US" sz="3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4343400" cy="3010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" y="990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imulations </a:t>
            </a:r>
            <a:r>
              <a:rPr lang="en-US" dirty="0"/>
              <a:t>of plasma flows and plasma-wall interaction </a:t>
            </a:r>
            <a:r>
              <a:rPr lang="en-US" dirty="0" smtClean="0"/>
              <a:t>have </a:t>
            </a:r>
            <a:r>
              <a:rPr lang="en-US" dirty="0"/>
              <a:t>had a decisive influence on the design of ITER </a:t>
            </a:r>
            <a:r>
              <a:rPr lang="en-US" dirty="0" smtClean="0"/>
              <a:t>wall.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066799"/>
            <a:ext cx="1927411" cy="3276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343400"/>
            <a:ext cx="2844800" cy="2133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2743200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6600" y="34290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9" y="4648200"/>
            <a:ext cx="5380893" cy="12954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6248400" y="3429000"/>
            <a:ext cx="7620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20000" y="3429000"/>
            <a:ext cx="91440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59436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 localized modes (ELMs) and disruptions can impact integrity of </a:t>
            </a:r>
            <a:r>
              <a:rPr lang="en-US" dirty="0" err="1" smtClean="0"/>
              <a:t>divertor</a:t>
            </a:r>
            <a:r>
              <a:rPr lang="en-US" dirty="0" smtClean="0"/>
              <a:t> cassettes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Summary</a:t>
            </a:r>
            <a:endParaRPr lang="en-US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066800"/>
            <a:ext cx="899160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sz="2000" dirty="0" smtClean="0"/>
              <a:t> With </a:t>
            </a:r>
            <a:r>
              <a:rPr lang="en-US" sz="2000" dirty="0"/>
              <a:t>the selection of </a:t>
            </a:r>
            <a:r>
              <a:rPr lang="en-US" sz="2000" dirty="0" smtClean="0"/>
              <a:t>W for </a:t>
            </a:r>
            <a:r>
              <a:rPr lang="en-US" sz="2000" dirty="0"/>
              <a:t>the </a:t>
            </a:r>
            <a:r>
              <a:rPr lang="en-US" sz="2000" dirty="0" err="1"/>
              <a:t>divertor</a:t>
            </a:r>
            <a:r>
              <a:rPr lang="en-US" sz="2000" dirty="0"/>
              <a:t> in ITER, understanding the sources, transport and confinement of high-Z impurities is crucial to ITER success</a:t>
            </a:r>
            <a:r>
              <a:rPr lang="en-US" sz="2000" dirty="0" smtClean="0"/>
              <a:t>.</a:t>
            </a:r>
          </a:p>
          <a:p>
            <a:pPr marL="228600" indent="-228600">
              <a:buFont typeface="+mj-ea"/>
              <a:buAutoNum type="circleNumDbPlain"/>
            </a:pPr>
            <a:endParaRPr lang="en-US" sz="2000" dirty="0"/>
          </a:p>
          <a:p>
            <a:pPr marL="228600" indent="-228600">
              <a:buFont typeface="+mj-ea"/>
              <a:buAutoNum type="circleNumDbPlain"/>
            </a:pP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void high-Z accumulation </a:t>
            </a:r>
            <a:r>
              <a:rPr lang="en-US" sz="2000" dirty="0"/>
              <a:t>in the core is necessary to achieve and maintain high fusion performance in the presence of </a:t>
            </a:r>
            <a:r>
              <a:rPr lang="en-US" sz="2000" dirty="0" smtClean="0"/>
              <a:t>metal </a:t>
            </a:r>
            <a:r>
              <a:rPr lang="en-US" sz="2000" dirty="0" err="1" smtClean="0"/>
              <a:t>PFCs.</a:t>
            </a:r>
            <a:r>
              <a:rPr lang="en-US" sz="2000" dirty="0" smtClean="0"/>
              <a:t> </a:t>
            </a:r>
          </a:p>
          <a:p>
            <a:pPr marL="228600" indent="-228600">
              <a:buFont typeface="+mj-ea"/>
              <a:buAutoNum type="circleNumDbPlain"/>
            </a:pPr>
            <a:endParaRPr lang="en-US" sz="2000" dirty="0"/>
          </a:p>
          <a:p>
            <a:pPr marL="228600" indent="-228600">
              <a:buFont typeface="+mj-ea"/>
              <a:buAutoNum type="circleNumDbPlain"/>
            </a:pPr>
            <a:r>
              <a:rPr lang="en-US" sz="2000" dirty="0" smtClean="0"/>
              <a:t> Reviewed the impact </a:t>
            </a:r>
            <a:r>
              <a:rPr lang="en-US" sz="2000" dirty="0"/>
              <a:t>that low- to high-Z impurities have on the average plasma charge (</a:t>
            </a:r>
            <a:r>
              <a:rPr lang="en-US" sz="2000" dirty="0" err="1"/>
              <a:t>Z</a:t>
            </a:r>
            <a:r>
              <a:rPr lang="en-US" sz="2000" baseline="-25000" dirty="0" err="1"/>
              <a:t>eff</a:t>
            </a:r>
            <a:r>
              <a:rPr lang="en-US" sz="2000" dirty="0"/>
              <a:t>), resistivity and radiated power density (</a:t>
            </a:r>
            <a:r>
              <a:rPr lang="en-US" sz="2000" dirty="0" err="1"/>
              <a:t>P</a:t>
            </a:r>
            <a:r>
              <a:rPr lang="en-US" sz="2000" baseline="-25000" dirty="0" err="1"/>
              <a:t>rad</a:t>
            </a:r>
            <a:r>
              <a:rPr lang="en-US" sz="2000" dirty="0"/>
              <a:t>), and hence on transport, MHD instabilities and density limits. </a:t>
            </a:r>
            <a:endParaRPr lang="en-US" sz="2000" dirty="0" smtClean="0"/>
          </a:p>
          <a:p>
            <a:pPr marL="228600" indent="-228600">
              <a:buFont typeface="+mj-ea"/>
              <a:buAutoNum type="circleNumDbPlain"/>
            </a:pPr>
            <a:endParaRPr lang="en-US" sz="2000" dirty="0"/>
          </a:p>
          <a:p>
            <a:pPr>
              <a:lnSpc>
                <a:spcPct val="90000"/>
              </a:lnSpc>
              <a:buFontTx/>
              <a:buAutoNum type="circleNumDbPlain"/>
            </a:pPr>
            <a:r>
              <a:rPr lang="en-US" sz="2000" dirty="0" smtClean="0"/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Times" charset="0"/>
              </a:rPr>
              <a:t>A significant fraction of the power delivered to the plasma is lost in the form of radiation [even in an ideal pure H plasma]. </a:t>
            </a:r>
          </a:p>
          <a:p>
            <a:pPr>
              <a:lnSpc>
                <a:spcPct val="90000"/>
              </a:lnSpc>
              <a:buFontTx/>
              <a:buAutoNum type="circleNumDbPlain"/>
            </a:pPr>
            <a:endParaRPr lang="en-US" sz="2000" dirty="0">
              <a:solidFill>
                <a:srgbClr val="000000"/>
              </a:solidFill>
              <a:latin typeface="Arial" charset="0"/>
              <a:cs typeface="Times" charset="0"/>
            </a:endParaRPr>
          </a:p>
          <a:p>
            <a:pPr>
              <a:lnSpc>
                <a:spcPct val="90000"/>
              </a:lnSpc>
              <a:buFontTx/>
              <a:buAutoNum type="circleNumDbPlain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 In the x-ray range (subset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Times" charset="0"/>
              </a:rPr>
              <a:t>of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 charset="0"/>
                <a:cs typeface="Times" charset="0"/>
              </a:rPr>
              <a:t>rad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Times" charset="0"/>
              </a:rPr>
              <a:t>) could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Times" charset="0"/>
              </a:rPr>
              <a:t>be as high as 90%.</a:t>
            </a:r>
          </a:p>
          <a:p>
            <a:pPr marL="228600" indent="-228600">
              <a:buFont typeface="+mj-ea"/>
              <a:buAutoNum type="circleNumDbPlain"/>
            </a:pPr>
            <a:endParaRPr lang="en-US" sz="2000" dirty="0" smtClean="0"/>
          </a:p>
          <a:p>
            <a:pPr marL="228600" indent="-228600">
              <a:buFont typeface="+mj-ea"/>
              <a:buAutoNum type="circleNumDbPlain"/>
            </a:pPr>
            <a:r>
              <a:rPr lang="en-US" sz="2000" dirty="0" smtClean="0"/>
              <a:t> Modern diagnostics in the visible, UV and x-ray range allow us to </a:t>
            </a:r>
            <a:r>
              <a:rPr lang="en-US" sz="2000" dirty="0"/>
              <a:t>probe </a:t>
            </a:r>
            <a:r>
              <a:rPr lang="en-US" sz="2000" dirty="0" err="1"/>
              <a:t>n</a:t>
            </a:r>
            <a:r>
              <a:rPr lang="en-US" sz="2000" baseline="-25000" dirty="0" err="1"/>
              <a:t>Z</a:t>
            </a:r>
            <a:r>
              <a:rPr lang="en-US" sz="2000" dirty="0"/>
              <a:t>, </a:t>
            </a:r>
            <a:r>
              <a:rPr lang="en-US" sz="2000" dirty="0" err="1"/>
              <a:t>T</a:t>
            </a:r>
            <a:r>
              <a:rPr lang="en-US" sz="2000" baseline="-25000" dirty="0" err="1"/>
              <a:t>e,i</a:t>
            </a:r>
            <a:r>
              <a:rPr lang="en-US" sz="2000" dirty="0"/>
              <a:t>, </a:t>
            </a:r>
            <a:r>
              <a:rPr lang="en-US" sz="2000" dirty="0" err="1"/>
              <a:t>V</a:t>
            </a:r>
            <a:r>
              <a:rPr lang="en-US" sz="2000" baseline="-25000" dirty="0" err="1">
                <a:latin typeface="Symbol" charset="2"/>
                <a:cs typeface="Symbol" charset="2"/>
              </a:rPr>
              <a:t>f</a:t>
            </a:r>
            <a:r>
              <a:rPr lang="en-US" sz="2000" baseline="-25000" dirty="0" err="1"/>
              <a:t>,</a:t>
            </a:r>
            <a:r>
              <a:rPr lang="en-US" sz="2000" baseline="-25000" dirty="0" err="1">
                <a:latin typeface="Symbol" charset="2"/>
                <a:cs typeface="Symbol" charset="2"/>
              </a:rPr>
              <a:t>q</a:t>
            </a:r>
            <a:r>
              <a:rPr lang="en-US" sz="2000" dirty="0"/>
              <a:t>, </a:t>
            </a:r>
            <a:r>
              <a:rPr lang="en-US" sz="2000" dirty="0" err="1"/>
              <a:t>Z</a:t>
            </a:r>
            <a:r>
              <a:rPr lang="en-US" sz="2000" baseline="-25000" dirty="0" err="1"/>
              <a:t>eff</a:t>
            </a:r>
            <a:r>
              <a:rPr lang="en-US" sz="2000" dirty="0"/>
              <a:t> &amp; </a:t>
            </a:r>
            <a:r>
              <a:rPr lang="en-US" sz="2000" dirty="0" err="1"/>
              <a:t>n</a:t>
            </a:r>
            <a:r>
              <a:rPr lang="en-US" sz="2000" baseline="-25000" dirty="0" err="1"/>
              <a:t>e,fast</a:t>
            </a:r>
            <a:r>
              <a:rPr lang="en-US" sz="2000" dirty="0"/>
              <a:t> </a:t>
            </a:r>
            <a:r>
              <a:rPr lang="en-US" sz="2000" dirty="0" smtClean="0"/>
              <a:t>and their profiles!</a:t>
            </a:r>
          </a:p>
          <a:p>
            <a:pPr marL="228600" indent="-228600">
              <a:buFont typeface="+mj-ea"/>
              <a:buAutoNum type="circleNumDbPlain"/>
            </a:pPr>
            <a:endParaRPr lang="en-US" sz="2000" dirty="0"/>
          </a:p>
          <a:p>
            <a:pPr marL="228600" indent="-228600">
              <a:buFont typeface="+mj-ea"/>
              <a:buAutoNum type="circleNumDbPlain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88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u="sng" dirty="0" smtClean="0">
                <a:solidFill>
                  <a:srgbClr val="FF0000"/>
                </a:solidFill>
              </a:rPr>
              <a:t>Summary 1</a:t>
            </a:r>
            <a:r>
              <a:rPr lang="en-US" sz="3200" dirty="0" smtClean="0"/>
              <a:t>: Its is important to understand</a:t>
            </a:r>
            <a:r>
              <a:rPr lang="en-US" sz="3200" dirty="0"/>
              <a:t>, tailor and control </a:t>
            </a:r>
            <a:r>
              <a:rPr lang="en-US" sz="3200" dirty="0" smtClean="0"/>
              <a:t>Z-transport </a:t>
            </a:r>
            <a:r>
              <a:rPr lang="en-US" sz="3200" dirty="0"/>
              <a:t>&amp; </a:t>
            </a:r>
            <a:r>
              <a:rPr lang="en-US" sz="3200" dirty="0" smtClean="0"/>
              <a:t>accumulation</a:t>
            </a:r>
            <a:endParaRPr lang="en-US" sz="32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521" y="997189"/>
            <a:ext cx="628708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ea"/>
              <a:buAutoNum type="circleNumDbPlain"/>
            </a:pPr>
            <a:r>
              <a:rPr lang="en-US" sz="2000" dirty="0" smtClean="0">
                <a:solidFill>
                  <a:srgbClr val="0000FF"/>
                </a:solidFill>
              </a:rPr>
              <a:t> Understanding the </a:t>
            </a:r>
            <a:r>
              <a:rPr lang="en-US" sz="2000" dirty="0">
                <a:solidFill>
                  <a:srgbClr val="0000FF"/>
                </a:solidFill>
              </a:rPr>
              <a:t>sources, </a:t>
            </a:r>
            <a:r>
              <a:rPr lang="en-US" sz="2000" dirty="0" smtClean="0">
                <a:solidFill>
                  <a:srgbClr val="0000FF"/>
                </a:solidFill>
              </a:rPr>
              <a:t>transport/confinement </a:t>
            </a:r>
            <a:r>
              <a:rPr lang="en-US" sz="2000" dirty="0">
                <a:solidFill>
                  <a:srgbClr val="0000FF"/>
                </a:solidFill>
              </a:rPr>
              <a:t>of high-Z impurities is crucial to ITER </a:t>
            </a:r>
            <a:r>
              <a:rPr lang="en-US" sz="2000" dirty="0" smtClean="0">
                <a:solidFill>
                  <a:srgbClr val="0000FF"/>
                </a:solidFill>
              </a:rPr>
              <a:t>success:</a:t>
            </a:r>
          </a:p>
          <a:p>
            <a:r>
              <a:rPr lang="en-US" sz="2000" dirty="0"/>
              <a:t>	</a:t>
            </a:r>
            <a:r>
              <a:rPr lang="en-US" dirty="0"/>
              <a:t>- D</a:t>
            </a:r>
            <a:r>
              <a:rPr lang="en-US" dirty="0" smtClean="0"/>
              <a:t>egradation </a:t>
            </a:r>
            <a:r>
              <a:rPr lang="en-US" dirty="0"/>
              <a:t>of energy </a:t>
            </a:r>
            <a:r>
              <a:rPr lang="en-US" dirty="0" smtClean="0"/>
              <a:t>confinement</a:t>
            </a:r>
          </a:p>
          <a:p>
            <a:r>
              <a:rPr lang="en-US" dirty="0"/>
              <a:t>	</a:t>
            </a:r>
            <a:r>
              <a:rPr lang="en-US" dirty="0" smtClean="0"/>
              <a:t>- Impurity-induced macroscopic instabilities</a:t>
            </a:r>
          </a:p>
          <a:p>
            <a:r>
              <a:rPr lang="en-US" dirty="0"/>
              <a:t>	</a:t>
            </a:r>
            <a:r>
              <a:rPr lang="en-US" dirty="0" smtClean="0"/>
              <a:t>- Fuel dilution</a:t>
            </a:r>
          </a:p>
          <a:p>
            <a:pPr marL="342900" indent="-342900">
              <a:buFont typeface="+mj-lt"/>
              <a:buAutoNum type="circleNumDbPlain"/>
            </a:pPr>
            <a:endParaRPr lang="en-US" sz="2000" dirty="0"/>
          </a:p>
          <a:p>
            <a:pPr>
              <a:buFont typeface="+mj-ea"/>
              <a:buAutoNum type="circleNumDbPlain" startAt="2"/>
            </a:pPr>
            <a:r>
              <a:rPr lang="en-US" sz="2000" dirty="0" smtClean="0">
                <a:solidFill>
                  <a:srgbClr val="0000FF"/>
                </a:solidFill>
              </a:rPr>
              <a:t> Controlling Z-transport </a:t>
            </a:r>
            <a:r>
              <a:rPr lang="en-US" sz="2000" dirty="0">
                <a:solidFill>
                  <a:srgbClr val="0000FF"/>
                </a:solidFill>
              </a:rPr>
              <a:t>to avoid accumulation in the core is necessary to achieve and maintain high fusion </a:t>
            </a:r>
            <a:r>
              <a:rPr lang="en-US" sz="2000" dirty="0" smtClean="0">
                <a:solidFill>
                  <a:srgbClr val="0000FF"/>
                </a:solidFill>
              </a:rPr>
              <a:t>performance.</a:t>
            </a:r>
          </a:p>
          <a:p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STUDY: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- Neoclassical transport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            </a:t>
            </a:r>
            <a:r>
              <a:rPr lang="en-US" dirty="0"/>
              <a:t> </a:t>
            </a:r>
            <a:r>
              <a:rPr lang="en-US" dirty="0" smtClean="0"/>
              <a:t>- Turbulent-induced transport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             - Effect of RMPs!</a:t>
            </a:r>
            <a:endParaRPr lang="en-US" dirty="0"/>
          </a:p>
          <a:p>
            <a:endParaRPr lang="en-US" sz="2000" dirty="0">
              <a:solidFill>
                <a:srgbClr val="0000FF"/>
              </a:solidFill>
            </a:endParaRPr>
          </a:p>
          <a:p>
            <a:pPr>
              <a:buFont typeface="+mj-ea"/>
              <a:buAutoNum type="circleNumDbPlain" startAt="3"/>
            </a:pPr>
            <a:r>
              <a:rPr lang="en-US" sz="2000" u="sng" dirty="0" smtClean="0">
                <a:solidFill>
                  <a:srgbClr val="0000FF"/>
                </a:solidFill>
              </a:rPr>
              <a:t> For the near future: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Novel diagnostics </a:t>
            </a:r>
            <a:r>
              <a:rPr lang="en-US" sz="2000" dirty="0" smtClean="0">
                <a:solidFill>
                  <a:srgbClr val="0000FF"/>
                </a:solidFill>
              </a:rPr>
              <a:t>should become </a:t>
            </a:r>
            <a:r>
              <a:rPr lang="en-US" sz="2000" dirty="0">
                <a:solidFill>
                  <a:srgbClr val="0000FF"/>
                </a:solidFill>
              </a:rPr>
              <a:t>an essential part of a control algorithm coupled to physics </a:t>
            </a:r>
            <a:r>
              <a:rPr lang="en-US" sz="2000" dirty="0" smtClean="0">
                <a:solidFill>
                  <a:srgbClr val="0000FF"/>
                </a:solidFill>
              </a:rPr>
              <a:t>&amp; engineer </a:t>
            </a:r>
            <a:r>
              <a:rPr lang="en-US" sz="2000" dirty="0">
                <a:solidFill>
                  <a:srgbClr val="0000FF"/>
                </a:solidFill>
              </a:rPr>
              <a:t>actuators for minimizing impurity accumulation in </a:t>
            </a:r>
            <a:r>
              <a:rPr lang="en-US" sz="2000" dirty="0" err="1" smtClean="0">
                <a:solidFill>
                  <a:srgbClr val="0000FF"/>
                </a:solidFill>
              </a:rPr>
              <a:t>tokamaks</a:t>
            </a:r>
            <a:r>
              <a:rPr lang="en-US" sz="2000" dirty="0" smtClean="0">
                <a:solidFill>
                  <a:srgbClr val="0000FF"/>
                </a:solidFill>
              </a:rPr>
              <a:t> (</a:t>
            </a:r>
            <a:r>
              <a:rPr lang="en-US" sz="2000" dirty="0" smtClean="0">
                <a:solidFill>
                  <a:srgbClr val="FF0000"/>
                </a:solidFill>
              </a:rPr>
              <a:t>diagnostic development in-line with OFES mission</a:t>
            </a:r>
            <a:r>
              <a:rPr lang="en-US" sz="2000" dirty="0" smtClean="0">
                <a:solidFill>
                  <a:srgbClr val="0000FF"/>
                </a:solidFill>
              </a:rPr>
              <a:t>). 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066799"/>
            <a:ext cx="1927411" cy="32766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343400"/>
            <a:ext cx="2844800" cy="2133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81800" y="2743200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86600" y="34290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248400" y="3429000"/>
            <a:ext cx="7620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620000" y="3429000"/>
            <a:ext cx="91440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1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49158</TotalTime>
  <Words>6269</Words>
  <Application>Microsoft Macintosh PowerPoint</Application>
  <PresentationFormat>On-screen Show (4:3)</PresentationFormat>
  <Paragraphs>873</Paragraphs>
  <Slides>80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NSTX Upgrade</vt:lpstr>
      <vt:lpstr>“Advances in core spectroscopy”  Impurities in the core of burning plasmas: PFCs, radiation, stability, transport and  diagnostic challenges </vt:lpstr>
      <vt:lpstr>Outline</vt:lpstr>
      <vt:lpstr>Tokamaks (and stellarators) around the world study different plasma parameters and shapes</vt:lpstr>
      <vt:lpstr>ITER will be the first time we have net energy (more energy OUT than IN)</vt:lpstr>
      <vt:lpstr>The low-Z (Li, Be, C, B) vs high-Z (Fe, Mo, W) plasma facing component (PFC) challenge</vt:lpstr>
      <vt:lpstr>The low-Z (Li, Be, C, B) vs high-Z (Fe, Mo, W) plasma facing component (PFC) challenge</vt:lpstr>
      <vt:lpstr>Present and future tokamaks deal with the difficulties associated with metallic walls</vt:lpstr>
      <vt:lpstr>With the help of detailed simulations ITER decided on a wall with low- and high-Z PFCs</vt:lpstr>
      <vt:lpstr>Summary 1: Its is important to understand, tailor and control Z-transport &amp; accumulation</vt:lpstr>
      <vt:lpstr>Outline</vt:lpstr>
      <vt:lpstr>Outline</vt:lpstr>
      <vt:lpstr>Outline</vt:lpstr>
      <vt:lpstr>Impurity transport can be complicated but now its much simpler than before (using modern diagnostics + codes)</vt:lpstr>
      <vt:lpstr>New “smart” diagnostics are needed to study impurity transport and density asymmetries</vt:lpstr>
      <vt:lpstr>Solutions for electrostatic potential (DF) and impurity density show in/out asymmetries </vt:lpstr>
      <vt:lpstr>Core bremsstrahlung emission from main ion and fully stripped low-Z impurities is small</vt:lpstr>
      <vt:lpstr>Core radiation from medium- to high-Z will be affected by centrifugal forces in NSTX-U</vt:lpstr>
      <vt:lpstr>Outline</vt:lpstr>
      <vt:lpstr>Large family of macroscopic instabilities can be affected by Z-charge and radiation effects</vt:lpstr>
      <vt:lpstr>Large family of macroscopic instabilities can be affected by Z-charge and radiation effects</vt:lpstr>
      <vt:lpstr>Long-lived saturated modes are routinely observed on a number of diagnostics</vt:lpstr>
      <vt:lpstr>Stages resemble an ideal internal kink &amp; magnetic island produced by a resistive (1,1) mode</vt:lpstr>
      <vt:lpstr>…surprisingly resilient to sawtooth crashes !</vt:lpstr>
      <vt:lpstr>Repetitive saturated modes are observed in long-pulse tokamaks with metal PFCs</vt:lpstr>
      <vt:lpstr>Outline</vt:lpstr>
      <vt:lpstr>Large family of macroscopic instabilities can be affected by Z-charge and radiation effects</vt:lpstr>
      <vt:lpstr>High-Z impurity radiation can contribute cooling causing TMs to grow larger &amp; faster</vt:lpstr>
      <vt:lpstr>Impurity effects &amp; island asymmetries can be modeled using the extended MRE formalism </vt:lpstr>
      <vt:lpstr>Impurity effects &amp; island asymmetries can be modeled using the extended MRE formalism </vt:lpstr>
      <vt:lpstr>Local onset criteria for RiTMs can be reduced to a non-dimensional form similar to nG </vt:lpstr>
      <vt:lpstr>Summary 2: Large family of macroscopic phenomena can be affected by charge &amp; radiation</vt:lpstr>
      <vt:lpstr>Outline</vt:lpstr>
      <vt:lpstr>Main radiation mechanisms: Bremsstrahlung (ff), radiative recombination (fb) &amp; line-emission (bb)</vt:lpstr>
      <vt:lpstr>Radiation processes have to be calculated based on local plasma parameters [Te, ne, nZ(R,t)]</vt:lpstr>
      <vt:lpstr>Radiation processes have to be calculated based on local plasma parameters [Te, ne, nZ(R,t)]</vt:lpstr>
      <vt:lpstr>Coronal equilibrium (ionization balance)</vt:lpstr>
      <vt:lpstr>Fractional abundance calculations depend only on the local electron temperature</vt:lpstr>
      <vt:lpstr>Radiative power densities (Vis/UV/x-ray) &amp; &lt;Z&gt; can be obtained using coronal equilibrium</vt:lpstr>
      <vt:lpstr>Radiative power densities (Vis/UV/x-ray) &amp; &lt;Z&gt; can be obtained using coronal equilibrium</vt:lpstr>
      <vt:lpstr>Summary 3: Charge state of ion increases with Te and we should measure ff, fb &amp; bb radiation</vt:lpstr>
      <vt:lpstr>Outline</vt:lpstr>
      <vt:lpstr> Why is important to measure x-rays emitted from tokamak and stellarator plasmas ?</vt:lpstr>
      <vt:lpstr>THE X-RAY CASE: …how to diagnose x-rays from thermonuclear plasmas @ ~300million C?</vt:lpstr>
      <vt:lpstr> Three options in the x-ray range</vt:lpstr>
      <vt:lpstr>Conventional SXR tomography consists of an array of diodes integrating the local emissivity</vt:lpstr>
      <vt:lpstr>Conventional SXR tomography integrates in photon-energy using metal filter &amp; diode arrays</vt:lpstr>
      <vt:lpstr>Integration means also that it is very difficult to extract local parameters from the SXR emission</vt:lpstr>
      <vt:lpstr>However, conventional SXR tomography is still being used for stability, MHD &amp; transport studies</vt:lpstr>
      <vt:lpstr> Three options in the x-ray range</vt:lpstr>
      <vt:lpstr>How do we extract physics information from narrow and/or wider SXR energy bands ?</vt:lpstr>
      <vt:lpstr> Three options in the x-ray range</vt:lpstr>
      <vt:lpstr>Motivation for developing and using new x-ray crystal imaging spectrometers</vt:lpstr>
      <vt:lpstr>Choosing the appropriate (non-perturbative) extrinsic impurity to do x-ray spectroscopy</vt:lpstr>
      <vt:lpstr>Choosing the appropriate (non-perturbative) extrinsic impurity to do x-ray spectroscopy</vt:lpstr>
      <vt:lpstr>X-ray crystal imaging spectrometers revolutionized our field with Ti and Vf,q profile measurements </vt:lpstr>
      <vt:lpstr>How crystals help us achieving high-spectral resolution (E/DE&gt;104)</vt:lpstr>
      <vt:lpstr>Pilatus detectors enable breakthrough of 100k pixels (min.) at single/multiple energy ranges</vt:lpstr>
      <vt:lpstr>Pilatus detectors enable breakthrough of 100k pixels (min.) at single/multiple energy ranges</vt:lpstr>
      <vt:lpstr>He-like Ar spectra is available from the cold plasma edge to the hot core</vt:lpstr>
      <vt:lpstr>Ion temperature profiles have been obtain in a variety of physics scenarios (L, H- and i-Mode)</vt:lpstr>
      <vt:lpstr>Electron temperature Te-profiles can also be obtained using line-ratios</vt:lpstr>
      <vt:lpstr> Three options in the x-ray range</vt:lpstr>
      <vt:lpstr>New  technology for developing multi-energy soft x-ray diagnostics is now available</vt:lpstr>
      <vt:lpstr>New  technology for developing multi-energy soft x-ray diagnostics is now available</vt:lpstr>
      <vt:lpstr>New  technology for developing multi-energy soft x-ray diagnostics is now available</vt:lpstr>
      <vt:lpstr> Motivation: Develop ME-SXR imaging for MCF                  plasmas with a unique capability</vt:lpstr>
      <vt:lpstr> Motivation: Develop ME-SXR imaging for MCF                  plasmas with a unique capability</vt:lpstr>
      <vt:lpstr>  Photon counting ME-SXR systems use Si(Li), HgI2, Si-Ge-CdTe diodes and SDDs</vt:lpstr>
      <vt:lpstr>  ME-SXR concepts in current mode used various filters, scintillators+PMTs, Si-diodes</vt:lpstr>
      <vt:lpstr>  ME-SXR &amp; Thomson Scattering “combo” provided fast Te(R,t) measurements in NSTX</vt:lpstr>
      <vt:lpstr>  ME-SXR diode-based systems have been deployed in tokamaks and stellarators</vt:lpstr>
      <vt:lpstr>Pilatus detectors enable breakthrough of 100k pixels (min.) at single/multiple energy ranges</vt:lpstr>
      <vt:lpstr>Vcomp and Vtrim allows individual coarse &amp; fine tuning of energy range (per-pix): Ewidth~500 eV </vt:lpstr>
      <vt:lpstr>New ME-SXR imaging concept combined the best features from PHA &amp; multi-foil methods</vt:lpstr>
      <vt:lpstr>From sampling the continuum radiation from Ar &amp; Mo one can measure Te &amp; ne2Zeff </vt:lpstr>
      <vt:lpstr>Goals #1&amp;2: TeSXR profiles can be obtained using during Ohmic, ICRH &amp; LHCD scenarios</vt:lpstr>
      <vt:lpstr>Goal #3: separate dynamic evolution of Te(R,t) from transient LBO contributions during LHCD</vt:lpstr>
      <vt:lpstr>Summary 4: Modern diagnostics can help us resolve nZ, Te,i, Vf,q, Zeff &amp; ne,fast profiles</vt:lpstr>
      <vt:lpstr>New core diagnostic systems will be installed in NSTX-U, MST, DIII-D, WEST, JT60SA to ITER</vt:lpstr>
      <vt:lpstr>Summary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Luis F. Delgado-Aparicio</cp:lastModifiedBy>
  <cp:revision>537</cp:revision>
  <dcterms:created xsi:type="dcterms:W3CDTF">2015-07-16T16:59:24Z</dcterms:created>
  <dcterms:modified xsi:type="dcterms:W3CDTF">2018-08-14T14:27:27Z</dcterms:modified>
</cp:coreProperties>
</file>