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85" r:id="rId3"/>
    <p:sldId id="286" r:id="rId4"/>
    <p:sldId id="287" r:id="rId5"/>
    <p:sldId id="279" r:id="rId6"/>
    <p:sldId id="291" r:id="rId7"/>
    <p:sldId id="294" r:id="rId8"/>
    <p:sldId id="288" r:id="rId9"/>
    <p:sldId id="289" r:id="rId10"/>
    <p:sldId id="290" r:id="rId11"/>
    <p:sldId id="292" r:id="rId12"/>
    <p:sldId id="293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6"/>
    <p:restoredTop sz="94643"/>
  </p:normalViewPr>
  <p:slideViewPr>
    <p:cSldViewPr snapToGrid="0" snapToObjects="1">
      <p:cViewPr varScale="1">
        <p:scale>
          <a:sx n="150" d="100"/>
          <a:sy n="150" d="100"/>
        </p:scale>
        <p:origin x="160" y="3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2F00-53C1-844E-BFFA-AB0E45A94630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EA0C6-41CD-3A46-B653-A5A8F9AE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1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6163-ADBB-254A-9F6E-EBD2FCBE0398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59C5-08C7-A344-A12B-6EDDE548F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7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086" y="2041164"/>
            <a:ext cx="9347872" cy="861774"/>
          </a:xfrm>
        </p:spPr>
        <p:txBody>
          <a:bodyPr bIns="91440" anchor="b" anchorCtr="1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 tIns="182880" anchor="t" anchorCtr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PPL_logo_horizontal_gradient_72dp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77" y="177307"/>
            <a:ext cx="1403604" cy="283464"/>
          </a:xfrm>
          <a:prstGeom prst="rect">
            <a:avLst/>
          </a:prstGeom>
        </p:spPr>
      </p:pic>
      <p:pic>
        <p:nvPicPr>
          <p:cNvPr id="8" name="Picture 7" descr="princeton-university-logo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03" y="180979"/>
            <a:ext cx="1014618" cy="2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and Space for Picture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0894"/>
            <a:ext cx="4495800" cy="3573729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B5B2-3436-C249-B31F-8DB10D688A00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0" y="541073"/>
            <a:ext cx="9144000" cy="479822"/>
          </a:xfrm>
        </p:spPr>
        <p:txBody>
          <a:bodyPr tIns="45720" anchor="t">
            <a:normAutofit/>
          </a:bodyPr>
          <a:lstStyle>
            <a:lvl1pPr marL="0" indent="0" algn="ctr">
              <a:buNone/>
              <a:defRPr sz="2000" b="1">
                <a:solidFill>
                  <a:srgbClr val="E275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54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41073"/>
            <a:ext cx="44973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20895"/>
            <a:ext cx="4497388" cy="35737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41073"/>
            <a:ext cx="4498974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20895"/>
            <a:ext cx="4498974" cy="35737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C4D2-30BA-834C-8521-38C4B3E7CCD7}" type="datetime1">
              <a:rPr lang="en-US" smtClean="0"/>
              <a:t>8/9/20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572000" y="644071"/>
            <a:ext cx="9071" cy="39505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7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18E4-DCFD-A54E-8139-BD466FC30A6A}" type="datetime1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23875"/>
            <a:ext cx="9144000" cy="4102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B3CF-B11F-F545-BDE1-1AB86FB70AB5}" type="datetime1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23875"/>
            <a:ext cx="9144000" cy="36222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0" y="4146153"/>
            <a:ext cx="9144000" cy="47982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46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555C-1854-214E-8F3D-D588E5C17805}" type="datetime1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5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E96-CC6D-F54C-A597-3BE1CA0D30B0}" type="datetime1">
              <a:rPr lang="en-US" smtClean="0"/>
              <a:t>8/9/20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2264"/>
            <a:ext cx="9235440" cy="677108"/>
          </a:xfrm>
        </p:spPr>
        <p:txBody>
          <a:bodyPr lIns="914400" rIns="914400" bIns="91440" anchor="ctr" anchorCtr="1"/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816A-D5DC-1A43-9D11-DC6B59165A6D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FD-30BF-9F46-AD55-3A3AEA953BF4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9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0895"/>
            <a:ext cx="9144000" cy="3576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FF35-13C8-0C42-B1E3-932210D672AD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0" y="541073"/>
            <a:ext cx="9144000" cy="479822"/>
          </a:xfrm>
        </p:spPr>
        <p:txBody>
          <a:bodyPr tIns="45720" anchor="t">
            <a:normAutofit/>
          </a:bodyPr>
          <a:lstStyle>
            <a:lvl1pPr marL="0" indent="0" algn="ctr">
              <a:buNone/>
              <a:defRPr sz="2000" b="1">
                <a:solidFill>
                  <a:srgbClr val="E275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7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23668"/>
            <a:ext cx="4495800" cy="4070956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23668"/>
            <a:ext cx="4495800" cy="4070956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4A7F-BD14-0E48-81A9-74DF34B5C914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0894"/>
            <a:ext cx="4495800" cy="3573729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0894"/>
            <a:ext cx="4495800" cy="3573729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45B-27CA-AE44-9FFE-FC433C2F1686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0" y="541073"/>
            <a:ext cx="9144000" cy="479822"/>
          </a:xfrm>
        </p:spPr>
        <p:txBody>
          <a:bodyPr tIns="45720" anchor="t">
            <a:normAutofit/>
          </a:bodyPr>
          <a:lstStyle>
            <a:lvl1pPr marL="0" indent="0" algn="ctr">
              <a:buNone/>
              <a:defRPr sz="2000" b="1">
                <a:solidFill>
                  <a:srgbClr val="E275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74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and Space fo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521" y="523667"/>
            <a:ext cx="4495800" cy="4070956"/>
          </a:xfrm>
        </p:spPr>
        <p:txBody>
          <a:bodyPr anchor="ctr" anchorCtr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5EFD-AEAF-BE4C-B8CB-45BC164F12DB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and Space fo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23668"/>
            <a:ext cx="4495800" cy="4070956"/>
          </a:xfrm>
        </p:spPr>
        <p:txBody>
          <a:bodyPr anchor="ctr" anchorCtr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9AD9-B2A8-C143-8D30-EEDAFC79A401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and Space for Picture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0894"/>
            <a:ext cx="4495800" cy="3573729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4CA2-66D4-8749-A296-716C7EB07080}" type="datetime1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8" y="4748572"/>
            <a:ext cx="301521" cy="283464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0" y="541073"/>
            <a:ext cx="9144000" cy="479822"/>
          </a:xfrm>
        </p:spPr>
        <p:txBody>
          <a:bodyPr tIns="45720" anchor="t">
            <a:normAutofit/>
          </a:bodyPr>
          <a:lstStyle>
            <a:lvl1pPr marL="0" indent="0" algn="ctr">
              <a:buNone/>
              <a:defRPr sz="2000" b="1">
                <a:solidFill>
                  <a:srgbClr val="E275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3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5720" y="-45720"/>
            <a:ext cx="9235440" cy="569387"/>
          </a:xfrm>
          <a:prstGeom prst="rect">
            <a:avLst/>
          </a:prstGeom>
          <a:solidFill>
            <a:schemeClr val="accent3"/>
          </a:solidFill>
          <a:ln w="15875" cmpd="sng">
            <a:solidFill>
              <a:schemeClr val="accent3">
                <a:lumMod val="75000"/>
              </a:schemeClr>
            </a:solidFill>
          </a:ln>
        </p:spPr>
        <p:txBody>
          <a:bodyPr vert="horz" lIns="457200" tIns="91440" rIns="457200" bIns="45720" rtlCol="0" anchor="t" anchorCtr="1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23667"/>
            <a:ext cx="9144000" cy="4073403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49625"/>
            <a:ext cx="1816085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B15-B4D5-1A47-A688-9D12380BA52B}" type="datetime1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285" y="4749625"/>
            <a:ext cx="459743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 to Insert &gt; Header and Footer to change date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15" y="474962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rgbClr val="E2751D"/>
                </a:solidFill>
              </a:defRPr>
            </a:lvl1pPr>
          </a:lstStyle>
          <a:p>
            <a:fld id="{22204D31-CEC6-AA4C-9C19-7F2832945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62" r:id="rId6"/>
    <p:sldLayoutId id="2147483658" r:id="rId7"/>
    <p:sldLayoutId id="2147483657" r:id="rId8"/>
    <p:sldLayoutId id="2147483663" r:id="rId9"/>
    <p:sldLayoutId id="2147483664" r:id="rId10"/>
    <p:sldLayoutId id="2147483653" r:id="rId11"/>
    <p:sldLayoutId id="2147483659" r:id="rId12"/>
    <p:sldLayoutId id="2147483660" r:id="rId13"/>
    <p:sldLayoutId id="2147483654" r:id="rId14"/>
    <p:sldLayoutId id="2147483656" r:id="rId15"/>
    <p:sldLayoutId id="2147483655" r:id="rId16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li.pppl.gov/" TargetMode="External"/><Relationship Id="rId2" Type="http://schemas.openxmlformats.org/officeDocument/2006/relationships/hyperlink" Target="https://gss.pppl.gov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.gg/cuBGTc7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tributor-covenant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04086" y="1364055"/>
            <a:ext cx="9347872" cy="1538883"/>
          </a:xfrm>
        </p:spPr>
        <p:txBody>
          <a:bodyPr/>
          <a:lstStyle/>
          <a:p>
            <a:r>
              <a:rPr lang="en-US" dirty="0"/>
              <a:t>Welcome to the 2020 PPPL Graduate Summer School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2914650"/>
            <a:ext cx="9144000" cy="2228850"/>
          </a:xfrm>
        </p:spPr>
        <p:txBody>
          <a:bodyPr>
            <a:normAutofit/>
          </a:bodyPr>
          <a:lstStyle/>
          <a:p>
            <a:r>
              <a:rPr lang="en-US" dirty="0"/>
              <a:t>Presenters: Jason </a:t>
            </a:r>
            <a:r>
              <a:rPr lang="en-US" dirty="0" err="1"/>
              <a:t>TenBarge</a:t>
            </a:r>
            <a:r>
              <a:rPr lang="en-US" dirty="0"/>
              <a:t>, Walter </a:t>
            </a:r>
            <a:r>
              <a:rPr lang="en-US" dirty="0" err="1"/>
              <a:t>Guttenfelder</a:t>
            </a:r>
            <a:r>
              <a:rPr lang="en-US" dirty="0"/>
              <a:t>, Ammar Hakim, Arthur </a:t>
            </a:r>
            <a:r>
              <a:rPr lang="en-US" dirty="0" err="1"/>
              <a:t>Dogariu</a:t>
            </a:r>
            <a:r>
              <a:rPr lang="en-US" dirty="0"/>
              <a:t>, Igor </a:t>
            </a:r>
            <a:r>
              <a:rPr lang="en-US" dirty="0" err="1"/>
              <a:t>Kaganovich</a:t>
            </a:r>
            <a:r>
              <a:rPr lang="en-US" dirty="0"/>
              <a:t>, Jose Lopez, Yevgeny </a:t>
            </a:r>
            <a:r>
              <a:rPr lang="en-US" dirty="0" err="1"/>
              <a:t>Raitses</a:t>
            </a:r>
            <a:endParaRPr lang="en-US" dirty="0"/>
          </a:p>
          <a:p>
            <a:r>
              <a:rPr lang="en-US" dirty="0"/>
              <a:t>Hosted by: Arturo Dominguez and the Science Education Department</a:t>
            </a:r>
          </a:p>
        </p:txBody>
      </p:sp>
    </p:spTree>
    <p:extLst>
      <p:ext uri="{BB962C8B-B14F-4D97-AF65-F5344CB8AC3E}">
        <p14:creationId xmlns:p14="http://schemas.microsoft.com/office/powerpoint/2010/main" val="201369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conduct: Unacceptable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The use of sexualized language or imagery, and sexual attention or advances of any kind</a:t>
            </a: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Trolling, insulting or derogatory comments, and personal attacks</a:t>
            </a: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Public or private harassment</a:t>
            </a: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Other conduct which could reasonably be considered inappropriate in a professional setting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45720"/>
            <a:ext cx="9235440" cy="569387"/>
          </a:xfrm>
        </p:spPr>
        <p:txBody>
          <a:bodyPr/>
          <a:lstStyle/>
          <a:p>
            <a:r>
              <a:rPr lang="en-US" dirty="0"/>
              <a:t>Code of conduct: Positive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Demonstrating empathy and kindness</a:t>
            </a: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Being respectful of differing opinions and experiences</a:t>
            </a: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Giving and gracefully accepting constructive feedback</a:t>
            </a: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Accepting responsibility and apologizing to those affected by our mistakes, and learning from the experience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45720"/>
            <a:ext cx="9235440" cy="569387"/>
          </a:xfrm>
        </p:spPr>
        <p:txBody>
          <a:bodyPr/>
          <a:lstStyle/>
          <a:p>
            <a:r>
              <a:rPr lang="en-US" dirty="0"/>
              <a:t>Code of conduct: Positive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Respect the pronouns of others</a:t>
            </a: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Recognize that intent is not equal to impact</a:t>
            </a: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marL="382588">
              <a:buSzPct val="125000"/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Self-Care is revolutionary!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most of the GSS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Ultimately, the PPPL GSS is a chance for graduate students from all across the country (and the world) in different fields of plasma physics to come together and meet the scientists and students in the field.</a:t>
            </a:r>
          </a:p>
          <a:p>
            <a:r>
              <a:rPr lang="en-US" dirty="0"/>
              <a:t>Take this opportunity to practice your presentation skills in a friendly setting.</a:t>
            </a:r>
          </a:p>
          <a:p>
            <a:r>
              <a:rPr lang="en-US" dirty="0"/>
              <a:t>Explore fields of plasma physics you’re unfamiliar with.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Ask lots of questions!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DDE0-B702-C34E-9A9A-3B731ACF6C9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 of the PPPL GSS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While there are several plasma “summer schools” they are usually focused on advanced topics in plasma physics (e.g. Sherwood conference, Michigan HEDP, </a:t>
            </a:r>
            <a:r>
              <a:rPr lang="en-US" dirty="0" err="1"/>
              <a:t>etc</a:t>
            </a:r>
            <a:r>
              <a:rPr lang="en-US" dirty="0"/>
              <a:t>,).</a:t>
            </a:r>
          </a:p>
          <a:p>
            <a:r>
              <a:rPr lang="en-US" dirty="0"/>
              <a:t>The PPPL Summer School is intended for a broad plasma physics and fusion sciences audience.</a:t>
            </a:r>
          </a:p>
          <a:p>
            <a:r>
              <a:rPr lang="en-US" dirty="0"/>
              <a:t>Target audience is students who are early in their graduate careers and may use the content to guide their research.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C582-F42E-5D4B-94A5-61EB15850040}" type="datetime1">
              <a:rPr lang="en-US" smtClean="0"/>
              <a:t>8/9/20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868" y="913873"/>
            <a:ext cx="4228333" cy="34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0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GSS features 3 mini-courses (4 lectures each)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65" y="613276"/>
            <a:ext cx="2103821" cy="653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Turbulence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62-4696-234F-920A-52629B6A61F9}" type="datetime1">
              <a:rPr lang="en-US" smtClean="0"/>
              <a:t>8/9/20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44768" y="499494"/>
            <a:ext cx="3817632" cy="722523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Computational Plasma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78463" y="2522573"/>
            <a:ext cx="3787073" cy="722523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 fontScale="925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Low Temperature Plasmas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17533" y="4858380"/>
            <a:ext cx="3216647" cy="140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8888" y="4780639"/>
            <a:ext cx="847044" cy="140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EE30F-90FA-A340-800F-2EDD67C2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62" y="1297783"/>
            <a:ext cx="816429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79C4B-8670-9244-9CD1-63602CF2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5" y="1281890"/>
            <a:ext cx="816429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72D231-9963-5448-9286-9DD6C9763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751" y="1192562"/>
            <a:ext cx="816429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15B667-A7D4-734C-ADFC-8DAE939E9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592" y="3236498"/>
            <a:ext cx="816429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E13C01-7440-2A41-9270-56C98191B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541" y="3236498"/>
            <a:ext cx="816429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60A50C-A9CC-6843-9140-8D3306A63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490" y="3241091"/>
            <a:ext cx="816429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675C4D-335D-2D49-B917-21A6464D1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7439" y="3241091"/>
            <a:ext cx="816429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6A55D6A-BFA9-8A4F-8C82-A476B02C7D63}"/>
              </a:ext>
            </a:extLst>
          </p:cNvPr>
          <p:cNvSpPr txBox="1"/>
          <p:nvPr/>
        </p:nvSpPr>
        <p:spPr>
          <a:xfrm>
            <a:off x="457200" y="2207016"/>
            <a:ext cx="95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Dr. Jason</a:t>
            </a:r>
          </a:p>
          <a:p>
            <a:r>
              <a:rPr lang="en-US" sz="1600" dirty="0" err="1"/>
              <a:t>TenBarge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E5A698-4B17-B24B-9E42-BB7D4335B367}"/>
              </a:ext>
            </a:extLst>
          </p:cNvPr>
          <p:cNvSpPr txBox="1"/>
          <p:nvPr/>
        </p:nvSpPr>
        <p:spPr>
          <a:xfrm>
            <a:off x="1910527" y="2250600"/>
            <a:ext cx="1252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Dr. Walter</a:t>
            </a:r>
          </a:p>
          <a:p>
            <a:r>
              <a:rPr lang="en-US" sz="1600" dirty="0" err="1"/>
              <a:t>Guttenfelder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66E5F1-5FE1-4B44-B854-FD13F16543C2}"/>
              </a:ext>
            </a:extLst>
          </p:cNvPr>
          <p:cNvSpPr txBox="1"/>
          <p:nvPr/>
        </p:nvSpPr>
        <p:spPr>
          <a:xfrm>
            <a:off x="5987901" y="2113556"/>
            <a:ext cx="107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Dr. Ammar</a:t>
            </a:r>
          </a:p>
          <a:p>
            <a:r>
              <a:rPr lang="en-US" sz="1600" dirty="0"/>
              <a:t>Hakim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0A1F9-258C-A14E-A644-2468C7AD9F16}"/>
              </a:ext>
            </a:extLst>
          </p:cNvPr>
          <p:cNvSpPr txBox="1"/>
          <p:nvPr/>
        </p:nvSpPr>
        <p:spPr>
          <a:xfrm>
            <a:off x="1295526" y="4178452"/>
            <a:ext cx="100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Dr. Arthur</a:t>
            </a:r>
          </a:p>
          <a:p>
            <a:r>
              <a:rPr lang="en-US" sz="1600" dirty="0" err="1"/>
              <a:t>Dogariu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6BD023-148E-7D4B-8DE4-392C49519372}"/>
              </a:ext>
            </a:extLst>
          </p:cNvPr>
          <p:cNvSpPr txBox="1"/>
          <p:nvPr/>
        </p:nvSpPr>
        <p:spPr>
          <a:xfrm>
            <a:off x="2967856" y="4195864"/>
            <a:ext cx="113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Dr. Yevgeny</a:t>
            </a:r>
          </a:p>
          <a:p>
            <a:r>
              <a:rPr lang="en-US" sz="1600" dirty="0" err="1"/>
              <a:t>Raitses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5008E6-7734-C74C-9018-87F8D7D1FE91}"/>
              </a:ext>
            </a:extLst>
          </p:cNvPr>
          <p:cNvSpPr txBox="1"/>
          <p:nvPr/>
        </p:nvSpPr>
        <p:spPr>
          <a:xfrm>
            <a:off x="4556472" y="4205174"/>
            <a:ext cx="1125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Dr. Igor</a:t>
            </a:r>
          </a:p>
          <a:p>
            <a:r>
              <a:rPr lang="en-US" sz="1600" dirty="0" err="1"/>
              <a:t>Kaganovich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9BCBED-E02E-9E49-815B-86AC27AC3217}"/>
              </a:ext>
            </a:extLst>
          </p:cNvPr>
          <p:cNvSpPr txBox="1"/>
          <p:nvPr/>
        </p:nvSpPr>
        <p:spPr>
          <a:xfrm>
            <a:off x="6266275" y="4214484"/>
            <a:ext cx="972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Prof. Jose</a:t>
            </a:r>
          </a:p>
          <a:p>
            <a:r>
              <a:rPr lang="en-US" sz="1600" dirty="0"/>
              <a:t>Lopez</a:t>
            </a:r>
          </a:p>
        </p:txBody>
      </p:sp>
    </p:spTree>
    <p:extLst>
      <p:ext uri="{BB962C8B-B14F-4D97-AF65-F5344CB8AC3E}">
        <p14:creationId xmlns:p14="http://schemas.microsoft.com/office/powerpoint/2010/main" val="218913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and archiving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3667"/>
            <a:ext cx="4854644" cy="4073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talks will be streamed on the GSS website, open to everyone: </a:t>
            </a:r>
            <a:r>
              <a:rPr lang="en-US" dirty="0">
                <a:hlinkClick r:id="rId2"/>
              </a:rPr>
              <a:t>https://gss.pppl.gov/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will become available later to view on the site.</a:t>
            </a:r>
          </a:p>
          <a:p>
            <a:endParaRPr lang="en-US" dirty="0"/>
          </a:p>
          <a:p>
            <a:r>
              <a:rPr lang="en-US" dirty="0"/>
              <a:t>This follows the model of the PPPL intro to fusion/plasma intro course: </a:t>
            </a:r>
            <a:r>
              <a:rPr lang="en-US" dirty="0">
                <a:hlinkClick r:id="rId3"/>
              </a:rPr>
              <a:t>https://suli.pppl.gov/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  <p:pic>
        <p:nvPicPr>
          <p:cNvPr id="6" name="Picture 5" descr="Screen Shot 2018-08-12 at 8.54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99" y="795188"/>
            <a:ext cx="2516109" cy="1859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62076" y="474752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GSS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1702" y="2790019"/>
            <a:ext cx="272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Intro to fusion/plasma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540AAF-1A9C-C34B-A3A0-B3C973009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699" y="3203816"/>
            <a:ext cx="2574651" cy="1545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320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is an unprecedented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we’ve streamed all lectures since the first year of the summer school (2018), this year it is fully remote.</a:t>
            </a:r>
          </a:p>
          <a:p>
            <a:r>
              <a:rPr lang="en-US" dirty="0"/>
              <a:t>While there’s no substitute to the in-person experience, the remote format expands the reach of the course</a:t>
            </a:r>
          </a:p>
          <a:p>
            <a:r>
              <a:rPr lang="en-US" dirty="0"/>
              <a:t>We received &gt;270 applications from all over the world</a:t>
            </a:r>
          </a:p>
          <a:p>
            <a:r>
              <a:rPr lang="en-US" dirty="0"/>
              <a:t>38 students from 31 US graduate institution + 2 international ones are enrolled</a:t>
            </a:r>
          </a:p>
          <a:p>
            <a:r>
              <a:rPr lang="en-US" dirty="0"/>
              <a:t>The ”small” size is meant to enable personalized attention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mini-courses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have a networking session with PPPL graduate students Monday at 4pmET</a:t>
            </a:r>
          </a:p>
          <a:p>
            <a:r>
              <a:rPr lang="en-US" dirty="0"/>
              <a:t>Some students will give oral presentations on their research during the week.</a:t>
            </a:r>
          </a:p>
          <a:p>
            <a:r>
              <a:rPr lang="en-US" dirty="0"/>
              <a:t>On Wednesday, participants will attend the PPPL HS and undergraduate poster session.</a:t>
            </a:r>
          </a:p>
          <a:p>
            <a:r>
              <a:rPr lang="en-US" dirty="0"/>
              <a:t>Participants will present on their research / group’s research Thursday morning.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the conversation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" y="813144"/>
            <a:ext cx="9144000" cy="4073403"/>
          </a:xfrm>
        </p:spPr>
        <p:txBody>
          <a:bodyPr>
            <a:normAutofit/>
          </a:bodyPr>
          <a:lstStyle/>
          <a:p>
            <a:r>
              <a:rPr lang="en-US" dirty="0"/>
              <a:t>With the 2020 Intro course, we created a server in the communication platform Discord: “Fusion/Plasma </a:t>
            </a:r>
            <a:r>
              <a:rPr lang="en-US" dirty="0" err="1"/>
              <a:t>Undegrads</a:t>
            </a:r>
            <a:r>
              <a:rPr lang="en-US" dirty="0"/>
              <a:t> Grads”.  </a:t>
            </a:r>
          </a:p>
          <a:p>
            <a:r>
              <a:rPr lang="en-US" dirty="0"/>
              <a:t>With over 450 members, the server was widely used during the intro course and during the summer.</a:t>
            </a:r>
          </a:p>
          <a:p>
            <a:r>
              <a:rPr lang="en-US" dirty="0"/>
              <a:t>A ”Graduate Summer School” category was created for GSS-specific conversations.</a:t>
            </a:r>
          </a:p>
          <a:p>
            <a:r>
              <a:rPr lang="en-US" dirty="0"/>
              <a:t>We welcome the speakers, enrollees and anyone watching to join the conversation!</a:t>
            </a:r>
          </a:p>
          <a:p>
            <a:r>
              <a:rPr lang="en-US" dirty="0"/>
              <a:t>Join here:  </a:t>
            </a:r>
            <a:r>
              <a:rPr lang="en-US" b="1" dirty="0">
                <a:hlinkClick r:id="rId2" tooltip="https://discord.gg/cuBGTc7"/>
              </a:rPr>
              <a:t>https://discord.gg/cuBGTc7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45720"/>
            <a:ext cx="9235440" cy="538609"/>
          </a:xfrm>
        </p:spPr>
        <p:txBody>
          <a:bodyPr/>
          <a:lstStyle/>
          <a:p>
            <a:r>
              <a:rPr lang="en-US" sz="2600" dirty="0"/>
              <a:t>These are not normal times and we should acknowledge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ＭＳ Ｐゴシック" charset="0"/>
                <a:cs typeface="Verdana"/>
                <a:sym typeface="Arial" charset="0"/>
              </a:rPr>
              <a:t>The reason the course is remote is because we are living during a pandemic.  </a:t>
            </a:r>
          </a:p>
          <a:p>
            <a:pPr marL="325438" indent="-285750"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Verdana"/>
              <a:ea typeface="ＭＳ Ｐゴシック" charset="0"/>
              <a:cs typeface="Verdana"/>
              <a:sym typeface="Arial" charset="0"/>
            </a:endParaRPr>
          </a:p>
          <a:p>
            <a:pPr marL="325438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ＭＳ Ｐゴシック" charset="0"/>
                <a:cs typeface="Verdana"/>
                <a:sym typeface="Arial" charset="0"/>
              </a:rPr>
              <a:t>All talks are recorded and will be posted, so practice self-care.  Take rests, sit out when you’re exhausted, stretch, stay hydrated, etc.  </a:t>
            </a:r>
          </a:p>
          <a:p>
            <a:pPr marL="325438" indent="-285750">
              <a:buSzPct val="125000"/>
              <a:buFont typeface="Arial" panose="020B0604020202020204" pitchFamily="34" charset="0"/>
              <a:buChar char="•"/>
            </a:pPr>
            <a:endParaRPr lang="en-US" b="1" dirty="0">
              <a:latin typeface="Verdana"/>
              <a:ea typeface="ＭＳ Ｐゴシック" charset="0"/>
              <a:cs typeface="Verdana"/>
              <a:sym typeface="Arial" charset="0"/>
            </a:endParaRPr>
          </a:p>
          <a:p>
            <a:pPr marL="325438" indent="-285750">
              <a:buSzPct val="125000"/>
              <a:buFont typeface="Arial" panose="020B0604020202020204" pitchFamily="34" charset="0"/>
              <a:buChar char="•"/>
            </a:pPr>
            <a:r>
              <a:rPr lang="en-US" b="1" dirty="0">
                <a:latin typeface="Verdana"/>
                <a:ea typeface="ＭＳ Ｐゴシック" charset="0"/>
                <a:cs typeface="Verdana"/>
                <a:sym typeface="Arial" charset="0"/>
              </a:rPr>
              <a:t>YOUR HEALTH AND WELL BEING ARE THE PRIORITY! </a:t>
            </a:r>
            <a:endParaRPr lang="en-US" dirty="0">
              <a:latin typeface="Verdana"/>
              <a:ea typeface="ＭＳ Ｐゴシック" charset="0"/>
              <a:cs typeface="Verdana"/>
              <a:sym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9688">
              <a:buSzPct val="125000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charset="0"/>
              </a:rPr>
              <a:t>Since this is a public forum we ask speakers and participants to:</a:t>
            </a:r>
          </a:p>
          <a:p>
            <a:pPr marL="39688">
              <a:buSzPct val="125000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participation in our community a harassment-free experience for everyone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 in ways that contribute to an open, welcoming, diverse, inclusive, and healthy community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align with the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Contributor Covenant Code of Conduct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69A4-88F4-114C-A209-9E656122EF09}" type="datetime1">
              <a:rPr lang="en-US" smtClean="0"/>
              <a:t>8/9/20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PL Theme 2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A21E1F"/>
      </a:accent5>
      <a:accent6>
        <a:srgbClr val="7AB775"/>
      </a:accent6>
      <a:hlink>
        <a:srgbClr val="2C89C5"/>
      </a:hlink>
      <a:folHlink>
        <a:srgbClr val="2B7F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755</Words>
  <Application>Microsoft Macintosh PowerPoint</Application>
  <PresentationFormat>On-screen Show (16:9)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Verdana</vt:lpstr>
      <vt:lpstr>Office Theme</vt:lpstr>
      <vt:lpstr>Welcome to the 2020 PPPL Graduate Summer School</vt:lpstr>
      <vt:lpstr>Target audience of the PPPL GSS</vt:lpstr>
      <vt:lpstr>The GSS features 3 mini-courses (4 lectures each)</vt:lpstr>
      <vt:lpstr>Streaming and archiving</vt:lpstr>
      <vt:lpstr>2020 is an unprecedented year</vt:lpstr>
      <vt:lpstr>Beyond the mini-courses</vt:lpstr>
      <vt:lpstr>Continue the conversation online</vt:lpstr>
      <vt:lpstr>These are not normal times and we should acknowledge this</vt:lpstr>
      <vt:lpstr>Code of conduct</vt:lpstr>
      <vt:lpstr>Code of conduct: Unacceptable Behaviors</vt:lpstr>
      <vt:lpstr>Code of conduct: Positive Behaviors</vt:lpstr>
      <vt:lpstr>Code of conduct: Positive Behaviors</vt:lpstr>
      <vt:lpstr>Make the most of the GSS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</dc:creator>
  <cp:lastModifiedBy>arturo dominguez</cp:lastModifiedBy>
  <cp:revision>290</cp:revision>
  <dcterms:created xsi:type="dcterms:W3CDTF">2018-01-10T20:54:49Z</dcterms:created>
  <dcterms:modified xsi:type="dcterms:W3CDTF">2020-08-10T13:48:01Z</dcterms:modified>
</cp:coreProperties>
</file>