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01" r:id="rId2"/>
  </p:sldMasterIdLst>
  <p:notesMasterIdLst>
    <p:notesMasterId r:id="rId82"/>
  </p:notesMasterIdLst>
  <p:handoutMasterIdLst>
    <p:handoutMasterId r:id="rId83"/>
  </p:handoutMasterIdLst>
  <p:sldIdLst>
    <p:sldId id="2166" r:id="rId3"/>
    <p:sldId id="2116" r:id="rId4"/>
    <p:sldId id="2039" r:id="rId5"/>
    <p:sldId id="2003" r:id="rId6"/>
    <p:sldId id="2052" r:id="rId7"/>
    <p:sldId id="2105" r:id="rId8"/>
    <p:sldId id="2165" r:id="rId9"/>
    <p:sldId id="2106" r:id="rId10"/>
    <p:sldId id="2108" r:id="rId11"/>
    <p:sldId id="2109" r:id="rId12"/>
    <p:sldId id="2110" r:id="rId13"/>
    <p:sldId id="2169" r:id="rId14"/>
    <p:sldId id="2044" r:id="rId15"/>
    <p:sldId id="2045" r:id="rId16"/>
    <p:sldId id="2168" r:id="rId17"/>
    <p:sldId id="2092" r:id="rId18"/>
    <p:sldId id="2066" r:id="rId19"/>
    <p:sldId id="2159" r:id="rId20"/>
    <p:sldId id="2160" r:id="rId21"/>
    <p:sldId id="2096" r:id="rId22"/>
    <p:sldId id="2097" r:id="rId23"/>
    <p:sldId id="2095" r:id="rId24"/>
    <p:sldId id="2042" r:id="rId25"/>
    <p:sldId id="2149" r:id="rId26"/>
    <p:sldId id="2148" r:id="rId27"/>
    <p:sldId id="2155" r:id="rId28"/>
    <p:sldId id="2156" r:id="rId29"/>
    <p:sldId id="2157" r:id="rId30"/>
    <p:sldId id="2158" r:id="rId31"/>
    <p:sldId id="2053" r:id="rId32"/>
    <p:sldId id="2054" r:id="rId33"/>
    <p:sldId id="2055" r:id="rId34"/>
    <p:sldId id="2162" r:id="rId35"/>
    <p:sldId id="2057" r:id="rId36"/>
    <p:sldId id="2058" r:id="rId37"/>
    <p:sldId id="2059" r:id="rId38"/>
    <p:sldId id="2060" r:id="rId39"/>
    <p:sldId id="2061" r:id="rId40"/>
    <p:sldId id="2065" r:id="rId41"/>
    <p:sldId id="2067" r:id="rId42"/>
    <p:sldId id="2068" r:id="rId43"/>
    <p:sldId id="2114" r:id="rId44"/>
    <p:sldId id="2087" r:id="rId45"/>
    <p:sldId id="2125" r:id="rId46"/>
    <p:sldId id="2100" r:id="rId47"/>
    <p:sldId id="2103" r:id="rId48"/>
    <p:sldId id="2081" r:id="rId49"/>
    <p:sldId id="2083" r:id="rId50"/>
    <p:sldId id="2084" r:id="rId51"/>
    <p:sldId id="2135" r:id="rId52"/>
    <p:sldId id="2120" r:id="rId53"/>
    <p:sldId id="2136" r:id="rId54"/>
    <p:sldId id="2137" r:id="rId55"/>
    <p:sldId id="2124" r:id="rId56"/>
    <p:sldId id="1637" r:id="rId57"/>
    <p:sldId id="2101" r:id="rId58"/>
    <p:sldId id="2113" r:id="rId59"/>
    <p:sldId id="2115" r:id="rId60"/>
    <p:sldId id="2142" r:id="rId61"/>
    <p:sldId id="2143" r:id="rId62"/>
    <p:sldId id="2126" r:id="rId63"/>
    <p:sldId id="2141" r:id="rId64"/>
    <p:sldId id="2127" r:id="rId65"/>
    <p:sldId id="2128" r:id="rId66"/>
    <p:sldId id="2129" r:id="rId67"/>
    <p:sldId id="2121" r:id="rId68"/>
    <p:sldId id="2161" r:id="rId69"/>
    <p:sldId id="2144" r:id="rId70"/>
    <p:sldId id="2145" r:id="rId71"/>
    <p:sldId id="2146" r:id="rId72"/>
    <p:sldId id="2147" r:id="rId73"/>
    <p:sldId id="2078" r:id="rId74"/>
    <p:sldId id="2071" r:id="rId75"/>
    <p:sldId id="2072" r:id="rId76"/>
    <p:sldId id="2073" r:id="rId77"/>
    <p:sldId id="2074" r:id="rId78"/>
    <p:sldId id="2075" r:id="rId79"/>
    <p:sldId id="2076" r:id="rId80"/>
    <p:sldId id="2077" r:id="rId8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F5"/>
    <a:srgbClr val="2C6600"/>
    <a:srgbClr val="FF33CC"/>
    <a:srgbClr val="FF0000"/>
    <a:srgbClr val="FFCCCC"/>
    <a:srgbClr val="FFCC99"/>
    <a:srgbClr val="FF9900"/>
    <a:srgbClr val="FF33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80" autoAdjust="0"/>
    <p:restoredTop sz="93009" autoAdjust="0"/>
  </p:normalViewPr>
  <p:slideViewPr>
    <p:cSldViewPr>
      <p:cViewPr varScale="1">
        <p:scale>
          <a:sx n="161" d="100"/>
          <a:sy n="161" d="100"/>
        </p:scale>
        <p:origin x="-2122" y="-8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298"/>
    </p:cViewPr>
  </p:sorterViewPr>
  <p:notesViewPr>
    <p:cSldViewPr>
      <p:cViewPr varScale="1">
        <p:scale>
          <a:sx n="85" d="100"/>
          <a:sy n="85" d="100"/>
        </p:scale>
        <p:origin x="-312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703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703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703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703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465BA7-E832-480C-8AB8-64B623D74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1475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857750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72B307-128D-4BB2-A90A-51B2A7AD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9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32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3F860-15F1-4F4A-8C6C-058B6B1C4D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D37C8F2-4EC1-49ED-BDDF-9B6FA261F14B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57B952F-FA38-4DE9-A5F9-CBAC0281C03C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Compressibility important for toroidal drift </a:t>
            </a:r>
            <a:r>
              <a:rPr lang="en-US" altLang="en-US" smtClean="0"/>
              <a:t>waves.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341BEF5-79DC-48FE-A8BA-661F2B9DB5E1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D98B427-2C33-4A76-9ABD-4EA9BB1D04B4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5EB567E-91B1-4BEE-B7F8-28A14CE668C0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17AA3-6925-479D-922D-9C5DE5926C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735AE-CA4F-4BDC-A113-92DFA334DE23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76809F7-AB19-421D-8452-9C9FDE0FBFEE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Analogy to inverted</a:t>
            </a:r>
            <a:r>
              <a:rPr lang="en-US" altLang="en-US" baseline="0" dirty="0" smtClean="0"/>
              <a:t> pendulum (outboard side) and pendulum (inboard side).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CF92873-07CF-4792-AF09-ACE092745BB1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Rayleigh-benard, water expands (less dense) as temperature increases (buoyancy), will thermally diffuse to balance, plus viscosity will impede fluid motions until threshold surpassed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62EC9-33C0-4840-8F11-768D657486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6EC2A-4088-4FEC-9504-EE6EB4FFE5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599DC-3EF6-4EEF-91D6-7EA317CA988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50D00-1B2E-4CBE-9EEF-5C9FFB9B071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51368-D654-4B79-9F7C-F619B6DCDB1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E9147-2B2E-4994-ABF8-D6554A5EBE9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EDC47-880E-41A7-8B49-781CCDC274AD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93DFA-1DFC-41BD-938F-E95A0069F352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Sheared flows in neutral fluids are usually a drive for turbulence, not a suppression mechanism</a:t>
            </a:r>
          </a:p>
          <a:p>
            <a:pPr eaLnBrk="1" hangingPunct="1"/>
            <a:r>
              <a:rPr lang="en-US" altLang="en-US" smtClean="0"/>
              <a:t>However, another example of sheared flows suppressing turbulent mixing is found in atmospheric turbulence (Terry, 2000; Trepte, 1993)</a:t>
            </a:r>
          </a:p>
          <a:p>
            <a:pPr eaLnBrk="1" hangingPunct="1"/>
            <a:r>
              <a:rPr lang="en-US" altLang="en-US" smtClean="0"/>
              <a:t>Eruption of Mt. Pinatubo (Philippines) in 1991???? (15 N, 120 E), spewed ash into the stratosphere, spreads in latitude to +/- 20 degree but large gradient persists for months, large shear in stratospheric equatorial jet at same position [in contrast to lower altitude troposphere]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63FE3-70AD-479B-B05C-03D5016741A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2B307-128D-4BB2-A90A-51B2A7ADB4B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6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D98B427-2C33-4A76-9ABD-4EA9BB1D04B4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EE57B-AA2F-4C5F-9898-EA8BF12CA0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6EC2A-4088-4FEC-9504-EE6EB4FFE5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7B0B0-B93E-4564-AD41-3909B918AE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CF1FD-2959-43AC-80C5-C5D519A53D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9C6E3-5AB1-488C-B97A-CF94A276A7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26940-E3F5-4CFE-9258-A55A55D4A2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Something about general toroidal, ballooning drift wave instabilities</a:t>
            </a:r>
          </a:p>
          <a:p>
            <a:r>
              <a:rPr lang="en-US" altLang="en-US" smtClean="0"/>
              <a:t>Then, how ST configuration is so beneficial, but new instabilities develop (quite different from traditional tokamak discussions)</a:t>
            </a:r>
          </a:p>
          <a:p>
            <a:r>
              <a:rPr lang="en-US" altLang="en-US" smtClean="0"/>
              <a:t>Add more refs here? Progression slides in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0A8E3-AA6A-40CD-836E-B7217A7331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How do you make a magnetic field like this?</a:t>
            </a:r>
          </a:p>
          <a:p>
            <a:r>
              <a:rPr lang="en-US" altLang="en-US" smtClean="0"/>
              <a:t>Wrap wire around a nail to make your own electromagnetic</a:t>
            </a:r>
          </a:p>
          <a:p>
            <a:r>
              <a:rPr lang="en-US" altLang="en-US" smtClean="0"/>
              <a:t>Then think about bending the nail into a circle, remove the nail, expand, replace with a vacuum chamber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EA30C2-E184-4EFC-9D7F-FF42D637BE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 err="1" smtClean="0"/>
              <a:t>anistropy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typically assume background n</a:t>
            </a:r>
            <a:r>
              <a:rPr lang="en-US" baseline="0" dirty="0" smtClean="0">
                <a:sym typeface="Wingdings" panose="05000000000000000000" pitchFamily="2" charset="2"/>
              </a:rPr>
              <a:t> &amp; T are constant on a flux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2B307-128D-4BB2-A90A-51B2A7ADB4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042FB-0913-47B8-8E6D-25E5E64AD8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Perpendicular cross section size</a:t>
            </a:r>
          </a:p>
          <a:p>
            <a:r>
              <a:rPr lang="en-US" altLang="en-US" smtClean="0"/>
              <a:t>Turbulence is transporting energy and particles from hot core to cooler edge, mixing them together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AD304-7D34-47DC-8C0F-A3E3CE3E55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042FB-0913-47B8-8E6D-25E5E64AD8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85333" indent="-302052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208206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91487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174769" indent="-241641" defTabSz="978311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658052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3141334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624616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4107898" indent="-241641" defTabSz="9783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341BEF5-79DC-48FE-A8BA-661F2B9DB5E1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05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2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9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6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772525" y="65532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C4FB950-F9FF-4ABA-A0FD-0EA4AA8D8599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69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397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095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7945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3424" indent="-228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0411" indent="-228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7396" indent="-228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4382" indent="-2284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768A6C6-6452-44ED-838A-9BA2C32F4DF1}" type="slidenum">
              <a:rPr lang="en-US" altLang="en-US" sz="1000" i="0" smtClean="0">
                <a:solidFill>
                  <a:srgbClr val="336699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altLang="en-US" sz="1000" i="0" smtClean="0">
              <a:solidFill>
                <a:srgbClr val="336699"/>
              </a:solidFill>
              <a:cs typeface="Arial" charset="0"/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i="0" dirty="0" err="1" smtClean="0">
                <a:solidFill>
                  <a:srgbClr val="336699"/>
                </a:solidFill>
                <a:cs typeface="Arial" charset="0"/>
              </a:rPr>
              <a:t>Guttenfelder</a:t>
            </a:r>
            <a:r>
              <a:rPr lang="en-US" altLang="en-US" sz="1000" i="0" dirty="0" smtClean="0">
                <a:solidFill>
                  <a:srgbClr val="336699"/>
                </a:solidFill>
                <a:cs typeface="Arial" charset="0"/>
              </a:rPr>
              <a:t>, U. Washington Plasma Seminar (Feb. 7, 2017)</a:t>
            </a:r>
          </a:p>
        </p:txBody>
      </p:sp>
    </p:spTree>
    <p:extLst>
      <p:ext uri="{BB962C8B-B14F-4D97-AF65-F5344CB8AC3E}">
        <p14:creationId xmlns:p14="http://schemas.microsoft.com/office/powerpoint/2010/main" val="6832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w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0.png"/><Relationship Id="rId4" Type="http://schemas.openxmlformats.org/officeDocument/2006/relationships/image" Target="../media/image55.wmf"/><Relationship Id="rId9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w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0.png"/><Relationship Id="rId4" Type="http://schemas.openxmlformats.org/officeDocument/2006/relationships/image" Target="../media/image55.wmf"/><Relationship Id="rId9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0.png"/><Relationship Id="rId4" Type="http://schemas.openxmlformats.org/officeDocument/2006/relationships/image" Target="../media/image49.wmf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Presentations\Science_on_Saturday_Jan_2014\Cy.gtc.300-0.0.mpg" TargetMode="Externa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en-US" altLang="en-US" sz="4800" dirty="0"/>
              <a:t>Toroidal magnetized plasma turbulence &amp; transport</a:t>
            </a:r>
            <a:endParaRPr lang="en-US" sz="4800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805031" y="5796959"/>
            <a:ext cx="3595770" cy="9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1822CD"/>
                </a:solidFill>
                <a:latin typeface="Helvetica" pitchFamily="34" charset="0"/>
              </a:rPr>
              <a:t>Walter </a:t>
            </a:r>
            <a:r>
              <a:rPr lang="en-US" altLang="en-US" i="0" dirty="0" err="1" smtClean="0">
                <a:solidFill>
                  <a:srgbClr val="1822CD"/>
                </a:solidFill>
                <a:latin typeface="Helvetica" pitchFamily="34" charset="0"/>
              </a:rPr>
              <a:t>Guttenfelder</a:t>
            </a:r>
            <a:endParaRPr lang="en-US" altLang="en-US" i="0" dirty="0" smtClean="0">
              <a:solidFill>
                <a:srgbClr val="1822CD"/>
              </a:solidFill>
              <a:latin typeface="Helvetic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i="0" dirty="0">
              <a:solidFill>
                <a:srgbClr val="1822CD"/>
              </a:solidFill>
              <a:latin typeface="Helvetic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solidFill>
                  <a:srgbClr val="1822CD"/>
                </a:solidFill>
                <a:latin typeface="Helvetica" pitchFamily="34" charset="0"/>
              </a:rPr>
              <a:t>Graduate Summer </a:t>
            </a:r>
            <a:r>
              <a:rPr lang="en-US" altLang="en-US" sz="1800" i="0" smtClean="0">
                <a:solidFill>
                  <a:srgbClr val="1822CD"/>
                </a:solidFill>
                <a:latin typeface="Helvetica" pitchFamily="34" charset="0"/>
              </a:rPr>
              <a:t>School 2020</a:t>
            </a:r>
            <a:endParaRPr lang="en-US" altLang="en-US" sz="180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81849" cy="40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1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Even worse, charge separation leads to faster E</a:t>
            </a:r>
            <a:r>
              <a:rPr lang="en-US" sz="2800" dirty="0" smtClean="0">
                <a:sym typeface="Symbol"/>
              </a:rPr>
              <a:t></a:t>
            </a:r>
            <a:r>
              <a:rPr lang="en-US" sz="2800" dirty="0" smtClean="0"/>
              <a:t>B drifts out to the walls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763000" cy="60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 smtClean="0">
                <a:latin typeface="Symbol" panose="05050102010706020507" pitchFamily="18" charset="2"/>
              </a:rPr>
              <a:t>t</a:t>
            </a:r>
            <a:r>
              <a:rPr lang="en-US" altLang="en-US" b="1" baseline="-25000" dirty="0" err="1" smtClean="0"/>
              <a:t>loss</a:t>
            </a:r>
            <a:r>
              <a:rPr lang="en-US" altLang="en-US" b="1" baseline="-25000" dirty="0" smtClean="0"/>
              <a:t> </a:t>
            </a:r>
            <a:r>
              <a:rPr lang="en-US" altLang="en-US" b="1" dirty="0" smtClean="0"/>
              <a:t>~ </a:t>
            </a:r>
            <a:r>
              <a:rPr lang="en-US" altLang="en-US" b="1" dirty="0" err="1" smtClean="0">
                <a:latin typeface="Symbol" panose="05050102010706020507" pitchFamily="18" charset="2"/>
              </a:rPr>
              <a:t>m</a:t>
            </a:r>
            <a:r>
              <a:rPr lang="en-US" altLang="en-US" b="1" dirty="0" err="1" smtClean="0"/>
              <a:t>s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ym typeface="Wingdings" panose="05000000000000000000" pitchFamily="2" charset="2"/>
              </a:rPr>
              <a:t>from </a:t>
            </a:r>
            <a:r>
              <a:rPr lang="en-US" altLang="en-US" b="1" dirty="0" smtClean="0">
                <a:sym typeface="Wingdings" panose="05000000000000000000" pitchFamily="2" charset="2"/>
              </a:rPr>
              <a:t>E</a:t>
            </a:r>
            <a:r>
              <a:rPr lang="en-US" altLang="en-US" b="1" dirty="0" smtClean="0">
                <a:sym typeface="Symbol"/>
              </a:rPr>
              <a:t></a:t>
            </a:r>
            <a:r>
              <a:rPr lang="en-US" altLang="en-US" b="1" dirty="0" smtClean="0">
                <a:sym typeface="Wingdings" panose="05000000000000000000" pitchFamily="2" charset="2"/>
              </a:rPr>
              <a:t>B drifts (due to charge separation from vertical drifts)</a:t>
            </a:r>
            <a:endParaRPr lang="en-US" alt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1" y="1219200"/>
            <a:ext cx="8991599" cy="5105400"/>
            <a:chOff x="439154" y="2080012"/>
            <a:chExt cx="8552445" cy="4787395"/>
          </a:xfrm>
        </p:grpSpPr>
        <p:sp>
          <p:nvSpPr>
            <p:cNvPr id="6" name="Arc 5"/>
            <p:cNvSpPr/>
            <p:nvPr/>
          </p:nvSpPr>
          <p:spPr>
            <a:xfrm>
              <a:off x="1460020" y="5239925"/>
              <a:ext cx="4852348" cy="1627482"/>
            </a:xfrm>
            <a:prstGeom prst="arc">
              <a:avLst>
                <a:gd name="adj1" fmla="val 12159423"/>
                <a:gd name="adj2" fmla="val 2021479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9154" y="2080012"/>
              <a:ext cx="8552445" cy="3698579"/>
              <a:chOff x="439154" y="2080012"/>
              <a:chExt cx="8552445" cy="369857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118470" y="3452519"/>
                <a:ext cx="1810917" cy="20645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FF">
                      <a:alpha val="34000"/>
                    </a:srgbClr>
                  </a:gs>
                  <a:gs pos="69000">
                    <a:schemeClr val="bg1"/>
                  </a:gs>
                </a:gsLst>
                <a:lin ang="10800000" scaled="0"/>
                <a:tileRect/>
              </a:gra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77034" y="3374170"/>
                <a:ext cx="2142947" cy="214294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4841" y="3374170"/>
                <a:ext cx="2142947" cy="214294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1147705" y="3029183"/>
                <a:ext cx="5465703" cy="1627482"/>
              </a:xfrm>
              <a:prstGeom prst="arc">
                <a:avLst>
                  <a:gd name="adj1" fmla="val 11102368"/>
                  <a:gd name="adj2" fmla="val 21145692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89034" y="3593626"/>
                <a:ext cx="0" cy="74318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889034" y="4630322"/>
                <a:ext cx="0" cy="7431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>
                <a:off x="721921" y="2747579"/>
                <a:ext cx="5883951" cy="2195416"/>
              </a:xfrm>
              <a:prstGeom prst="arc">
                <a:avLst>
                  <a:gd name="adj1" fmla="val 11192399"/>
                  <a:gd name="adj2" fmla="val 12356716"/>
                </a:avLst>
              </a:prstGeom>
              <a:ln>
                <a:headEnd type="arrow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5545138" y="4116809"/>
                <a:ext cx="0" cy="743185"/>
              </a:xfrm>
              <a:prstGeom prst="straightConnector1">
                <a:avLst/>
              </a:prstGeom>
              <a:ln>
                <a:solidFill>
                  <a:srgbClr val="8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025502" y="4455603"/>
                <a:ext cx="534869" cy="0"/>
              </a:xfrm>
              <a:prstGeom prst="straightConnector1">
                <a:avLst/>
              </a:prstGeom>
              <a:ln>
                <a:solidFill>
                  <a:srgbClr val="8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9184" y="4074149"/>
                <a:ext cx="1412415" cy="66126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67343" y="3751752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/>
                  <a:t>Ion </a:t>
                </a:r>
              </a:p>
              <a:p>
                <a:r>
                  <a:rPr lang="en-US" sz="1600" i="0" dirty="0" smtClean="0"/>
                  <a:t>drift</a:t>
                </a:r>
                <a:endParaRPr lang="en-US" sz="1600" i="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74879" y="472149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/>
                  <a:t>Electron</a:t>
                </a:r>
              </a:p>
              <a:p>
                <a:r>
                  <a:rPr lang="en-US" sz="1600" i="0" dirty="0" smtClean="0"/>
                  <a:t>drift</a:t>
                </a:r>
                <a:endParaRPr lang="en-US" sz="1600" i="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05400" y="4213612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0" dirty="0" smtClean="0">
                    <a:latin typeface="Times New Roman"/>
                    <a:cs typeface="Times New Roman"/>
                  </a:rPr>
                  <a:t>E</a:t>
                </a:r>
                <a:endParaRPr lang="en-US" sz="2400" i="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24994" y="3613252"/>
                <a:ext cx="2779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77394" y="3765652"/>
                <a:ext cx="2779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06479" y="3748726"/>
                <a:ext cx="2779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</a:t>
                </a:r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27569" y="4902525"/>
                <a:ext cx="235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-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79969" y="5054925"/>
                <a:ext cx="235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-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04148" y="4943929"/>
                <a:ext cx="235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-</a:t>
                </a:r>
                <a:endParaRPr lang="en-US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07710" y="3583117"/>
                <a:ext cx="2779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+</a:t>
                </a:r>
                <a:endParaRPr lang="en-US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954095" y="5077515"/>
                <a:ext cx="235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-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53111" y="5409259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886182" y="3413897"/>
                <a:ext cx="1810917" cy="20645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FF">
                      <a:alpha val="34000"/>
                    </a:srgbClr>
                  </a:gs>
                  <a:gs pos="69000">
                    <a:schemeClr val="bg1"/>
                  </a:gs>
                </a:gsLst>
                <a:lin ang="10800000" scaled="0"/>
                <a:tileRect/>
              </a:gra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9154" y="2752607"/>
                <a:ext cx="9317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2000" b="1" i="0" baseline="-25000" dirty="0" err="1" smtClean="0">
                    <a:latin typeface="Times New Roman"/>
                    <a:cs typeface="Times New Roman"/>
                  </a:rPr>
                  <a:t>toroidal</a:t>
                </a:r>
                <a:endParaRPr lang="en-US" sz="2000" b="1" i="0" baseline="-250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/>
              <a:srcRect r="68561"/>
              <a:stretch/>
            </p:blipFill>
            <p:spPr>
              <a:xfrm>
                <a:off x="3203999" y="3860116"/>
                <a:ext cx="313053" cy="316616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 flipV="1">
                <a:off x="3885259" y="2380075"/>
                <a:ext cx="0" cy="3137042"/>
              </a:xfrm>
              <a:prstGeom prst="line">
                <a:avLst/>
              </a:prstGeom>
              <a:ln>
                <a:tailEnd type="arrow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c 33"/>
              <p:cNvSpPr/>
              <p:nvPr/>
            </p:nvSpPr>
            <p:spPr>
              <a:xfrm>
                <a:off x="3517052" y="2614037"/>
                <a:ext cx="736413" cy="238575"/>
              </a:xfrm>
              <a:prstGeom prst="arc">
                <a:avLst>
                  <a:gd name="adj1" fmla="val 19269877"/>
                  <a:gd name="adj2" fmla="val 11959105"/>
                </a:avLst>
              </a:prstGeom>
              <a:ln>
                <a:headEnd type="arrow" w="lg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41630" y="2080012"/>
                <a:ext cx="2790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z</a:t>
                </a:r>
                <a:endParaRPr lang="en-US" sz="16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83610" y="2414037"/>
                <a:ext cx="349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ɸ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9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dirty="0" smtClean="0"/>
              <a:t>Solution: need a helical magnetic field for confined (closed) particle orbits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17403" r="31633" b="5731"/>
          <a:stretch>
            <a:fillRect/>
          </a:stretch>
        </p:blipFill>
        <p:spPr bwMode="auto">
          <a:xfrm>
            <a:off x="1219200" y="914400"/>
            <a:ext cx="6858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724400" y="3810000"/>
            <a:ext cx="2514600" cy="0"/>
          </a:xfrm>
          <a:prstGeom prst="straightConnector1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337448" y="38100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rgbClr val="92D050"/>
                </a:solidFill>
              </a:rPr>
              <a:t>R</a:t>
            </a:r>
            <a:endParaRPr lang="en-US" sz="3600" i="0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239000" y="3810000"/>
            <a:ext cx="685800" cy="0"/>
          </a:xfrm>
          <a:prstGeom prst="straightConnector1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39000" y="3733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>
                <a:solidFill>
                  <a:srgbClr val="92D05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9975" y="5754469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92D050"/>
                </a:solidFill>
              </a:rPr>
              <a:t>R=major radius</a:t>
            </a:r>
          </a:p>
          <a:p>
            <a:r>
              <a:rPr lang="en-US" sz="1800" i="0" dirty="0" smtClean="0">
                <a:solidFill>
                  <a:srgbClr val="92D050"/>
                </a:solidFill>
              </a:rPr>
              <a:t>a=minor radius</a:t>
            </a:r>
            <a:endParaRPr lang="en-US" sz="1800" i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Helical B field carries plasma from “bad curvature” region to “good curvature” region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72200"/>
            <a:ext cx="87630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Similar to how honey dipper prevents honey from dripping</a:t>
            </a:r>
            <a:endParaRPr lang="en-US" b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6190" r="11873" b="6270"/>
          <a:stretch/>
        </p:blipFill>
        <p:spPr bwMode="auto">
          <a:xfrm>
            <a:off x="665480" y="960119"/>
            <a:ext cx="7564120" cy="51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mtClean="0"/>
              <a:t>Tokamaks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5410200" cy="990600"/>
              </a:xfrm>
            </p:spPr>
            <p:txBody>
              <a:bodyPr/>
              <a:lstStyle/>
              <a:p>
                <a:r>
                  <a:rPr lang="en-US" altLang="en-US" sz="1800" dirty="0" smtClean="0"/>
                  <a:t>Toroidal, axisymmetric</a:t>
                </a:r>
              </a:p>
              <a:p>
                <a:r>
                  <a:rPr lang="en-US" altLang="en-US" sz="1800" dirty="0" smtClean="0"/>
                  <a:t>Helical field lines confine plasma</a:t>
                </a:r>
              </a:p>
              <a:p>
                <a:r>
                  <a:rPr lang="en-US" altLang="en-US" sz="1800" dirty="0" smtClean="0"/>
                  <a:t>Closed, nested flux </a:t>
                </a:r>
                <a:r>
                  <a:rPr lang="en-US" altLang="en-US" sz="1800" dirty="0" smtClean="0"/>
                  <a:t>surfaces in force balance: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>
                        <a:latin typeface="Cambria Math"/>
                      </a:rPr>
                      <m:t>J</m:t>
                    </m:r>
                    <m:r>
                      <a:rPr lang="en-US" sz="1800" b="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800" b="0" i="1">
                        <a:latin typeface="Cambria Math"/>
                      </a:rPr>
                      <m:t>B</m:t>
                    </m:r>
                    <m:r>
                      <a:rPr lang="en-US" sz="1800" b="0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∇</m:t>
                    </m:r>
                    <m:r>
                      <m:rPr>
                        <m:sty m:val="p"/>
                      </m:rPr>
                      <a:rPr lang="en-US" sz="1800" b="0" i="1">
                        <a:latin typeface="Cambria Math"/>
                      </a:rPr>
                      <m:t>p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4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5410200" cy="990600"/>
              </a:xfrm>
              <a:blipFill rotWithShape="1">
                <a:blip r:embed="rId3"/>
                <a:stretch>
                  <a:fillRect l="-788" t="-3067" b="-3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6" descr="http://magfuzio.hu/fuzio/kepek/magneses_osszetartas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181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883400" y="561975"/>
            <a:ext cx="73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NSTX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904875"/>
            <a:ext cx="28670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1066800"/>
            <a:ext cx="8803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1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mtClean="0"/>
              <a:t>Tokamaks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5181600" cy="990600"/>
              </a:xfrm>
            </p:spPr>
            <p:txBody>
              <a:bodyPr/>
              <a:lstStyle/>
              <a:p>
                <a:r>
                  <a:rPr lang="en-US" altLang="en-US" sz="1800" dirty="0" smtClean="0"/>
                  <a:t>Toroidal, axisymmetric</a:t>
                </a:r>
              </a:p>
              <a:p>
                <a:r>
                  <a:rPr lang="en-US" altLang="en-US" sz="1800" dirty="0" smtClean="0"/>
                  <a:t>Helical field lines confine plasma</a:t>
                </a:r>
              </a:p>
              <a:p>
                <a:r>
                  <a:rPr lang="en-US" altLang="en-US" sz="1800" dirty="0"/>
                  <a:t>Closed, nested flux surfaces in force balance: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latin typeface="Cambria Math"/>
                      </a:rPr>
                      <m:t>J</m:t>
                    </m:r>
                    <m:r>
                      <a:rPr lang="en-US" sz="180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800" i="1">
                        <a:latin typeface="Cambria Math"/>
                      </a:rPr>
                      <m:t>B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 i="0">
                        <a:latin typeface="Cambria Math"/>
                      </a:rPr>
                      <m:t>∇</m:t>
                    </m:r>
                    <m:r>
                      <m:rPr>
                        <m:sty m:val="p"/>
                      </m:rPr>
                      <a:rPr lang="en-US" sz="1800" i="0">
                        <a:latin typeface="Cambria Math"/>
                      </a:rPr>
                      <m:t>p</m:t>
                    </m:r>
                  </m:oMath>
                </a14:m>
                <a:endParaRPr lang="en-US" altLang="en-US" sz="1800" dirty="0" smtClean="0"/>
              </a:p>
            </p:txBody>
          </p:sp>
        </mc:Choice>
        <mc:Fallback>
          <p:sp>
            <p:nvSpPr>
              <p:cNvPr id="184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5181600" cy="990600"/>
              </a:xfrm>
              <a:blipFill rotWithShape="1">
                <a:blip r:embed="rId2"/>
                <a:stretch>
                  <a:fillRect l="-824" t="-3067" r="-1294" b="-3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6" descr="http://magfuzio.hu/fuzio/kepek/magneses_osszetartas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181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883400" y="561975"/>
            <a:ext cx="73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NSTX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904875"/>
            <a:ext cx="28670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10"/>
          <p:cNvSpPr>
            <a:spLocks noChangeArrowheads="1"/>
          </p:cNvSpPr>
          <p:nvPr/>
        </p:nvSpPr>
        <p:spPr bwMode="auto">
          <a:xfrm>
            <a:off x="7351099" y="3578737"/>
            <a:ext cx="345101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9" name="Right Arrow 10"/>
          <p:cNvSpPr>
            <a:spLocks noChangeArrowheads="1"/>
          </p:cNvSpPr>
          <p:nvPr/>
        </p:nvSpPr>
        <p:spPr bwMode="auto">
          <a:xfrm rot="16200000">
            <a:off x="6615769" y="2858431"/>
            <a:ext cx="1175026" cy="334963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0" name="Right Arrow 10"/>
          <p:cNvSpPr>
            <a:spLocks noChangeArrowheads="1"/>
          </p:cNvSpPr>
          <p:nvPr/>
        </p:nvSpPr>
        <p:spPr bwMode="auto">
          <a:xfrm rot="10800000">
            <a:off x="6283325" y="3581400"/>
            <a:ext cx="727075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848600" y="2655887"/>
            <a:ext cx="107315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solidFill>
                  <a:srgbClr val="FF0000"/>
                </a:solidFill>
              </a:rPr>
              <a:t>Heat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solidFill>
                  <a:srgbClr val="FF0000"/>
                </a:solidFill>
              </a:rPr>
              <a:t>loss</a:t>
            </a:r>
            <a:endParaRPr lang="en-US" altLang="en-US" sz="3200" i="0" baseline="-25000" dirty="0">
              <a:solidFill>
                <a:srgbClr val="FF0000"/>
              </a:solidFill>
            </a:endParaRPr>
          </a:p>
        </p:txBody>
      </p:sp>
      <p:sp>
        <p:nvSpPr>
          <p:cNvPr id="13" name="Right Arrow 10"/>
          <p:cNvSpPr>
            <a:spLocks noChangeArrowheads="1"/>
          </p:cNvSpPr>
          <p:nvPr/>
        </p:nvSpPr>
        <p:spPr bwMode="auto">
          <a:xfrm rot="5400000">
            <a:off x="6653662" y="4291462"/>
            <a:ext cx="1138925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1066800"/>
            <a:ext cx="8803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4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438400"/>
          </a:xfrm>
        </p:spPr>
        <p:txBody>
          <a:bodyPr/>
          <a:lstStyle/>
          <a:p>
            <a:r>
              <a:rPr lang="en-US" altLang="en-US" sz="4400" dirty="0" smtClean="0"/>
              <a:t>Turbulence characteristics in tokamaks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0317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400" dirty="0" smtClean="0"/>
              <a:t>Spectroscopic imaging provides a 2D picture of turbulence in tokamaks: cm spatial scales, </a:t>
            </a:r>
            <a:r>
              <a:rPr lang="en-US" altLang="en-US" sz="2400" dirty="0" err="1" smtClean="0">
                <a:latin typeface="Symbol" pitchFamily="18" charset="2"/>
              </a:rPr>
              <a:t>m</a:t>
            </a:r>
            <a:r>
              <a:rPr lang="en-US" altLang="en-US" sz="2400" dirty="0" err="1" smtClean="0"/>
              <a:t>s</a:t>
            </a:r>
            <a:r>
              <a:rPr lang="en-US" altLang="en-US" sz="2400" dirty="0" smtClean="0"/>
              <a:t> time scales, &lt;1% amplitude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638800" cy="457200"/>
          </a:xfrm>
        </p:spPr>
        <p:txBody>
          <a:bodyPr/>
          <a:lstStyle/>
          <a:p>
            <a:r>
              <a:rPr lang="en-US" altLang="en-US" sz="1600" dirty="0" smtClean="0"/>
              <a:t>Beam Emission </a:t>
            </a:r>
            <a:r>
              <a:rPr lang="en-US" altLang="en-US" sz="1600" dirty="0" smtClean="0"/>
              <a:t>Spectroscopy (UW-Madison) measures </a:t>
            </a:r>
            <a:r>
              <a:rPr lang="en-US" altLang="en-US" sz="1600" dirty="0" smtClean="0"/>
              <a:t>Doppler shifted D</a:t>
            </a:r>
            <a:r>
              <a:rPr lang="en-US" altLang="en-US" sz="1600" baseline="-25000" dirty="0" smtClean="0">
                <a:latin typeface="Symbol" panose="05050102010706020507" pitchFamily="18" charset="2"/>
              </a:rPr>
              <a:t>a</a:t>
            </a:r>
            <a:r>
              <a:rPr lang="en-US" altLang="en-US" sz="1600" dirty="0" smtClean="0"/>
              <a:t> from neutral beam heating to infer plasma </a:t>
            </a:r>
            <a:r>
              <a:rPr lang="en-US" altLang="en-US" sz="1600" dirty="0" smtClean="0"/>
              <a:t>density</a:t>
            </a:r>
            <a:endParaRPr lang="en-US" altLang="en-US" sz="1600" dirty="0" smtClean="0"/>
          </a:p>
        </p:txBody>
      </p:sp>
      <p:pic>
        <p:nvPicPr>
          <p:cNvPr id="58372" name="Picture 18" descr="Screen shot 2011-01-17 at 1.4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8813"/>
            <a:ext cx="44672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8388"/>
            <a:ext cx="25146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4" name="Straight Arrow Connector 15"/>
          <p:cNvCxnSpPr>
            <a:cxnSpLocks noChangeShapeType="1"/>
          </p:cNvCxnSpPr>
          <p:nvPr/>
        </p:nvCxnSpPr>
        <p:spPr bwMode="auto">
          <a:xfrm flipV="1">
            <a:off x="4291013" y="3505200"/>
            <a:ext cx="1219200" cy="76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5" name="TextBox 16"/>
          <p:cNvSpPr txBox="1">
            <a:spLocks noChangeArrowheads="1"/>
          </p:cNvSpPr>
          <p:nvPr/>
        </p:nvSpPr>
        <p:spPr bwMode="auto">
          <a:xfrm>
            <a:off x="706438" y="1828800"/>
            <a:ext cx="3255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0" dirty="0">
                <a:solidFill>
                  <a:srgbClr val="1822CD"/>
                </a:solidFill>
                <a:latin typeface="Helvetica" pitchFamily="34" charset="0"/>
              </a:rPr>
              <a:t>DIII-D tokamak (General Atomics)</a:t>
            </a:r>
          </a:p>
        </p:txBody>
      </p: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1676400" y="6505575"/>
            <a:ext cx="425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 dirty="0">
                <a:solidFill>
                  <a:srgbClr val="1822CD"/>
                </a:solidFill>
                <a:latin typeface="Helvetica" pitchFamily="34" charset="0"/>
              </a:rPr>
              <a:t>Movies at: https://fusion.gat.com/global/BESMovies</a:t>
            </a:r>
          </a:p>
        </p:txBody>
      </p:sp>
    </p:spTree>
    <p:extLst>
      <p:ext uri="{BB962C8B-B14F-4D97-AF65-F5344CB8AC3E}">
        <p14:creationId xmlns:p14="http://schemas.microsoft.com/office/powerpoint/2010/main" val="9741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Simulations provide detailed prediction of expected turbulence characteristics</a:t>
            </a:r>
            <a:endParaRPr lang="en-US" b="1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" y="1295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248400"/>
            <a:ext cx="393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GYRO simulation (Candy, Waltz – General Atomics)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Transport is of order the </a:t>
            </a:r>
            <a:r>
              <a:rPr lang="en-US" dirty="0" err="1" smtClean="0"/>
              <a:t>Gyrobohm</a:t>
            </a:r>
            <a:r>
              <a:rPr lang="en-US" dirty="0" smtClean="0"/>
              <a:t> diffusivity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000" dirty="0" smtClean="0"/>
              <a:t>Although turbulence is </a:t>
            </a:r>
            <a:r>
              <a:rPr lang="en-US" sz="2000" dirty="0" err="1" smtClean="0"/>
              <a:t>advective</a:t>
            </a:r>
            <a:r>
              <a:rPr lang="en-US" sz="2000" dirty="0" smtClean="0"/>
              <a:t>, </a:t>
            </a:r>
            <a:r>
              <a:rPr lang="en-US" sz="2000" dirty="0" smtClean="0"/>
              <a:t>can estimate order of transport due to drift waves as a diffusive </a:t>
            </a:r>
            <a:r>
              <a:rPr lang="en-US" sz="2000" dirty="0" smtClean="0"/>
              <a:t>process, </a:t>
            </a:r>
            <a:r>
              <a:rPr lang="en-US" sz="2000" dirty="0" err="1" smtClean="0">
                <a:latin typeface="Symbol" panose="05050102010706020507" pitchFamily="18" charset="2"/>
              </a:rPr>
              <a:t>c</a:t>
            </a:r>
            <a:r>
              <a:rPr lang="en-US" sz="2000" baseline="-25000" dirty="0" err="1" smtClean="0"/>
              <a:t>turb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</a:t>
            </a:r>
            <a:r>
              <a:rPr lang="en-US" sz="2000" dirty="0" smtClean="0">
                <a:sym typeface="Symbol"/>
              </a:rPr>
              <a:t></a:t>
            </a:r>
            <a:r>
              <a:rPr lang="en-US" sz="2000" dirty="0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dirty="0" smtClean="0">
                <a:sym typeface="Symbol"/>
              </a:rPr>
              <a:t>x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dirty="0">
                <a:sym typeface="Symbol"/>
              </a:rPr>
              <a:t></a:t>
            </a:r>
            <a:r>
              <a:rPr lang="en-US" dirty="0" smtClean="0">
                <a:sym typeface="Symbol"/>
              </a:rPr>
              <a:t>/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 ~ (L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baseline="-25000" dirty="0">
                <a:sym typeface="Symbol"/>
              </a:rPr>
              <a:t>,</a:t>
            </a:r>
            <a:r>
              <a:rPr lang="en-US" baseline="-25000" dirty="0" err="1" smtClean="0">
                <a:sym typeface="Symbol"/>
              </a:rPr>
              <a:t>corr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corr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/>
              <a:t> L</a:t>
            </a:r>
            <a:r>
              <a:rPr lang="en-US" sz="2000" baseline="-25000" dirty="0" smtClean="0">
                <a:sym typeface="Symbol"/>
              </a:rPr>
              <a:t>,</a:t>
            </a:r>
            <a:r>
              <a:rPr lang="en-US" sz="2000" baseline="-25000" dirty="0" err="1" smtClean="0">
                <a:sym typeface="Symbol"/>
              </a:rPr>
              <a:t>corr</a:t>
            </a:r>
            <a:r>
              <a:rPr lang="en-US" sz="2000" baseline="-25000" dirty="0" smtClean="0">
                <a:sym typeface="Symbol"/>
              </a:rPr>
              <a:t> </a:t>
            </a:r>
            <a:r>
              <a:rPr lang="en-US" sz="2000" dirty="0" smtClean="0"/>
              <a:t>  ~  few 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(~ cm’s)</a:t>
            </a:r>
            <a:endParaRPr lang="en-US" sz="2000" baseline="-25000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latin typeface="Symbol" panose="05050102010706020507" pitchFamily="18" charset="2"/>
              </a:rPr>
              <a:t>t</a:t>
            </a:r>
            <a:r>
              <a:rPr lang="en-US" sz="2000" baseline="-25000" dirty="0" smtClean="0"/>
              <a:t>corr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smtClean="0"/>
              <a:t> ~ 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/R     (~10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1/s)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anose="05050102010706020507" pitchFamily="18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improves with field strength (B) and machine size (R)</a:t>
            </a:r>
          </a:p>
          <a:p>
            <a:pPr marL="0" indent="0">
              <a:buNone/>
            </a:pPr>
            <a:endParaRPr lang="en-US" sz="2000" baseline="30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16669" y="2057400"/>
                <a:ext cx="1722331" cy="77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ci</m:t>
                              </m:r>
                            </m:sub>
                          </m:sSub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69" y="2057400"/>
                <a:ext cx="1722331" cy="772840"/>
              </a:xfrm>
              <a:prstGeom prst="rect">
                <a:avLst/>
              </a:prstGeom>
              <a:blipFill rotWithShape="1">
                <a:blip r:embed="rId2"/>
                <a:stretch>
                  <a:fillRect t="-59524" r="-18375" b="-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3426678"/>
                <a:ext cx="5205271" cy="766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turb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~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𝑐𝑜𝑟𝑟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6678"/>
                <a:ext cx="5205271" cy="766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47800" y="4957998"/>
                <a:ext cx="3048000" cy="757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χ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57998"/>
                <a:ext cx="3048000" cy="7570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09063" y="5034198"/>
            <a:ext cx="35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1800" b="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</a:rPr>
              <a:t>~ 0.1 sec for current devices</a:t>
            </a:r>
          </a:p>
          <a:p>
            <a:r>
              <a:rPr lang="en-US" sz="18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1800" b="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</a:rPr>
              <a:t>~ 1+ sec for fusion gain (ITER)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1205" y="3628857"/>
                <a:ext cx="2496068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0" dirty="0" smtClean="0">
                    <a:solidFill>
                      <a:schemeClr val="tx1"/>
                    </a:solidFill>
                  </a:rPr>
                  <a:t>Bohm diffusivity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5" y="3628857"/>
                <a:ext cx="2496068" cy="485902"/>
              </a:xfrm>
              <a:prstGeom prst="rect">
                <a:avLst/>
              </a:prstGeom>
              <a:blipFill rotWithShape="1">
                <a:blip r:embed="rId5"/>
                <a:stretch>
                  <a:fillRect l="-195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93344" y="432429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2000" b="0" i="0" baseline="-25000" dirty="0" smtClean="0">
                <a:solidFill>
                  <a:schemeClr val="tx1"/>
                </a:solidFill>
              </a:rPr>
              <a:t>*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953001" y="4213342"/>
            <a:ext cx="207668" cy="27988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92405" y="3152001"/>
            <a:ext cx="1722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gyroBohm</a:t>
            </a:r>
            <a:r>
              <a:rPr lang="en-US" dirty="0" smtClean="0"/>
              <a:t> diffusivity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dirty="0" smtClean="0"/>
              <a:t>Tokamak turbulence has a threshold gradient for onset, transport tied to linear stability and nonlinear saturation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8763000" cy="1219200"/>
          </a:xfrm>
        </p:spPr>
        <p:txBody>
          <a:bodyPr/>
          <a:lstStyle/>
          <a:p>
            <a:r>
              <a:rPr lang="en-US" dirty="0" err="1" smtClean="0"/>
              <a:t>GyroBohm</a:t>
            </a:r>
            <a:r>
              <a:rPr lang="en-US" dirty="0" smtClean="0"/>
              <a:t> scaling important, but liner threshold and scaling also matters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 smtClean="0"/>
              <a:t>We must discuss linear drift wave and micro-stability in tokamaks as part of the turbulent transport </a:t>
            </a:r>
            <a:r>
              <a:rPr lang="en-US" dirty="0" smtClean="0"/>
              <a:t>problem</a:t>
            </a:r>
            <a:r>
              <a:rPr lang="en-US" dirty="0"/>
              <a:t> </a:t>
            </a:r>
            <a:r>
              <a:rPr lang="en-US" dirty="0" smtClean="0"/>
              <a:t>(enter </a:t>
            </a:r>
            <a:r>
              <a:rPr lang="en-US" dirty="0" err="1" smtClean="0"/>
              <a:t>gyrokinetic</a:t>
            </a:r>
            <a:r>
              <a:rPr lang="en-US" dirty="0" smtClean="0"/>
              <a:t> theory)</a:t>
            </a:r>
            <a:endParaRPr lang="en-US" dirty="0" smtClean="0"/>
          </a:p>
        </p:txBody>
      </p:sp>
      <p:sp>
        <p:nvSpPr>
          <p:cNvPr id="5" name="TextBox 66"/>
          <p:cNvSpPr txBox="1">
            <a:spLocks noChangeArrowheads="1"/>
          </p:cNvSpPr>
          <p:nvPr/>
        </p:nvSpPr>
        <p:spPr bwMode="auto">
          <a:xfrm>
            <a:off x="2398271" y="4572455"/>
            <a:ext cx="2822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prstClr val="black"/>
                </a:solidFill>
                <a:latin typeface="Helvetica" pitchFamily="34" charset="0"/>
              </a:rPr>
              <a:t>Temperature </a:t>
            </a:r>
            <a:r>
              <a:rPr lang="en-US" altLang="en-US" sz="1600" i="0" dirty="0" smtClean="0">
                <a:solidFill>
                  <a:prstClr val="black"/>
                </a:solidFill>
                <a:latin typeface="Helvetica" pitchFamily="34" charset="0"/>
              </a:rPr>
              <a:t>gradient (-</a:t>
            </a:r>
            <a:r>
              <a:rPr lang="en-US" altLang="en-US" sz="1600" i="0" dirty="0" smtClean="0">
                <a:solidFill>
                  <a:prstClr val="black"/>
                </a:solidFill>
                <a:latin typeface="Helvetica" pitchFamily="34" charset="0"/>
                <a:sym typeface="Symbol"/>
              </a:rPr>
              <a:t></a:t>
            </a:r>
            <a:r>
              <a:rPr lang="en-US" altLang="en-US" sz="1600" i="0" dirty="0" smtClean="0">
                <a:solidFill>
                  <a:prstClr val="black"/>
                </a:solidFill>
                <a:latin typeface="Helvetica" pitchFamily="34" charset="0"/>
              </a:rPr>
              <a:t>T)</a:t>
            </a:r>
            <a:endParaRPr lang="en-US" altLang="en-US" sz="1600" i="0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6" name="TextBox 67"/>
          <p:cNvSpPr txBox="1">
            <a:spLocks noChangeArrowheads="1"/>
          </p:cNvSpPr>
          <p:nvPr/>
        </p:nvSpPr>
        <p:spPr bwMode="auto">
          <a:xfrm>
            <a:off x="152400" y="242941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prstClr val="black"/>
                </a:solidFill>
                <a:latin typeface="Helvetica" pitchFamily="34" charset="0"/>
              </a:rPr>
              <a:t>Heat flux </a:t>
            </a:r>
            <a:r>
              <a:rPr lang="en-US" altLang="en-US" sz="1600" i="0" dirty="0" smtClean="0">
                <a:solidFill>
                  <a:prstClr val="black"/>
                </a:solidFill>
                <a:latin typeface="Helvetica" pitchFamily="34" charset="0"/>
              </a:rPr>
              <a:t>~ </a:t>
            </a:r>
            <a:r>
              <a:rPr lang="en-US" altLang="en-US" sz="1600" i="0" dirty="0">
                <a:solidFill>
                  <a:prstClr val="black"/>
                </a:solidFill>
                <a:latin typeface="Helvetica" pitchFamily="34" charset="0"/>
              </a:rPr>
              <a:t>heating power</a:t>
            </a: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1955800" y="1600200"/>
            <a:ext cx="3429118" cy="2794427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8" name="Straight Arrow Connector 69"/>
          <p:cNvCxnSpPr>
            <a:cxnSpLocks noChangeShapeType="1"/>
          </p:cNvCxnSpPr>
          <p:nvPr/>
        </p:nvCxnSpPr>
        <p:spPr bwMode="auto">
          <a:xfrm>
            <a:off x="3289346" y="3696021"/>
            <a:ext cx="82552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70"/>
          <p:cNvCxnSpPr>
            <a:cxnSpLocks noChangeShapeType="1"/>
          </p:cNvCxnSpPr>
          <p:nvPr/>
        </p:nvCxnSpPr>
        <p:spPr bwMode="auto">
          <a:xfrm flipV="1">
            <a:off x="1955800" y="3314962"/>
            <a:ext cx="3429118" cy="107966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71"/>
          <p:cNvCxnSpPr>
            <a:cxnSpLocks noChangeShapeType="1"/>
          </p:cNvCxnSpPr>
          <p:nvPr/>
        </p:nvCxnSpPr>
        <p:spPr bwMode="auto">
          <a:xfrm>
            <a:off x="4114874" y="3696021"/>
            <a:ext cx="0" cy="69860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72"/>
          <p:cNvCxnSpPr>
            <a:cxnSpLocks noChangeShapeType="1"/>
          </p:cNvCxnSpPr>
          <p:nvPr/>
        </p:nvCxnSpPr>
        <p:spPr bwMode="auto">
          <a:xfrm flipV="1">
            <a:off x="3162342" y="1600200"/>
            <a:ext cx="889031" cy="2413369"/>
          </a:xfrm>
          <a:prstGeom prst="lin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73"/>
          <p:cNvCxnSpPr>
            <a:cxnSpLocks noChangeShapeType="1"/>
          </p:cNvCxnSpPr>
          <p:nvPr/>
        </p:nvCxnSpPr>
        <p:spPr bwMode="auto">
          <a:xfrm>
            <a:off x="3289346" y="3696021"/>
            <a:ext cx="0" cy="698607"/>
          </a:xfrm>
          <a:prstGeom prst="straightConnector1">
            <a:avLst/>
          </a:prstGeom>
          <a:noFill/>
          <a:ln w="158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74"/>
          <p:cNvCxnSpPr>
            <a:cxnSpLocks noChangeShapeType="1"/>
          </p:cNvCxnSpPr>
          <p:nvPr/>
        </p:nvCxnSpPr>
        <p:spPr bwMode="auto">
          <a:xfrm>
            <a:off x="1955800" y="3696021"/>
            <a:ext cx="1333546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75"/>
          <p:cNvCxnSpPr>
            <a:cxnSpLocks noChangeShapeType="1"/>
          </p:cNvCxnSpPr>
          <p:nvPr/>
        </p:nvCxnSpPr>
        <p:spPr bwMode="auto">
          <a:xfrm flipV="1">
            <a:off x="1955800" y="4013569"/>
            <a:ext cx="1206542" cy="38105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76"/>
          <p:cNvSpPr txBox="1">
            <a:spLocks noChangeArrowheads="1"/>
          </p:cNvSpPr>
          <p:nvPr/>
        </p:nvSpPr>
        <p:spPr bwMode="auto">
          <a:xfrm>
            <a:off x="3830018" y="2171787"/>
            <a:ext cx="971774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1822CD"/>
                </a:solidFill>
                <a:latin typeface="Helvetica" pitchFamily="34" charset="0"/>
              </a:rPr>
              <a:t>diffusion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1822CD"/>
                </a:solidFill>
                <a:latin typeface="Helvetica" pitchFamily="34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1822CD"/>
                </a:solidFill>
                <a:latin typeface="Helvetica" pitchFamily="34" charset="0"/>
              </a:rPr>
              <a:t>turbulence</a:t>
            </a:r>
          </a:p>
        </p:txBody>
      </p:sp>
      <p:sp>
        <p:nvSpPr>
          <p:cNvPr id="16" name="TextBox 77"/>
          <p:cNvSpPr txBox="1">
            <a:spLocks noChangeArrowheads="1"/>
          </p:cNvSpPr>
          <p:nvPr/>
        </p:nvSpPr>
        <p:spPr bwMode="auto">
          <a:xfrm>
            <a:off x="4470487" y="3543129"/>
            <a:ext cx="93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prstClr val="black"/>
                </a:solidFill>
                <a:latin typeface="Helvetica" pitchFamily="34" charset="0"/>
              </a:rPr>
              <a:t>collisional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prstClr val="black"/>
                </a:solidFill>
                <a:latin typeface="Helvetica" pitchFamily="34" charset="0"/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3505200"/>
                <a:ext cx="2056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col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col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05200"/>
                <a:ext cx="205671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04748" t="-2675758" r="-197329" b="-168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410200" y="2175994"/>
                <a:ext cx="38543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turb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GB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crit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⋅⋅⋅</m:t>
                          </m:r>
                        </m:e>
                      </m:d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75994"/>
                <a:ext cx="385432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000" dirty="0" smtClean="0"/>
              <a:t>Categorization </a:t>
            </a:r>
            <a:r>
              <a:rPr lang="en-US" sz="3000" dirty="0" smtClean="0"/>
              <a:t>of </a:t>
            </a:r>
            <a:r>
              <a:rPr lang="en-US" sz="3000" dirty="0" smtClean="0"/>
              <a:t>turbulence lectures this week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/>
          <a:lstStyle/>
          <a:p>
            <a:r>
              <a:rPr lang="en-US" dirty="0" smtClean="0"/>
              <a:t>3D hydrodynamic turbulence (Lectures #1/2)</a:t>
            </a:r>
          </a:p>
          <a:p>
            <a:pPr lvl="1"/>
            <a:r>
              <a:rPr lang="en-US" dirty="0"/>
              <a:t>Neutral </a:t>
            </a:r>
            <a:r>
              <a:rPr lang="en-US" dirty="0" smtClean="0"/>
              <a:t>fluid, incompressible </a:t>
            </a:r>
            <a:r>
              <a:rPr lang="en-US" dirty="0"/>
              <a:t>Euler equations </a:t>
            </a:r>
            <a:r>
              <a:rPr lang="en-US" dirty="0" smtClean="0"/>
              <a:t>(continuity + </a:t>
            </a:r>
            <a:r>
              <a:rPr lang="en-US" dirty="0" err="1" smtClean="0"/>
              <a:t>Navier</a:t>
            </a:r>
            <a:r>
              <a:rPr lang="en-US" dirty="0" smtClean="0"/>
              <a:t>-Stokes)</a:t>
            </a:r>
            <a:endParaRPr lang="en-US" dirty="0" smtClean="0"/>
          </a:p>
          <a:p>
            <a:pPr lvl="1"/>
            <a:r>
              <a:rPr lang="en-US" dirty="0" smtClean="0"/>
              <a:t>Nonlinear energy c</a:t>
            </a:r>
            <a:r>
              <a:rPr lang="en-US" dirty="0" smtClean="0"/>
              <a:t>ascade in inertial range (between forcing and dissipation scales)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Kolmogorov spectrum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2000" dirty="0" smtClean="0"/>
              <a:t>3D </a:t>
            </a:r>
            <a:r>
              <a:rPr lang="en-US" sz="2000" dirty="0" smtClean="0"/>
              <a:t>MHD turbulence (</a:t>
            </a:r>
            <a:r>
              <a:rPr lang="en-US" sz="2000" dirty="0" smtClean="0"/>
              <a:t>Lectures </a:t>
            </a:r>
            <a:r>
              <a:rPr lang="en-US" sz="2000" dirty="0" smtClean="0"/>
              <a:t>#</a:t>
            </a:r>
            <a:r>
              <a:rPr lang="en-US" sz="2000" dirty="0" smtClean="0"/>
              <a:t>2/4)</a:t>
            </a:r>
            <a:endParaRPr lang="en-US" sz="2000" dirty="0" smtClean="0"/>
          </a:p>
          <a:p>
            <a:pPr lvl="1"/>
            <a:r>
              <a:rPr lang="en-US" sz="1800" dirty="0" smtClean="0"/>
              <a:t>Alfven waves in presence of </a:t>
            </a:r>
            <a:r>
              <a:rPr lang="en-US" sz="1800" dirty="0" smtClean="0"/>
              <a:t>guiding B </a:t>
            </a:r>
            <a:r>
              <a:rPr lang="en-US" sz="1800" dirty="0" smtClean="0"/>
              <a:t>field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/>
              <a:t>anisotropy, additional </a:t>
            </a:r>
            <a:r>
              <a:rPr lang="en-US" sz="1800" dirty="0" smtClean="0"/>
              <a:t>linear term</a:t>
            </a:r>
          </a:p>
          <a:p>
            <a:pPr lvl="1"/>
            <a:r>
              <a:rPr lang="en-US" sz="1800" dirty="0" smtClean="0"/>
              <a:t>Derived in single-fluid MHD limit</a:t>
            </a:r>
          </a:p>
          <a:p>
            <a:pPr lvl="1"/>
            <a:r>
              <a:rPr lang="en-US" sz="1800" dirty="0" smtClean="0"/>
              <a:t>Assumed uniform field and plasma (no background gradients 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dirty="0" smtClean="0"/>
              <a:t>B</a:t>
            </a:r>
            <a:r>
              <a:rPr lang="en-US" sz="1800" dirty="0" smtClean="0"/>
              <a:t>, </a:t>
            </a:r>
            <a:r>
              <a:rPr lang="en-US" dirty="0" smtClean="0">
                <a:sym typeface="Symbol"/>
              </a:rPr>
              <a:t></a:t>
            </a:r>
            <a:r>
              <a:rPr lang="en-US" sz="1800" dirty="0" smtClean="0"/>
              <a:t>n</a:t>
            </a:r>
            <a:r>
              <a:rPr lang="en-US" sz="1800" dirty="0" smtClean="0"/>
              <a:t>, </a:t>
            </a:r>
            <a:r>
              <a:rPr lang="en-US" dirty="0" smtClean="0">
                <a:sym typeface="Symbol"/>
              </a:rPr>
              <a:t></a:t>
            </a:r>
            <a:r>
              <a:rPr lang="en-US" sz="1800" dirty="0" smtClean="0"/>
              <a:t>T)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2000" dirty="0" smtClean="0"/>
              <a:t>2D drift wave turbulence </a:t>
            </a:r>
            <a:r>
              <a:rPr lang="en-US" sz="2000" dirty="0" smtClean="0"/>
              <a:t>(Lecture #3, today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Strong anisotropy due to strong background magnetic field</a:t>
            </a:r>
          </a:p>
          <a:p>
            <a:pPr lvl="1"/>
            <a:r>
              <a:rPr lang="en-US" sz="1800" dirty="0" smtClean="0"/>
              <a:t>Driven </a:t>
            </a:r>
            <a:r>
              <a:rPr lang="en-US" sz="1800" dirty="0" smtClean="0"/>
              <a:t>by cross-field background thermal gradients (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baseline="-25000" dirty="0" smtClean="0">
                <a:sym typeface="Symbol"/>
              </a:rPr>
              <a:t>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M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baseline="-25000" dirty="0">
                <a:sym typeface="Symbol"/>
              </a:rPr>
              <a:t></a:t>
            </a:r>
            <a:r>
              <a:rPr lang="en-US" sz="1800" dirty="0" smtClean="0"/>
              <a:t>n, 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baseline="-25000" dirty="0">
                <a:sym typeface="Symbol"/>
              </a:rPr>
              <a:t></a:t>
            </a:r>
            <a:r>
              <a:rPr lang="en-US" sz="1800" dirty="0" smtClean="0"/>
              <a:t>T)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additional linear </a:t>
            </a:r>
            <a:r>
              <a:rPr lang="en-US" sz="1800" dirty="0" smtClean="0"/>
              <a:t>term, source </a:t>
            </a:r>
            <a:r>
              <a:rPr lang="en-US" sz="1800" dirty="0" smtClean="0"/>
              <a:t>of instability </a:t>
            </a:r>
            <a:r>
              <a:rPr lang="en-US" sz="1800" dirty="0" smtClean="0"/>
              <a:t>turbulence </a:t>
            </a:r>
            <a:r>
              <a:rPr lang="en-US" sz="1800" dirty="0" smtClean="0"/>
              <a:t>to relax gradients</a:t>
            </a:r>
          </a:p>
          <a:p>
            <a:pPr lvl="1"/>
            <a:r>
              <a:rPr lang="en-US" dirty="0">
                <a:sym typeface="Symbol"/>
              </a:rPr>
              <a:t>I</a:t>
            </a:r>
            <a:r>
              <a:rPr lang="en-US" dirty="0"/>
              <a:t>nhomogeneous B gives rise to </a:t>
            </a:r>
            <a:r>
              <a:rPr lang="en-US" dirty="0">
                <a:sym typeface="Symbol"/>
              </a:rPr>
              <a:t>B &amp; curvature drifts and particle trapping </a:t>
            </a:r>
            <a:r>
              <a:rPr lang="en-US" dirty="0">
                <a:sym typeface="Wingdings" panose="05000000000000000000" pitchFamily="2" charset="2"/>
              </a:rPr>
              <a:t> additional dynamics for </a:t>
            </a:r>
            <a:r>
              <a:rPr lang="en-US" dirty="0" smtClean="0">
                <a:sym typeface="Symbol"/>
              </a:rPr>
              <a:t>instability</a:t>
            </a:r>
          </a:p>
          <a:p>
            <a:pPr lvl="1"/>
            <a:r>
              <a:rPr lang="en-US" sz="1800" dirty="0" smtClean="0"/>
              <a:t>Derived in two-fluid (or two-species kinetic) limit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563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"/>
          <a:stretch/>
        </p:blipFill>
        <p:spPr bwMode="auto">
          <a:xfrm>
            <a:off x="0" y="-1"/>
            <a:ext cx="9144000" cy="648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267200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(for each species)</a:t>
            </a:r>
            <a:endParaRPr lang="en-US" sz="1600" b="0" i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0146" y="1981200"/>
                <a:ext cx="1351054" cy="48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~</m:t>
                    </m:r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100" dirty="0" smtClean="0"/>
                  <a:t>  for ions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46" y="1981200"/>
                <a:ext cx="1351054" cy="4876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0" y="0"/>
            <a:ext cx="9153525" cy="642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595471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 i="0" dirty="0">
                <a:solidFill>
                  <a:schemeClr val="tx1"/>
                </a:solidFill>
                <a:latin typeface="+mn-lt"/>
                <a:cs typeface="Arial" charset="0"/>
              </a:rPr>
              <a:t>to obtain </a:t>
            </a:r>
            <a:r>
              <a:rPr lang="en-US" sz="1800" b="0" i="0" dirty="0" err="1">
                <a:solidFill>
                  <a:schemeClr val="tx1"/>
                </a:solidFill>
                <a:latin typeface="Symbol" panose="05050102010706020507" pitchFamily="18" charset="2"/>
                <a:cs typeface="Arial" charset="0"/>
              </a:rPr>
              <a:t>dj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n-US" sz="1800" b="0" i="0" dirty="0">
                <a:solidFill>
                  <a:schemeClr val="tx1"/>
                </a:solidFill>
                <a:latin typeface="Symbol" panose="05050102010706020507" pitchFamily="18" charset="2"/>
                <a:cs typeface="Arial" charset="0"/>
              </a:rPr>
              <a:t>d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4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438400"/>
          </a:xfrm>
        </p:spPr>
        <p:txBody>
          <a:bodyPr/>
          <a:lstStyle/>
          <a:p>
            <a:r>
              <a:rPr lang="en-US" altLang="en-US" sz="4400" dirty="0" smtClean="0"/>
              <a:t>Drift waves</a:t>
            </a:r>
          </a:p>
        </p:txBody>
      </p:sp>
    </p:spTree>
    <p:extLst>
      <p:ext uri="{BB962C8B-B14F-4D97-AF65-F5344CB8AC3E}">
        <p14:creationId xmlns:p14="http://schemas.microsoft.com/office/powerpoint/2010/main" val="41364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400" dirty="0" smtClean="0"/>
              <a:t>40+ years of theory predicts turbulence in magnetized plasma should often be drift wave in nature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000" u="sng" dirty="0" smtClean="0"/>
              <a:t>General predicted drift wave characteristics:</a:t>
            </a:r>
          </a:p>
          <a:p>
            <a:pPr marL="342739" indent="-342739">
              <a:defRPr/>
            </a:pPr>
            <a:r>
              <a:rPr lang="en-US" altLang="en-US" sz="2000" dirty="0" smtClean="0"/>
              <a:t>Finite-frequency drifting waves, </a:t>
            </a:r>
            <a:r>
              <a:rPr lang="en-US" altLang="en-US" sz="2000" dirty="0" smtClean="0">
                <a:latin typeface="Symbol" panose="05050102010706020507" pitchFamily="18" charset="2"/>
              </a:rPr>
              <a:t>w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k</a:t>
            </a:r>
            <a:r>
              <a:rPr lang="en-US" altLang="en-US" sz="2000" baseline="-25000" dirty="0" err="1" smtClean="0">
                <a:latin typeface="Symbol" panose="05050102010706020507" pitchFamily="18" charset="2"/>
              </a:rPr>
              <a:t>q</a:t>
            </a:r>
            <a:r>
              <a:rPr lang="en-US" altLang="en-US" sz="2000" dirty="0" smtClean="0"/>
              <a:t>)~</a:t>
            </a:r>
            <a:r>
              <a:rPr lang="en-US" altLang="en-US" sz="2000" dirty="0" smtClean="0">
                <a:latin typeface="Symbol" panose="05050102010706020507" pitchFamily="18" charset="2"/>
              </a:rPr>
              <a:t>w</a:t>
            </a:r>
            <a:r>
              <a:rPr lang="en-US" altLang="en-US" sz="2000" baseline="-25000" dirty="0" smtClean="0"/>
              <a:t>*</a:t>
            </a:r>
            <a:r>
              <a:rPr lang="en-US" altLang="en-US" sz="2000" dirty="0" smtClean="0"/>
              <a:t>~</a:t>
            </a:r>
            <a:r>
              <a:rPr lang="en-US" altLang="en-US" sz="2000" dirty="0" err="1" smtClean="0"/>
              <a:t>k</a:t>
            </a:r>
            <a:r>
              <a:rPr lang="en-US" altLang="en-US" sz="2000" baseline="-25000" dirty="0" err="1" smtClean="0">
                <a:latin typeface="Symbol" panose="05050102010706020507" pitchFamily="18" charset="2"/>
              </a:rPr>
              <a:t>q</a:t>
            </a:r>
            <a:r>
              <a:rPr lang="en-US" altLang="en-US" sz="2000" dirty="0" err="1" smtClean="0"/>
              <a:t>V</a:t>
            </a:r>
            <a:r>
              <a:rPr lang="en-US" altLang="en-US" sz="2000" baseline="-25000" dirty="0" smtClean="0"/>
              <a:t>*</a:t>
            </a:r>
            <a:r>
              <a:rPr lang="en-US" altLang="en-US" sz="2000" dirty="0" smtClean="0"/>
              <a:t>~(</a:t>
            </a:r>
            <a:r>
              <a:rPr lang="en-US" altLang="en-US" sz="2000" dirty="0" err="1" smtClean="0"/>
              <a:t>k</a:t>
            </a:r>
            <a:r>
              <a:rPr lang="en-US" altLang="en-US" sz="2000" baseline="-25000" dirty="0" err="1" smtClean="0">
                <a:latin typeface="Symbol" panose="05050102010706020507" pitchFamily="18" charset="2"/>
              </a:rPr>
              <a:t>q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000" dirty="0" smtClean="0"/>
              <a:t>)</a:t>
            </a:r>
            <a:r>
              <a:rPr lang="en-US" altLang="en-US" sz="2000" dirty="0" err="1" smtClean="0"/>
              <a:t>v</a:t>
            </a:r>
            <a:r>
              <a:rPr lang="en-US" altLang="en-US" sz="2000" baseline="-25000" dirty="0" err="1" smtClean="0"/>
              <a:t>T</a:t>
            </a:r>
            <a:r>
              <a:rPr lang="en-US" altLang="en-US" sz="2000" dirty="0" smtClean="0"/>
              <a:t>/L</a:t>
            </a:r>
            <a:r>
              <a:rPr lang="en-US" altLang="en-US" sz="2000" baseline="-25000" dirty="0" smtClean="0"/>
              <a:t>n</a:t>
            </a:r>
          </a:p>
          <a:p>
            <a:pPr marL="742789" lvl="1" indent="-342739">
              <a:defRPr/>
            </a:pPr>
            <a:r>
              <a:rPr lang="en-US" altLang="en-US" sz="1800" dirty="0" smtClean="0"/>
              <a:t>Driven by </a:t>
            </a:r>
            <a:r>
              <a:rPr lang="en-US" altLang="en-US" sz="1800" dirty="0" smtClean="0">
                <a:sym typeface="Symbol"/>
              </a:rPr>
              <a:t></a:t>
            </a:r>
            <a:r>
              <a:rPr lang="en-US" altLang="en-US" sz="1800" dirty="0" smtClean="0"/>
              <a:t>n, </a:t>
            </a:r>
            <a:r>
              <a:rPr lang="en-US" altLang="en-US" sz="1800" dirty="0" smtClean="0">
                <a:sym typeface="Symbol"/>
              </a:rPr>
              <a:t></a:t>
            </a:r>
            <a:r>
              <a:rPr lang="en-US" altLang="en-US" sz="1800" dirty="0" smtClean="0"/>
              <a:t>T (1/L</a:t>
            </a:r>
            <a:r>
              <a:rPr lang="en-US" altLang="en-US" sz="1800" baseline="-25000" dirty="0" smtClean="0"/>
              <a:t>n</a:t>
            </a:r>
            <a:r>
              <a:rPr lang="en-US" altLang="en-US" sz="1800" dirty="0" smtClean="0"/>
              <a:t> = -1/n</a:t>
            </a:r>
            <a:r>
              <a:rPr lang="en-US" altLang="en-US" sz="1800" dirty="0" smtClean="0">
                <a:sym typeface="Symbol"/>
              </a:rPr>
              <a:t>n)</a:t>
            </a:r>
            <a:endParaRPr lang="en-US" altLang="en-US" sz="1800" dirty="0" smtClean="0"/>
          </a:p>
          <a:p>
            <a:pPr marL="742602" lvl="1" indent="-285616">
              <a:defRPr/>
            </a:pPr>
            <a:endParaRPr lang="en-US" altLang="en-US" sz="1800" dirty="0" smtClean="0"/>
          </a:p>
          <a:p>
            <a:pPr marL="342739" indent="-342739">
              <a:defRPr/>
            </a:pPr>
            <a:r>
              <a:rPr lang="en-US" altLang="en-US" sz="2000" dirty="0" smtClean="0"/>
              <a:t>Quasi-2D</a:t>
            </a:r>
            <a:r>
              <a:rPr lang="en-US" altLang="en-US" sz="2000" dirty="0"/>
              <a:t>, elongated along the field lines (L</a:t>
            </a:r>
            <a:r>
              <a:rPr lang="en-US" altLang="en-US" sz="2000" baseline="-25000" dirty="0"/>
              <a:t>||</a:t>
            </a:r>
            <a:r>
              <a:rPr lang="en-US" altLang="en-US" sz="2000" dirty="0"/>
              <a:t>&gt;&gt;L</a:t>
            </a:r>
            <a:r>
              <a:rPr lang="en-US" altLang="en-US" sz="2000" baseline="-25000" dirty="0">
                <a:sym typeface="Symbol"/>
              </a:rPr>
              <a:t></a:t>
            </a:r>
            <a:r>
              <a:rPr lang="en-US" altLang="en-US" sz="2000" dirty="0"/>
              <a:t>, k</a:t>
            </a:r>
            <a:r>
              <a:rPr lang="en-US" altLang="en-US" sz="2000" baseline="-25000" dirty="0"/>
              <a:t>||</a:t>
            </a:r>
            <a:r>
              <a:rPr lang="en-US" altLang="en-US" sz="2000" dirty="0"/>
              <a:t> &lt;&lt; k</a:t>
            </a:r>
            <a:r>
              <a:rPr lang="en-US" altLang="en-US" sz="2000" baseline="-25000" dirty="0">
                <a:sym typeface="Symbol"/>
              </a:rPr>
              <a:t> </a:t>
            </a:r>
            <a:r>
              <a:rPr lang="en-US" altLang="en-US" sz="2000" dirty="0"/>
              <a:t>)</a:t>
            </a:r>
          </a:p>
          <a:p>
            <a:pPr marL="742602" lvl="1" indent="-285616">
              <a:defRPr/>
            </a:pPr>
            <a:r>
              <a:rPr lang="en-US" altLang="en-US" sz="1800" dirty="0" smtClean="0"/>
              <a:t>Particles can rapidly move along field lines to smooth out perturbations</a:t>
            </a:r>
          </a:p>
          <a:p>
            <a:pPr marL="742789" lvl="1" indent="-342739">
              <a:defRPr/>
            </a:pPr>
            <a:r>
              <a:rPr lang="en-US" altLang="en-US" sz="1800" dirty="0" smtClean="0"/>
              <a:t>Perpendicular sizes linked to local </a:t>
            </a:r>
            <a:r>
              <a:rPr lang="en-US" altLang="en-US" sz="1800" dirty="0" err="1" smtClean="0"/>
              <a:t>gyroradius</a:t>
            </a:r>
            <a:r>
              <a:rPr lang="en-US" altLang="en-US" sz="1800" dirty="0" smtClean="0"/>
              <a:t>, L</a:t>
            </a:r>
            <a:r>
              <a:rPr lang="en-US" altLang="en-US" sz="1800" baseline="-25000" dirty="0" smtClean="0">
                <a:sym typeface="Symbol"/>
              </a:rPr>
              <a:t></a:t>
            </a:r>
            <a:r>
              <a:rPr lang="en-US" altLang="en-US" sz="1800" dirty="0" smtClean="0">
                <a:sym typeface="Symbol"/>
              </a:rPr>
              <a:t>~</a:t>
            </a:r>
            <a:r>
              <a:rPr lang="en-US" altLang="en-US" sz="1800" dirty="0" err="1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altLang="en-US" sz="1800" baseline="-25000" dirty="0" err="1" smtClean="0">
                <a:sym typeface="Symbol"/>
              </a:rPr>
              <a:t>i,e</a:t>
            </a:r>
            <a:r>
              <a:rPr lang="en-US" altLang="en-US" sz="1800" dirty="0" smtClean="0">
                <a:sym typeface="Symbol"/>
              </a:rPr>
              <a:t> or </a:t>
            </a:r>
            <a:r>
              <a:rPr lang="en-US" altLang="en-US" sz="1800" dirty="0" smtClean="0"/>
              <a:t>k</a:t>
            </a:r>
            <a:r>
              <a:rPr lang="en-US" altLang="en-US" sz="1800" baseline="-25000" dirty="0" smtClean="0">
                <a:sym typeface="Symbol"/>
              </a:rPr>
              <a:t></a:t>
            </a:r>
            <a:r>
              <a:rPr lang="en-US" altLang="en-US" sz="1800" dirty="0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altLang="en-US" sz="1800" baseline="-25000" dirty="0" smtClean="0">
                <a:sym typeface="Symbol"/>
              </a:rPr>
              <a:t>i,e</a:t>
            </a:r>
            <a:r>
              <a:rPr lang="en-US" altLang="en-US" sz="1800" dirty="0" smtClean="0">
                <a:sym typeface="Symbol"/>
              </a:rPr>
              <a:t>~1</a:t>
            </a:r>
            <a:endParaRPr lang="en-US" altLang="en-US" sz="1800" dirty="0" smtClean="0"/>
          </a:p>
          <a:p>
            <a:pPr marL="342739" indent="-342739">
              <a:defRPr/>
            </a:pPr>
            <a:endParaRPr lang="en-US" altLang="en-US" sz="2000" dirty="0" smtClean="0"/>
          </a:p>
          <a:p>
            <a:pPr marL="342739" indent="-342739">
              <a:defRPr/>
            </a:pPr>
            <a:r>
              <a:rPr lang="en-US" altLang="en-US" sz="2000" dirty="0" smtClean="0"/>
              <a:t>In </a:t>
            </a:r>
            <a:r>
              <a:rPr lang="en-US" altLang="en-US" sz="2000" dirty="0" smtClean="0"/>
              <a:t>a tokamak expected to be “ballooning”, i.e. stronger on outboard side</a:t>
            </a:r>
          </a:p>
          <a:p>
            <a:pPr marL="742602" lvl="1" indent="-285616">
              <a:defRPr/>
            </a:pPr>
            <a:r>
              <a:rPr lang="en-US" altLang="en-US" sz="1800" dirty="0" smtClean="0"/>
              <a:t>Due to “bad curvature”/”effective gravity” pointing outwards from symmetry axis</a:t>
            </a:r>
          </a:p>
          <a:p>
            <a:pPr marL="742602" lvl="1" indent="-285616">
              <a:defRPr/>
            </a:pPr>
            <a:endParaRPr lang="en-US" altLang="en-US" sz="1800" dirty="0" smtClean="0"/>
          </a:p>
          <a:p>
            <a:pPr marL="342739" indent="-342739">
              <a:defRPr/>
            </a:pPr>
            <a:r>
              <a:rPr lang="en-US" altLang="en-US" sz="2000" dirty="0" smtClean="0"/>
              <a:t>Transport </a:t>
            </a:r>
            <a:r>
              <a:rPr lang="en-US" altLang="en-US" sz="2000" dirty="0" smtClean="0"/>
              <a:t>has </a:t>
            </a:r>
            <a:r>
              <a:rPr lang="en-US" altLang="en-US" sz="2000" dirty="0" err="1" smtClean="0"/>
              <a:t>gyrobohm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scaling, 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2000" baseline="-25000" dirty="0" err="1" smtClean="0"/>
              <a:t>GB</a:t>
            </a:r>
            <a:r>
              <a:rPr lang="en-US" altLang="en-US" sz="2000" dirty="0" smtClean="0"/>
              <a:t>=</a:t>
            </a:r>
            <a:r>
              <a:rPr lang="en-US" altLang="en-US" sz="2000" dirty="0" smtClean="0">
                <a:latin typeface="Symbol" panose="05050102010706020507" pitchFamily="18" charset="2"/>
              </a:rPr>
              <a:t>r</a:t>
            </a:r>
            <a:r>
              <a:rPr lang="en-US" altLang="en-US" sz="2000" baseline="-25000" dirty="0" smtClean="0"/>
              <a:t>i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v</a:t>
            </a:r>
            <a:r>
              <a:rPr lang="en-US" altLang="en-US" sz="2000" baseline="-25000" dirty="0" smtClean="0"/>
              <a:t>Ti</a:t>
            </a:r>
            <a:r>
              <a:rPr lang="en-US" altLang="en-US" sz="2000" dirty="0" smtClean="0"/>
              <a:t>/R</a:t>
            </a:r>
          </a:p>
          <a:p>
            <a:pPr marL="742789" lvl="1" indent="-342739">
              <a:defRPr/>
            </a:pPr>
            <a:r>
              <a:rPr lang="en-US" altLang="en-US" sz="1600" dirty="0" smtClean="0"/>
              <a:t>But other factors important like threshold and stiffness: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1600" baseline="-25000" dirty="0" err="1" smtClean="0"/>
              <a:t>turb</a:t>
            </a:r>
            <a:r>
              <a:rPr lang="en-US" altLang="en-US" sz="1600" dirty="0" smtClean="0"/>
              <a:t> ~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1600" baseline="-25000" dirty="0" err="1" smtClean="0"/>
              <a:t>GB</a:t>
            </a:r>
            <a:r>
              <a:rPr lang="en-US" altLang="en-US" sz="1600" dirty="0" err="1" smtClean="0">
                <a:sym typeface="Symbol"/>
              </a:rPr>
              <a:t>F</a:t>
            </a:r>
            <a:r>
              <a:rPr lang="en-US" altLang="en-US" sz="1600" dirty="0" smtClean="0">
                <a:sym typeface="Symbol"/>
              </a:rPr>
              <a:t>()[R/L</a:t>
            </a:r>
            <a:r>
              <a:rPr lang="en-US" altLang="en-US" sz="1600" baseline="-25000" dirty="0" smtClean="0">
                <a:sym typeface="Symbol"/>
              </a:rPr>
              <a:t>T</a:t>
            </a:r>
            <a:r>
              <a:rPr lang="en-US" altLang="en-US" sz="1600" dirty="0" smtClean="0">
                <a:sym typeface="Symbol"/>
              </a:rPr>
              <a:t>-R/</a:t>
            </a:r>
            <a:r>
              <a:rPr lang="en-US" altLang="en-US" sz="1600" dirty="0" err="1" smtClean="0">
                <a:sym typeface="Symbol"/>
              </a:rPr>
              <a:t>L</a:t>
            </a:r>
            <a:r>
              <a:rPr lang="en-US" altLang="en-US" sz="1600" baseline="-25000" dirty="0" err="1" smtClean="0">
                <a:sym typeface="Symbol"/>
              </a:rPr>
              <a:t>T,crit</a:t>
            </a:r>
            <a:r>
              <a:rPr lang="en-US" altLang="en-US" sz="1600" dirty="0" smtClean="0">
                <a:sym typeface="Symbol"/>
              </a:rPr>
              <a:t>]</a:t>
            </a:r>
          </a:p>
          <a:p>
            <a:pPr marL="342739" indent="-342739">
              <a:defRPr/>
            </a:pPr>
            <a:endParaRPr lang="en-US" altLang="en-US" dirty="0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495800" y="1752600"/>
            <a:ext cx="2209800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15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Can identify key terms in “</a:t>
            </a:r>
            <a:r>
              <a:rPr lang="en-US" dirty="0" err="1" smtClean="0"/>
              <a:t>gyrofluid</a:t>
            </a:r>
            <a:r>
              <a:rPr lang="en-US" dirty="0" smtClean="0"/>
              <a:t>” equations responsible for drift wave dynamics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5105400"/>
              </a:xfrm>
            </p:spPr>
            <p:txBody>
              <a:bodyPr/>
              <a:lstStyle/>
              <a:p>
                <a:r>
                  <a:rPr lang="en-US" sz="2000" dirty="0" smtClean="0"/>
                  <a:t>Start with toroidal GK equation in the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dirty="0" err="1" smtClean="0"/>
                  <a:t>f</a:t>
                </a:r>
                <a:r>
                  <a:rPr lang="en-US" sz="2000" dirty="0" smtClean="0"/>
                  <a:t> limit (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dirty="0" err="1" smtClean="0"/>
                  <a:t>f</a:t>
                </a:r>
                <a:r>
                  <a:rPr lang="en-US" sz="2000" dirty="0" smtClean="0"/>
                  <a:t>/F</a:t>
                </a:r>
                <a:r>
                  <a:rPr lang="en-US" sz="2000" baseline="-25000" dirty="0" smtClean="0"/>
                  <a:t>M </a:t>
                </a:r>
                <a:r>
                  <a:rPr lang="en-US" sz="2000" dirty="0" smtClean="0"/>
                  <a:t>&lt;&lt; 1)</a:t>
                </a:r>
              </a:p>
              <a:p>
                <a:r>
                  <a:rPr lang="en-US" sz="2000" dirty="0" smtClean="0"/>
                  <a:t>Take fluid </a:t>
                </a:r>
                <a:r>
                  <a:rPr lang="en-US" sz="2000" dirty="0" smtClean="0"/>
                  <a:t>moments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[1,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 smtClean="0"/>
                  <a:t>)</a:t>
                </a:r>
                <a:endParaRPr lang="en-US" sz="2000" dirty="0" smtClean="0"/>
              </a:p>
              <a:p>
                <a:r>
                  <a:rPr lang="en-US" sz="2000" dirty="0" smtClean="0"/>
                  <a:t>Apply clever closures that “best” reproduce linear toroidal </a:t>
                </a:r>
                <a:r>
                  <a:rPr lang="en-US" sz="2000" dirty="0" err="1" smtClean="0"/>
                  <a:t>gyrokinetics</a:t>
                </a:r>
                <a:r>
                  <a:rPr lang="en-US" sz="2000" dirty="0" smtClean="0"/>
                  <a:t> (Hammett, Perkins, Beer, Dorland, Waltz, </a:t>
                </a:r>
                <a:r>
                  <a:rPr lang="en-US" sz="2000" dirty="0" smtClean="0"/>
                  <a:t>…), e.g.: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on c</a:t>
                </a:r>
                <a:r>
                  <a:rPr lang="en-US" sz="2000" dirty="0" smtClean="0"/>
                  <a:t>ontinuity </a:t>
                </a:r>
                <a:r>
                  <a:rPr lang="en-US" sz="2000" dirty="0" smtClean="0"/>
                  <a:t>and energy (M. Beer thesis, 1995):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b="1" dirty="0" smtClean="0"/>
                  <a:t>Perturbed E</a:t>
                </a:r>
                <a:r>
                  <a:rPr lang="en-US" sz="2000" b="1" dirty="0" smtClean="0">
                    <a:sym typeface="Symbol"/>
                  </a:rPr>
                  <a:t></a:t>
                </a:r>
                <a:r>
                  <a:rPr lang="en-US" sz="2000" b="1" dirty="0" smtClean="0"/>
                  <a:t>B drift + background gradients (</a:t>
                </a:r>
                <a:r>
                  <a:rPr lang="en-US" sz="2000" b="1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b="1" dirty="0" err="1" smtClean="0"/>
                  <a:t>v</a:t>
                </a:r>
                <a:r>
                  <a:rPr lang="en-US" sz="2000" b="1" baseline="-25000" dirty="0" err="1" smtClean="0"/>
                  <a:t>E</a:t>
                </a:r>
                <a:r>
                  <a:rPr lang="en-US" sz="2000" b="1" dirty="0">
                    <a:sym typeface="Symbol"/>
                  </a:rPr>
                  <a:t></a:t>
                </a:r>
                <a:r>
                  <a:rPr lang="en-US" sz="2000" b="1" dirty="0" smtClean="0">
                    <a:sym typeface="Symbol"/>
                  </a:rPr>
                  <a:t>n</a:t>
                </a:r>
                <a:r>
                  <a:rPr lang="en-US" sz="2000" b="1" baseline="-25000" dirty="0" smtClean="0">
                    <a:sym typeface="Symbol"/>
                  </a:rPr>
                  <a:t>0</a:t>
                </a:r>
                <a:r>
                  <a:rPr lang="en-US" sz="2000" b="1" dirty="0" smtClean="0">
                    <a:sym typeface="Symbol"/>
                  </a:rPr>
                  <a:t>, </a:t>
                </a:r>
                <a:r>
                  <a:rPr lang="en-US" sz="2000" b="1" dirty="0" err="1">
                    <a:latin typeface="Symbol" panose="05050102010706020507" pitchFamily="18" charset="2"/>
                  </a:rPr>
                  <a:t>d</a:t>
                </a:r>
                <a:r>
                  <a:rPr lang="en-US" sz="2000" b="1" dirty="0" err="1"/>
                  <a:t>v</a:t>
                </a:r>
                <a:r>
                  <a:rPr lang="en-US" sz="2000" b="1" baseline="-25000" dirty="0" err="1"/>
                  <a:t>E</a:t>
                </a:r>
                <a:r>
                  <a:rPr lang="en-US" sz="2000" b="1" dirty="0">
                    <a:sym typeface="Symbol"/>
                  </a:rPr>
                  <a:t></a:t>
                </a:r>
                <a:r>
                  <a:rPr lang="en-US" sz="2000" b="1" dirty="0" smtClean="0">
                    <a:sym typeface="Symbol"/>
                  </a:rPr>
                  <a:t>T</a:t>
                </a:r>
                <a:r>
                  <a:rPr lang="en-US" sz="2000" b="1" baseline="-25000" dirty="0" smtClean="0">
                    <a:sym typeface="Symbol"/>
                  </a:rPr>
                  <a:t>0</a:t>
                </a:r>
                <a:r>
                  <a:rPr lang="en-US" sz="2000" b="1" dirty="0" smtClean="0">
                    <a:sym typeface="Symbol"/>
                  </a:rPr>
                  <a:t>) are </a:t>
                </a:r>
                <a:r>
                  <a:rPr lang="en-US" sz="2000" b="1" dirty="0" smtClean="0"/>
                  <a:t>fundamental to drift wave dynamics</a:t>
                </a:r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5105400"/>
              </a:xfrm>
              <a:blipFill rotWithShape="1">
                <a:blip r:embed="rId2"/>
                <a:stretch>
                  <a:fillRect l="-765" t="-3704" b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3475825"/>
            <a:ext cx="8475076" cy="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182"/>
            <a:ext cx="9091613" cy="9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Simple classic electron drift wave in a magnetic slab (B=B</a:t>
            </a:r>
            <a:r>
              <a:rPr lang="en-US" sz="2800" baseline="-25000" dirty="0" smtClean="0"/>
              <a:t>Z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" y="1066800"/>
            <a:ext cx="8763000" cy="1066800"/>
          </a:xfrm>
        </p:spPr>
        <p:txBody>
          <a:bodyPr/>
          <a:lstStyle/>
          <a:p>
            <a:r>
              <a:rPr lang="en-US" sz="2000" dirty="0" smtClean="0"/>
              <a:t>Assume cool ions (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Ti</a:t>
            </a:r>
            <a:r>
              <a:rPr lang="en-US" sz="2000" dirty="0" smtClean="0"/>
              <a:t> &lt;&lt;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/k</a:t>
            </a:r>
            <a:r>
              <a:rPr lang="en-US" sz="2000" baseline="-25000" dirty="0" smtClean="0"/>
              <a:t>||</a:t>
            </a:r>
            <a:r>
              <a:rPr lang="en-US" sz="2000" dirty="0" smtClean="0"/>
              <a:t>), </a:t>
            </a:r>
            <a:r>
              <a:rPr lang="en-US" dirty="0" smtClean="0"/>
              <a:t>isothermal electrons, </a:t>
            </a:r>
            <a:r>
              <a:rPr lang="en-US" sz="2000" dirty="0" smtClean="0"/>
              <a:t>no </a:t>
            </a:r>
            <a:r>
              <a:rPr lang="en-US" sz="2000" dirty="0" smtClean="0"/>
              <a:t>temperature </a:t>
            </a:r>
            <a:r>
              <a:rPr lang="en-US" sz="2000" dirty="0" smtClean="0"/>
              <a:t>gradients, </a:t>
            </a:r>
            <a:r>
              <a:rPr lang="en-US" sz="2000" dirty="0" smtClean="0"/>
              <a:t>no </a:t>
            </a:r>
            <a:r>
              <a:rPr lang="en-US" sz="2000" dirty="0" err="1" smtClean="0"/>
              <a:t>toroidicity</a:t>
            </a:r>
            <a:r>
              <a:rPr lang="en-US" sz="2000" dirty="0" smtClean="0"/>
              <a:t>, electrostatic (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dirty="0" smtClean="0">
                <a:sym typeface="Wingdings" panose="05000000000000000000" pitchFamily="2" charset="2"/>
              </a:rPr>
              <a:t>0),</a:t>
            </a:r>
            <a:r>
              <a:rPr lang="en-US" sz="2000" dirty="0" smtClean="0"/>
              <a:t> </a:t>
            </a:r>
            <a:r>
              <a:rPr lang="en-US" sz="2000" dirty="0" smtClean="0"/>
              <a:t>no nonlinear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4600" y="2057400"/>
                <a:ext cx="499162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𝛛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𝛛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𝐭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𝛅</m:t>
                        </m:r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0">
                        <a:solidFill>
                          <a:schemeClr val="tx1"/>
                        </a:solidFill>
                        <a:latin typeface="Cambria Math"/>
                      </a:rPr>
                      <m:t>𝛅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𝐄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𝛁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i="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ion continuity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057400"/>
                <a:ext cx="4991623" cy="542071"/>
              </a:xfrm>
              <a:prstGeom prst="rect">
                <a:avLst/>
              </a:prstGeom>
              <a:blipFill rotWithShape="1">
                <a:blip r:embed="rId2"/>
                <a:stretch>
                  <a:fillRect r="-73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" y="3160809"/>
                <a:ext cx="3481146" cy="725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</m:acc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60809"/>
                <a:ext cx="3481146" cy="7253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" y="4424380"/>
                <a:ext cx="4641720" cy="73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dx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24380"/>
                <a:ext cx="4641720" cy="7377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98564" y="4452874"/>
                <a:ext cx="1502078" cy="728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dx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64" y="4452874"/>
                <a:ext cx="1502078" cy="728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9442" y="4050268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tx1"/>
                </a:solidFill>
              </a:rPr>
              <a:t>Gradient scale length (L</a:t>
            </a:r>
            <a:r>
              <a:rPr lang="en-US" sz="1800" b="0" i="0" baseline="-25000" dirty="0" smtClean="0">
                <a:solidFill>
                  <a:schemeClr val="tx1"/>
                </a:solidFill>
              </a:rPr>
              <a:t>n</a:t>
            </a:r>
            <a:r>
              <a:rPr lang="en-US" sz="1800" b="0" i="0" dirty="0" smtClean="0">
                <a:solidFill>
                  <a:schemeClr val="tx1"/>
                </a:solidFill>
              </a:rPr>
              <a:t>)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5800" y="5595490"/>
                <a:ext cx="3341941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95490"/>
                <a:ext cx="3341941" cy="729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4000" y="3307194"/>
                <a:ext cx="2317237" cy="432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δϕ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acc>
                            <m:accPr>
                              <m:chr m:val="⃗"/>
                              <m:ctrl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acc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iωt</m:t>
                          </m:r>
                        </m:e>
                      </m:d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307194"/>
                <a:ext cx="2317237" cy="432619"/>
              </a:xfrm>
              <a:prstGeom prst="rect">
                <a:avLst/>
              </a:prstGeom>
              <a:blipFill rotWithShape="1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With some algebra we obtain a diamagnetic drift velocity &amp; frequency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2400" y="2557910"/>
                <a:ext cx="1291444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57910"/>
                <a:ext cx="1291444" cy="666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1939" y="3853310"/>
                <a:ext cx="4852675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39" y="3853310"/>
                <a:ext cx="4852675" cy="729110"/>
              </a:xfrm>
              <a:prstGeom prst="rect">
                <a:avLst/>
              </a:prstGeom>
              <a:blipFill rotWithShape="1">
                <a:blip r:embed="rId3"/>
                <a:stretch>
                  <a:fillRect b="-5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0056" y="1447800"/>
                <a:ext cx="3341941" cy="72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6" y="1447800"/>
                <a:ext cx="3341941" cy="729110"/>
              </a:xfrm>
              <a:prstGeom prst="rect">
                <a:avLst/>
              </a:prstGeom>
              <a:blipFill rotWithShape="1">
                <a:blip r:embed="rId4"/>
                <a:stretch>
                  <a:fillRect b="-52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11606" y="5062177"/>
                <a:ext cx="3196516" cy="540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y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06" y="5062177"/>
                <a:ext cx="3196516" cy="540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05400" y="514871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Electron diamagnetic drift velocity &amp; frequency (a fluid drift, not a particle drift)</a:t>
            </a:r>
            <a:endParaRPr lang="en-US" sz="18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6305490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2000" b="0" i="0" baseline="-25000" dirty="0" smtClean="0">
                <a:solidFill>
                  <a:schemeClr val="tx1"/>
                </a:solidFill>
              </a:rPr>
              <a:t>*</a:t>
            </a:r>
            <a:r>
              <a:rPr lang="en-US" sz="2000" b="0" i="0" dirty="0" smtClean="0">
                <a:solidFill>
                  <a:schemeClr val="tx1"/>
                </a:solidFill>
              </a:rPr>
              <a:t> like parameter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 bwMode="auto">
          <a:xfrm flipH="1" flipV="1">
            <a:off x="4183945" y="5715000"/>
            <a:ext cx="1" cy="59049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495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Simplified ion continuity equation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763000" cy="457200"/>
          </a:xfrm>
        </p:spPr>
        <p:txBody>
          <a:bodyPr/>
          <a:lstStyle/>
          <a:p>
            <a:r>
              <a:rPr lang="en-US" sz="2000" dirty="0" smtClean="0"/>
              <a:t>Expect characteristic frequency ~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baseline="-25000" dirty="0" smtClean="0"/>
              <a:t>*e</a:t>
            </a:r>
            <a:r>
              <a:rPr lang="en-US" sz="2000" dirty="0" smtClean="0"/>
              <a:t> ~ (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y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)</a:t>
            </a:r>
            <a:r>
              <a:rPr lang="en-US" sz="2000" dirty="0" smtClean="0">
                <a:sym typeface="Symbol"/>
              </a:rPr>
              <a:t>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/L</a:t>
            </a:r>
            <a:r>
              <a:rPr lang="en-US" sz="2000" baseline="-25000" dirty="0" smtClean="0"/>
              <a:t>n</a:t>
            </a:r>
            <a:endParaRPr lang="en-US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03331" y="2209800"/>
                <a:ext cx="2987869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den>
                      </m:f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31" y="2209800"/>
                <a:ext cx="2987869" cy="677558"/>
              </a:xfrm>
              <a:prstGeom prst="rect">
                <a:avLst/>
              </a:prstGeom>
              <a:blipFill rotWithShape="1">
                <a:blip r:embed="rId2"/>
                <a:stretch>
                  <a:fillRect b="-569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3284842"/>
                <a:ext cx="2804294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iω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284842"/>
                <a:ext cx="2804294" cy="7296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Dynamics Must Satisfy Quasi-neutrality;</a:t>
            </a:r>
            <a:br>
              <a:rPr lang="en-US" altLang="en-US" sz="2400" dirty="0" smtClean="0"/>
            </a:br>
            <a:r>
              <a:rPr lang="en-US" altLang="en-US" sz="2400" dirty="0" smtClean="0"/>
              <a:t>Rapid parallel </a:t>
            </a:r>
            <a:r>
              <a:rPr lang="en-US" altLang="en-US" sz="2400" dirty="0" smtClean="0"/>
              <a:t>electron motion gives Boltzmann distribution</a:t>
            </a:r>
            <a:endParaRPr lang="en-US" altLang="en-US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Quasi-neutrality (Poisson equation, k</a:t>
            </a:r>
            <a:r>
              <a:rPr lang="en-US" altLang="en-US" sz="2000" baseline="-25000" dirty="0" smtClean="0">
                <a:sym typeface="Symbol" pitchFamily="18" charset="2"/>
              </a:rPr>
              <a:t></a:t>
            </a:r>
            <a:r>
              <a:rPr lang="en-US" altLang="en-US" sz="2000" baseline="30000" dirty="0" smtClean="0">
                <a:sym typeface="Symbol" pitchFamily="18" charset="2"/>
              </a:rPr>
              <a:t>2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en-US" sz="2000" baseline="-25000" dirty="0" smtClean="0">
                <a:sym typeface="Symbol" pitchFamily="18" charset="2"/>
              </a:rPr>
              <a:t>D</a:t>
            </a:r>
            <a:r>
              <a:rPr lang="en-US" altLang="en-US" sz="2000" baseline="30000" dirty="0" smtClean="0">
                <a:sym typeface="Symbol" pitchFamily="18" charset="2"/>
              </a:rPr>
              <a:t>2</a:t>
            </a:r>
            <a:r>
              <a:rPr lang="en-US" altLang="en-US" sz="2000" dirty="0" smtClean="0">
                <a:sym typeface="Symbol" pitchFamily="18" charset="2"/>
              </a:rPr>
              <a:t>&lt;&lt;1) requires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For characteristic drift wave frequency, parallel electron motion is very rapid -- from parallel electron momentum </a:t>
            </a:r>
            <a:r>
              <a:rPr lang="en-US" altLang="en-US" sz="2000" dirty="0" err="1" smtClean="0">
                <a:sym typeface="Symbol" pitchFamily="18" charset="2"/>
              </a:rPr>
              <a:t>eq</a:t>
            </a:r>
            <a:r>
              <a:rPr lang="en-US" altLang="en-US" sz="2000" dirty="0" smtClean="0">
                <a:sym typeface="Symbol" pitchFamily="18" charset="2"/>
              </a:rPr>
              <a:t>, assuming isothermal </a:t>
            </a:r>
            <a:r>
              <a:rPr lang="en-US" altLang="en-US" sz="2000" dirty="0" err="1" smtClean="0">
                <a:sym typeface="Symbol" pitchFamily="18" charset="2"/>
              </a:rPr>
              <a:t>T</a:t>
            </a:r>
            <a:r>
              <a:rPr lang="en-US" altLang="en-US" sz="2000" baseline="-25000" dirty="0" err="1" smtClean="0">
                <a:sym typeface="Symbol" pitchFamily="18" charset="2"/>
              </a:rPr>
              <a:t>e</a:t>
            </a:r>
            <a:r>
              <a:rPr lang="en-US" altLang="en-US" sz="2000" dirty="0" smtClean="0">
                <a:sym typeface="Symbol" pitchFamily="18" charset="2"/>
              </a:rPr>
              <a:t>: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Electrons (approximately) maintain a Boltzmann distribution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</p:txBody>
      </p:sp>
      <p:graphicFrame>
        <p:nvGraphicFramePr>
          <p:cNvPr id="31748" name="Object 32"/>
          <p:cNvGraphicFramePr>
            <a:graphicFrameLocks noChangeAspect="1"/>
          </p:cNvGraphicFramePr>
          <p:nvPr/>
        </p:nvGraphicFramePr>
        <p:xfrm>
          <a:off x="3962400" y="1676400"/>
          <a:ext cx="838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7" name="Equation" r:id="rId4" imgW="457200" imgH="241300" progId="Equation.3">
                  <p:embed/>
                </p:oleObj>
              </mc:Choice>
              <mc:Fallback>
                <p:oleObj name="Equation" r:id="rId4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838200" cy="4429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39083"/>
              </p:ext>
            </p:extLst>
          </p:nvPr>
        </p:nvGraphicFramePr>
        <p:xfrm>
          <a:off x="3009900" y="5943600"/>
          <a:ext cx="2286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8" name="Equation" r:id="rId6" imgW="1524000" imgH="241300" progId="Equation.3">
                  <p:embed/>
                </p:oleObj>
              </mc:Choice>
              <mc:Fallback>
                <p:oleObj name="Equation" r:id="rId6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5943600"/>
                        <a:ext cx="2286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65929"/>
              </p:ext>
            </p:extLst>
          </p:nvPr>
        </p:nvGraphicFramePr>
        <p:xfrm>
          <a:off x="2905125" y="5191125"/>
          <a:ext cx="2381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9" name="Equation" r:id="rId8" imgW="1587240" imgH="228600" progId="Equation.3">
                  <p:embed/>
                </p:oleObj>
              </mc:Choice>
              <mc:Fallback>
                <p:oleObj name="Equation" r:id="rId8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91125"/>
                        <a:ext cx="2381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Line 47"/>
          <p:cNvSpPr>
            <a:spLocks noChangeShapeType="1"/>
          </p:cNvSpPr>
          <p:nvPr/>
        </p:nvSpPr>
        <p:spPr bwMode="auto">
          <a:xfrm>
            <a:off x="4610100" y="6324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53" name="Object 48"/>
          <p:cNvGraphicFramePr>
            <a:graphicFrameLocks noChangeAspect="1"/>
          </p:cNvGraphicFramePr>
          <p:nvPr/>
        </p:nvGraphicFramePr>
        <p:xfrm>
          <a:off x="457200" y="1447800"/>
          <a:ext cx="2286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0" name="Equation" r:id="rId10" imgW="1600200" imgH="889000" progId="Equation.3">
                  <p:embed/>
                </p:oleObj>
              </mc:Choice>
              <mc:Fallback>
                <p:oleObj name="Equation" r:id="rId10" imgW="1600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286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3810000"/>
                <a:ext cx="4113434" cy="4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Te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→  0=−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ϕ</m:t>
                          </m:r>
                        </m:e>
                      </m:acc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10000"/>
                <a:ext cx="4113434" cy="411523"/>
              </a:xfrm>
              <a:prstGeom prst="rect">
                <a:avLst/>
              </a:prstGeom>
              <a:blipFill rotWithShape="1">
                <a:blip r:embed="rId12"/>
                <a:stretch>
                  <a:fillRect t="-5882" r="-7852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2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Ion continuity + quasi-neutrality + Boltzmann electron = electron drift wave (linear, slab, cold 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458200" cy="1828800"/>
          </a:xfrm>
        </p:spPr>
        <p:txBody>
          <a:bodyPr/>
          <a:lstStyle/>
          <a:p>
            <a:r>
              <a:rPr lang="en-US" sz="1800" dirty="0" smtClean="0"/>
              <a:t>Density and potential wave perturbations propagating perpendicular to B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 and 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0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>
                <a:latin typeface="Symbol" panose="05050102010706020507" pitchFamily="18" charset="2"/>
              </a:rPr>
              <a:t>d</a:t>
            </a:r>
            <a:r>
              <a:rPr lang="en-US" sz="1600" dirty="0" err="1"/>
              <a:t>v</a:t>
            </a:r>
            <a:r>
              <a:rPr lang="en-US" sz="1600" baseline="-25000" dirty="0" err="1"/>
              <a:t>E</a:t>
            </a:r>
            <a:r>
              <a:rPr lang="en-US" sz="1600" dirty="0">
                <a:sym typeface="Symbol"/>
              </a:rPr>
              <a:t></a:t>
            </a:r>
            <a:r>
              <a:rPr lang="en-US" sz="1600" dirty="0" smtClean="0">
                <a:sym typeface="Symbol"/>
              </a:rPr>
              <a:t>n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gives </a:t>
            </a:r>
            <a:r>
              <a:rPr lang="en-US" sz="1600" dirty="0" err="1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sz="1600" dirty="0" err="1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90° out-of-phase with initial </a:t>
            </a:r>
            <a:r>
              <a:rPr lang="en-US" sz="1600" dirty="0" err="1">
                <a:latin typeface="Symbol" panose="05050102010706020507" pitchFamily="18" charset="2"/>
                <a:sym typeface="Symbol"/>
              </a:rPr>
              <a:t>d</a:t>
            </a:r>
            <a:r>
              <a:rPr lang="en-US" sz="1600" dirty="0" err="1">
                <a:sym typeface="Symbol"/>
              </a:rPr>
              <a:t>n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perturbation</a:t>
            </a:r>
            <a:endParaRPr lang="en-US" sz="1600" dirty="0" smtClean="0"/>
          </a:p>
          <a:p>
            <a:r>
              <a:rPr lang="en-US" sz="1800" dirty="0" smtClean="0"/>
              <a:t>Simple linear dispersion relation (will change with polarization drift / finite </a:t>
            </a:r>
            <a:r>
              <a:rPr lang="en-US" sz="1800" dirty="0" err="1" smtClean="0"/>
              <a:t>Larmor</a:t>
            </a:r>
            <a:r>
              <a:rPr lang="en-US" sz="1800" dirty="0" smtClean="0"/>
              <a:t> radius effects, </a:t>
            </a:r>
            <a:r>
              <a:rPr lang="en-US" sz="1800" dirty="0" err="1" smtClean="0"/>
              <a:t>toroidicity</a:t>
            </a:r>
            <a:r>
              <a:rPr lang="en-US" sz="1800" dirty="0" smtClean="0"/>
              <a:t>, other gradients)</a:t>
            </a:r>
          </a:p>
          <a:p>
            <a:r>
              <a:rPr lang="en-US" sz="1800" b="1" dirty="0" smtClean="0"/>
              <a:t>No mechanism to drive instability (collisions, temperature gradient, </a:t>
            </a:r>
            <a:r>
              <a:rPr lang="en-US" sz="1800" b="1" dirty="0" err="1" smtClean="0"/>
              <a:t>toroidicity</a:t>
            </a:r>
            <a:r>
              <a:rPr lang="en-US" sz="1800" b="1" dirty="0" smtClean="0"/>
              <a:t> / trapped particles, 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447800"/>
                <a:ext cx="2804294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iω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2804294" cy="7296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872" y="2547170"/>
                <a:ext cx="2105128" cy="72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δϕ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72" y="2547170"/>
                <a:ext cx="2105128" cy="729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0" y="2177487"/>
                <a:ext cx="2880725" cy="5628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8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177487"/>
                <a:ext cx="2880725" cy="5628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000" dirty="0" smtClean="0"/>
              <a:t>Concepts of turbulence to remember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57800"/>
          </a:xfrm>
        </p:spPr>
        <p:txBody>
          <a:bodyPr/>
          <a:lstStyle/>
          <a:p>
            <a:r>
              <a:rPr lang="en-US" altLang="en-US" sz="2000" dirty="0" smtClean="0"/>
              <a:t>Turbulence is deterministic yet unpredictable (chaotic), appears random</a:t>
            </a:r>
          </a:p>
          <a:p>
            <a:pPr lvl="1"/>
            <a:r>
              <a:rPr lang="en-US" altLang="en-US" sz="1800" dirty="0"/>
              <a:t>Turbulence is not a property of the </a:t>
            </a:r>
            <a:r>
              <a:rPr lang="en-US" altLang="en-US" sz="1800" i="1" dirty="0" smtClean="0"/>
              <a:t>fluid / plasma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it’s a feature of the </a:t>
            </a:r>
            <a:r>
              <a:rPr lang="en-US" altLang="en-US" sz="1800" i="1" dirty="0"/>
              <a:t>flow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We often treat &amp; diagnose statistically, but also rely on first-principles direct numerical simulation (DNS)</a:t>
            </a:r>
          </a:p>
          <a:p>
            <a:endParaRPr lang="en-US" altLang="en-US" sz="1200" dirty="0" smtClean="0"/>
          </a:p>
          <a:p>
            <a:r>
              <a:rPr lang="en-US" altLang="en-US" sz="2000" dirty="0" smtClean="0"/>
              <a:t>Turbulence spans a wide range of </a:t>
            </a:r>
            <a:r>
              <a:rPr lang="en-US" altLang="en-US" sz="2000" dirty="0" smtClean="0"/>
              <a:t>spatial &amp; temporal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Re &gt;&gt;&gt; 1 for neutral fluids, </a:t>
            </a:r>
            <a:r>
              <a:rPr lang="en-US" altLang="en-US" sz="1800" dirty="0" err="1" smtClean="0"/>
              <a:t>L</a:t>
            </a:r>
            <a:r>
              <a:rPr lang="en-US" altLang="en-US" sz="1800" baseline="-25000" dirty="0" err="1" smtClean="0"/>
              <a:t>forcing</a:t>
            </a:r>
            <a:r>
              <a:rPr lang="en-US" altLang="en-US" sz="1800" dirty="0" smtClean="0"/>
              <a:t> / </a:t>
            </a:r>
            <a:r>
              <a:rPr lang="en-US" altLang="en-US" sz="1800" dirty="0" err="1" smtClean="0">
                <a:latin typeface="Freestyle Script"/>
              </a:rPr>
              <a:t>l</a:t>
            </a:r>
            <a:r>
              <a:rPr lang="en-US" altLang="en-US" sz="1800" baseline="-25000" dirty="0" err="1" smtClean="0"/>
              <a:t>dissipation</a:t>
            </a:r>
            <a:r>
              <a:rPr lang="en-US" altLang="en-US" sz="1800" dirty="0" smtClean="0"/>
              <a:t> ~ (Re)</a:t>
            </a:r>
            <a:r>
              <a:rPr lang="en-US" altLang="en-US" sz="1800" baseline="30000" dirty="0" smtClean="0"/>
              <a:t>3/4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Or </a:t>
            </a:r>
            <a:r>
              <a:rPr lang="en-US" altLang="en-US" sz="1800" dirty="0" smtClean="0"/>
              <a:t>in the case of hot, low-</a:t>
            </a:r>
            <a:r>
              <a:rPr lang="en-US" altLang="en-US" sz="1800" dirty="0" err="1" smtClean="0"/>
              <a:t>collisionality</a:t>
            </a:r>
            <a:r>
              <a:rPr lang="en-US" altLang="en-US" sz="1800" dirty="0" smtClean="0"/>
              <a:t> plasma, a wide range of scales in 6D phase-space (</a:t>
            </a:r>
            <a:r>
              <a:rPr lang="en-US" altLang="en-US" sz="1800" b="1" dirty="0" err="1" smtClean="0"/>
              <a:t>x</a:t>
            </a:r>
            <a:r>
              <a:rPr lang="en-US" altLang="en-US" sz="1800" dirty="0" err="1" smtClean="0"/>
              <a:t>,</a:t>
            </a:r>
            <a:r>
              <a:rPr lang="en-US" altLang="en-US" sz="1800" b="1" dirty="0" err="1" smtClean="0"/>
              <a:t>v</a:t>
            </a:r>
            <a:r>
              <a:rPr lang="en-US" altLang="en-US" sz="1800" dirty="0" smtClean="0"/>
              <a:t>)</a:t>
            </a:r>
          </a:p>
          <a:p>
            <a:endParaRPr lang="en-US" altLang="en-US" sz="1200" dirty="0" smtClean="0"/>
          </a:p>
          <a:p>
            <a:r>
              <a:rPr lang="en-US" altLang="en-US" sz="2000" dirty="0"/>
              <a:t>Turbulence causes increased mixing, transport larger than collisional </a:t>
            </a:r>
            <a:r>
              <a:rPr lang="en-US" altLang="en-US" sz="2000" dirty="0" smtClean="0"/>
              <a:t>transport</a:t>
            </a:r>
            <a:endParaRPr lang="en-US" altLang="en-US" sz="2000" dirty="0"/>
          </a:p>
          <a:p>
            <a:pPr lvl="1"/>
            <a:r>
              <a:rPr lang="en-US" altLang="en-US" sz="1800" b="1" dirty="0"/>
              <a:t>Transport</a:t>
            </a:r>
            <a:r>
              <a:rPr lang="en-US" altLang="en-US" sz="1800" dirty="0"/>
              <a:t> is the key application of why we care about </a:t>
            </a:r>
            <a:r>
              <a:rPr lang="en-US" altLang="en-US" sz="1800" dirty="0" smtClean="0"/>
              <a:t>turbulence (e.g. </a:t>
            </a:r>
            <a:r>
              <a:rPr lang="en-US" altLang="en-US" dirty="0" smtClean="0"/>
              <a:t>fusion gain ~ </a:t>
            </a:r>
            <a:r>
              <a:rPr lang="en-US" altLang="en-US" dirty="0" err="1" smtClean="0"/>
              <a:t>nT</a:t>
            </a:r>
            <a:r>
              <a:rPr lang="en-US" altLang="en-US" dirty="0" err="1" smtClean="0">
                <a:latin typeface="Symbol" panose="05050102010706020507" pitchFamily="18" charset="2"/>
              </a:rPr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, energy confinement time </a:t>
            </a:r>
            <a:r>
              <a:rPr lang="en-US" altLang="en-US" dirty="0" err="1" smtClean="0">
                <a:latin typeface="Symbol" panose="05050102010706020507" pitchFamily="18" charset="2"/>
              </a:rPr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/>
              <a:t> </a:t>
            </a:r>
            <a:r>
              <a:rPr lang="en-US" altLang="en-US" dirty="0" smtClean="0"/>
              <a:t>set by turbulence</a:t>
            </a:r>
            <a:r>
              <a:rPr lang="en-US" altLang="en-US" sz="1800" dirty="0" smtClean="0"/>
              <a:t>)</a:t>
            </a:r>
            <a:endParaRPr lang="en-US" altLang="en-US" sz="2000" dirty="0" smtClean="0"/>
          </a:p>
          <a:p>
            <a:endParaRPr lang="en-US" altLang="en-US" sz="1200" dirty="0" smtClean="0"/>
          </a:p>
          <a:p>
            <a:r>
              <a:rPr lang="en-US" altLang="en-US" sz="2000" dirty="0" smtClean="0"/>
              <a:t>It’s </a:t>
            </a:r>
            <a:r>
              <a:rPr lang="en-US" altLang="en-US" sz="2000" dirty="0"/>
              <a:t>cool! “Turbulence is the most important unsolved problem in classical physics” (~Feynman</a:t>
            </a:r>
            <a:r>
              <a:rPr lang="en-US" alt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14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914400"/>
          </a:xfrm>
        </p:spPr>
        <p:txBody>
          <a:bodyPr/>
          <a:lstStyle/>
          <a:p>
            <a:r>
              <a:rPr lang="en-US" altLang="en-US" sz="3200" dirty="0" smtClean="0"/>
              <a:t>Linear </a:t>
            </a:r>
            <a:r>
              <a:rPr lang="en-US" altLang="en-US" sz="3200" dirty="0" smtClean="0"/>
              <a:t>stability analysis of toroidal Ion Temperature Gradient (ITG) micro-instability (expected to dominate in ITER)</a:t>
            </a:r>
          </a:p>
        </p:txBody>
      </p:sp>
    </p:spTree>
    <p:extLst>
      <p:ext uri="{BB962C8B-B14F-4D97-AF65-F5344CB8AC3E}">
        <p14:creationId xmlns:p14="http://schemas.microsoft.com/office/powerpoint/2010/main" val="376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Toroidicity</a:t>
            </a:r>
            <a:r>
              <a:rPr lang="en-US" altLang="en-US" dirty="0" smtClean="0"/>
              <a:t> Leads To Inhomogeneity in |B|, gives </a:t>
            </a:r>
            <a:r>
              <a:rPr lang="en-US" altLang="en-US" dirty="0" smtClean="0">
                <a:sym typeface="Symbol"/>
              </a:rPr>
              <a:t></a:t>
            </a:r>
            <a:r>
              <a:rPr lang="en-US" altLang="en-US" dirty="0" smtClean="0"/>
              <a:t>B and curvature (</a:t>
            </a:r>
            <a:r>
              <a:rPr lang="en-US" altLang="en-US" dirty="0" smtClean="0">
                <a:latin typeface="Symbol" panose="05050102010706020507" pitchFamily="18" charset="2"/>
              </a:rPr>
              <a:t>k</a:t>
            </a:r>
            <a:r>
              <a:rPr lang="en-US" altLang="en-US" dirty="0" smtClean="0"/>
              <a:t>) drifts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371600"/>
            <a:ext cx="6172201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What </a:t>
            </a:r>
            <a:r>
              <a:rPr lang="en-US" altLang="en-US" sz="2000" dirty="0">
                <a:sym typeface="Symbol" pitchFamily="18" charset="2"/>
              </a:rPr>
              <a:t>happens when there are small perturbations in T</a:t>
            </a:r>
            <a:r>
              <a:rPr lang="en-US" altLang="en-US" sz="2000" baseline="-25000" dirty="0">
                <a:sym typeface="Symbol" pitchFamily="18" charset="2"/>
              </a:rPr>
              <a:t>||</a:t>
            </a:r>
            <a:r>
              <a:rPr lang="en-US" altLang="en-US" sz="2000" dirty="0">
                <a:sym typeface="Symbol" pitchFamily="18" charset="2"/>
              </a:rPr>
              <a:t>, T</a:t>
            </a:r>
            <a:r>
              <a:rPr lang="en-US" altLang="en-US" sz="2000" baseline="-25000" dirty="0">
                <a:sym typeface="Symbol" pitchFamily="18" charset="2"/>
              </a:rPr>
              <a:t></a:t>
            </a:r>
            <a:r>
              <a:rPr lang="en-US" altLang="en-US" sz="2000" dirty="0" smtClean="0">
                <a:sym typeface="Symbol" pitchFamily="18" charset="2"/>
              </a:rPr>
              <a:t>? </a:t>
            </a:r>
            <a:r>
              <a:rPr lang="en-US" altLang="en-US" sz="2000" dirty="0" smtClean="0">
                <a:solidFill>
                  <a:srgbClr val="008000"/>
                </a:solidFill>
                <a:sym typeface="Symbol"/>
              </a:rPr>
              <a:t> </a:t>
            </a:r>
            <a:r>
              <a:rPr lang="en-US" altLang="en-US" sz="2000" dirty="0" smtClean="0">
                <a:solidFill>
                  <a:srgbClr val="008000"/>
                </a:solidFill>
                <a:sym typeface="Symbol" pitchFamily="18" charset="2"/>
              </a:rPr>
              <a:t>Linear stability analysis…</a:t>
            </a:r>
            <a:endParaRPr lang="en-US" altLang="en-US" sz="2000" dirty="0">
              <a:solidFill>
                <a:srgbClr val="008000"/>
              </a:solidFill>
              <a:sym typeface="Symbol" pitchFamily="18" charset="2"/>
            </a:endParaRPr>
          </a:p>
        </p:txBody>
      </p:sp>
      <p:pic>
        <p:nvPicPr>
          <p:cNvPr id="21508" name="Picture 6" descr="NCSX_TOK_modB_su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16290" r="20172" b="23982"/>
          <a:stretch>
            <a:fillRect/>
          </a:stretch>
        </p:blipFill>
        <p:spPr bwMode="auto">
          <a:xfrm>
            <a:off x="76200" y="28956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7"/>
          <p:cNvSpPr>
            <a:spLocks noChangeShapeType="1"/>
          </p:cNvSpPr>
          <p:nvPr/>
        </p:nvSpPr>
        <p:spPr bwMode="auto">
          <a:xfrm flipV="1">
            <a:off x="685800" y="4800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685800" y="4800600"/>
          <a:ext cx="209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02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209550" cy="3048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12" descr="NCSX_TOK_modB_c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949575"/>
            <a:ext cx="21717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13"/>
          <p:cNvSpPr>
            <a:spLocks noChangeShapeType="1"/>
          </p:cNvSpPr>
          <p:nvPr/>
        </p:nvSpPr>
        <p:spPr bwMode="auto">
          <a:xfrm flipH="1">
            <a:off x="6788150" y="27971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6788150" y="2416175"/>
            <a:ext cx="1746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0">
                <a:solidFill>
                  <a:prstClr val="black"/>
                </a:solidFill>
                <a:sym typeface="Symbol" pitchFamily="18" charset="2"/>
              </a:rPr>
              <a:t>B, curvature (</a:t>
            </a:r>
            <a:r>
              <a:rPr lang="en-US" altLang="en-US" sz="1600" b="0" i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k</a:t>
            </a:r>
            <a:r>
              <a:rPr lang="en-US" altLang="en-US" sz="1600" b="0" i="0">
                <a:solidFill>
                  <a:prstClr val="blac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7305675" y="6110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6102350" y="419417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 flipV="1">
            <a:off x="2590800" y="5638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2590800" y="6400800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3841750" y="6186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2209800" y="5638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63793" name="Picture 3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7908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Temperature perturbation (</a:t>
            </a:r>
            <a:r>
              <a:rPr lang="en-US" alt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altLang="en-US" sz="2400" dirty="0" err="1" smtClean="0"/>
              <a:t>T</a:t>
            </a:r>
            <a:r>
              <a:rPr lang="en-US" altLang="en-US" sz="2400" dirty="0" smtClean="0"/>
              <a:t>) leads to compression (</a:t>
            </a:r>
            <a:r>
              <a:rPr lang="en-US" altLang="en-US" sz="2400" dirty="0">
                <a:sym typeface="Symbol" pitchFamily="18" charset="2"/>
              </a:rPr>
              <a:t></a:t>
            </a:r>
            <a:r>
              <a:rPr lang="en-US" altLang="en-US" sz="2400" dirty="0" err="1">
                <a:sym typeface="Symbol" pitchFamily="18" charset="2"/>
              </a:rPr>
              <a:t>v</a:t>
            </a:r>
            <a:r>
              <a:rPr lang="en-US" altLang="en-US" sz="2400" baseline="-25000" dirty="0" err="1">
                <a:sym typeface="Symbol" pitchFamily="18" charset="2"/>
              </a:rPr>
              <a:t>di</a:t>
            </a:r>
            <a:r>
              <a:rPr lang="en-US" altLang="en-US" sz="2400" dirty="0" smtClean="0">
                <a:sym typeface="Symbol" pitchFamily="18" charset="2"/>
              </a:rPr>
              <a:t>), density </a:t>
            </a:r>
            <a:r>
              <a:rPr lang="en-US" altLang="en-US" sz="2400" dirty="0">
                <a:sym typeface="Symbol" pitchFamily="18" charset="2"/>
              </a:rPr>
              <a:t>perturbation – 90 out-of-phase with </a:t>
            </a:r>
            <a:r>
              <a:rPr lang="en-US" altLang="en-US" sz="2400" dirty="0" err="1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2400" dirty="0" err="1">
                <a:sym typeface="Symbol" pitchFamily="18" charset="2"/>
              </a:rPr>
              <a:t>T</a:t>
            </a:r>
            <a:endParaRPr lang="en-US" altLang="en-US" sz="24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3124200"/>
            <a:ext cx="27432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 smtClean="0">
                <a:solidFill>
                  <a:srgbClr val="008000"/>
                </a:solidFill>
                <a:sym typeface="Symbol" pitchFamily="18" charset="2"/>
              </a:rPr>
              <a:t>Fourier decompose perturbations in </a:t>
            </a:r>
            <a:r>
              <a:rPr lang="en-US" altLang="en-US" sz="1800" dirty="0">
                <a:solidFill>
                  <a:srgbClr val="008000"/>
                </a:solidFill>
                <a:sym typeface="Symbol" pitchFamily="18" charset="2"/>
              </a:rPr>
              <a:t>space (k</a:t>
            </a:r>
            <a:r>
              <a:rPr lang="en-US" altLang="en-US" sz="1800" baseline="-25000" dirty="0">
                <a:solidFill>
                  <a:srgbClr val="008000"/>
                </a:solidFill>
                <a:latin typeface="Symbol" panose="05050102010706020507" pitchFamily="18" charset="2"/>
                <a:sym typeface="Symbol" pitchFamily="18" charset="2"/>
              </a:rPr>
              <a:t>q</a:t>
            </a:r>
            <a:r>
              <a:rPr lang="en-US" altLang="en-US" sz="1800" dirty="0">
                <a:solidFill>
                  <a:srgbClr val="008000"/>
                </a:solidFill>
                <a:latin typeface="Symbol" panose="05050102010706020507" pitchFamily="18" charset="2"/>
                <a:sym typeface="Symbol" pitchFamily="18" charset="2"/>
              </a:rPr>
              <a:t>r</a:t>
            </a:r>
            <a:r>
              <a:rPr lang="en-US" altLang="en-US" sz="1800" baseline="-25000" dirty="0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altLang="en-US" sz="1800" dirty="0">
                <a:solidFill>
                  <a:srgbClr val="008000"/>
                </a:solidFill>
                <a:sym typeface="Symbol" pitchFamily="18" charset="2"/>
              </a:rPr>
              <a:t></a:t>
            </a:r>
            <a:r>
              <a:rPr lang="en-US" altLang="en-US" sz="1800" dirty="0" smtClean="0">
                <a:solidFill>
                  <a:srgbClr val="008000"/>
                </a:solidFill>
                <a:sym typeface="Symbol" pitchFamily="18" charset="2"/>
              </a:rPr>
              <a:t>1)</a:t>
            </a:r>
          </a:p>
          <a:p>
            <a:pPr eaLnBrk="1" hangingPunct="1"/>
            <a:endParaRPr lang="en-US" altLang="en-US" sz="1800" dirty="0" smtClean="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sz="1800" dirty="0" smtClean="0">
                <a:solidFill>
                  <a:srgbClr val="008000"/>
                </a:solidFill>
                <a:sym typeface="Symbol" pitchFamily="18" charset="2"/>
              </a:rPr>
              <a:t>Assume small T perturbation</a:t>
            </a:r>
          </a:p>
          <a:p>
            <a:pPr eaLnBrk="1" hangingPunct="1"/>
            <a:endParaRPr lang="en-US" altLang="en-US" sz="1800" dirty="0" smtClean="0">
              <a:solidFill>
                <a:srgbClr val="008000"/>
              </a:solidFill>
              <a:sym typeface="Symbol" pitchFamily="18" charset="2"/>
            </a:endParaRPr>
          </a:p>
        </p:txBody>
      </p:sp>
      <p:pic>
        <p:nvPicPr>
          <p:cNvPr id="3072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12698" r="70396" b="5669"/>
          <a:stretch>
            <a:fillRect/>
          </a:stretch>
        </p:blipFill>
        <p:spPr bwMode="auto">
          <a:xfrm>
            <a:off x="3581400" y="2743200"/>
            <a:ext cx="152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Line 15"/>
          <p:cNvSpPr>
            <a:spLocks noChangeShapeType="1"/>
          </p:cNvSpPr>
          <p:nvPr/>
        </p:nvSpPr>
        <p:spPr bwMode="auto">
          <a:xfrm flipV="1">
            <a:off x="5410200" y="28194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6" name="Line 16"/>
          <p:cNvSpPr>
            <a:spLocks noChangeShapeType="1"/>
          </p:cNvSpPr>
          <p:nvPr/>
        </p:nvSpPr>
        <p:spPr bwMode="auto">
          <a:xfrm flipV="1">
            <a:off x="5410200" y="35052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7" name="Line 17"/>
          <p:cNvSpPr>
            <a:spLocks noChangeShapeType="1"/>
          </p:cNvSpPr>
          <p:nvPr/>
        </p:nvSpPr>
        <p:spPr bwMode="auto">
          <a:xfrm flipV="1">
            <a:off x="5410200" y="3886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 flipV="1">
            <a:off x="5410200" y="45720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9" name="Line 19"/>
          <p:cNvSpPr>
            <a:spLocks noChangeShapeType="1"/>
          </p:cNvSpPr>
          <p:nvPr/>
        </p:nvSpPr>
        <p:spPr bwMode="auto">
          <a:xfrm flipV="1"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30" name="Line 20"/>
          <p:cNvSpPr>
            <a:spLocks noChangeShapeType="1"/>
          </p:cNvSpPr>
          <p:nvPr/>
        </p:nvSpPr>
        <p:spPr bwMode="auto">
          <a:xfrm flipV="1">
            <a:off x="5410200" y="57150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73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9297" r="94002" b="78232"/>
          <a:stretch>
            <a:fillRect/>
          </a:stretch>
        </p:blipFill>
        <p:spPr bwMode="auto">
          <a:xfrm>
            <a:off x="4641850" y="2362200"/>
            <a:ext cx="31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2" name="Line 22"/>
          <p:cNvSpPr>
            <a:spLocks noChangeShapeType="1"/>
          </p:cNvSpPr>
          <p:nvPr/>
        </p:nvSpPr>
        <p:spPr bwMode="auto">
          <a:xfrm flipH="1">
            <a:off x="3124200" y="25146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3228975" y="2209800"/>
            <a:ext cx="126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prstClr val="black"/>
                </a:solidFill>
                <a:sym typeface="Symbol" pitchFamily="18" charset="2"/>
              </a:rPr>
              <a:t>B, curvature</a:t>
            </a:r>
          </a:p>
        </p:txBody>
      </p:sp>
      <p:sp>
        <p:nvSpPr>
          <p:cNvPr id="30734" name="Line 24"/>
          <p:cNvSpPr>
            <a:spLocks noChangeShapeType="1"/>
          </p:cNvSpPr>
          <p:nvPr/>
        </p:nvSpPr>
        <p:spPr bwMode="auto">
          <a:xfrm flipH="1" flipV="1">
            <a:off x="4827588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735" name="Object 25"/>
          <p:cNvGraphicFramePr>
            <a:graphicFrameLocks noChangeAspect="1"/>
          </p:cNvGraphicFramePr>
          <p:nvPr/>
        </p:nvGraphicFramePr>
        <p:xfrm>
          <a:off x="3733800" y="1295400"/>
          <a:ext cx="1387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26" name="Equation" r:id="rId5" imgW="875920" imgH="215806" progId="Equation.3">
                  <p:embed/>
                </p:oleObj>
              </mc:Choice>
              <mc:Fallback>
                <p:oleObj name="Equation" r:id="rId5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5400"/>
                        <a:ext cx="13874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3124200" y="3005138"/>
            <a:ext cx="44450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</p:txBody>
      </p:sp>
      <p:sp>
        <p:nvSpPr>
          <p:cNvPr id="30738" name="Text Box 30"/>
          <p:cNvSpPr txBox="1">
            <a:spLocks noChangeArrowheads="1"/>
          </p:cNvSpPr>
          <p:nvPr/>
        </p:nvSpPr>
        <p:spPr bwMode="auto">
          <a:xfrm>
            <a:off x="5654675" y="3233738"/>
            <a:ext cx="433388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n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n+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srgbClr val="C0504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n-</a:t>
            </a:r>
          </a:p>
        </p:txBody>
      </p:sp>
      <p:pic>
        <p:nvPicPr>
          <p:cNvPr id="30739" name="Picture 48" descr="NCSX_TOK_modB_c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755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Rectangle 49"/>
          <p:cNvSpPr>
            <a:spLocks noChangeArrowheads="1"/>
          </p:cNvSpPr>
          <p:nvPr/>
        </p:nvSpPr>
        <p:spPr bwMode="auto">
          <a:xfrm>
            <a:off x="1752600" y="2133600"/>
            <a:ext cx="381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0" i="0">
              <a:solidFill>
                <a:prstClr val="black"/>
              </a:solidFill>
            </a:endParaRPr>
          </a:p>
        </p:txBody>
      </p:sp>
      <p:sp>
        <p:nvSpPr>
          <p:cNvPr id="30741" name="Line 50"/>
          <p:cNvSpPr>
            <a:spLocks noChangeShapeType="1"/>
          </p:cNvSpPr>
          <p:nvPr/>
        </p:nvSpPr>
        <p:spPr bwMode="auto">
          <a:xfrm>
            <a:off x="2209800" y="26670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742" name="Picture 51" descr="modB_vs_R_midpl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52" descr="nT_vs_R_mid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ext Box 53"/>
          <p:cNvSpPr txBox="1">
            <a:spLocks noChangeArrowheads="1"/>
          </p:cNvSpPr>
          <p:nvPr/>
        </p:nvSpPr>
        <p:spPr bwMode="auto">
          <a:xfrm>
            <a:off x="593725" y="51927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745" name="Text Box 54"/>
          <p:cNvSpPr txBox="1">
            <a:spLocks noChangeArrowheads="1"/>
          </p:cNvSpPr>
          <p:nvPr/>
        </p:nvSpPr>
        <p:spPr bwMode="auto">
          <a:xfrm>
            <a:off x="1295400" y="51054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0746" name="Line 55"/>
          <p:cNvSpPr>
            <a:spLocks noChangeShapeType="1"/>
          </p:cNvSpPr>
          <p:nvPr/>
        </p:nvSpPr>
        <p:spPr bwMode="auto">
          <a:xfrm flipH="1">
            <a:off x="1219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47" name="Text Box 56"/>
          <p:cNvSpPr txBox="1">
            <a:spLocks noChangeArrowheads="1"/>
          </p:cNvSpPr>
          <p:nvPr/>
        </p:nvSpPr>
        <p:spPr bwMode="auto">
          <a:xfrm>
            <a:off x="1355725" y="397033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prstClr val="black"/>
                </a:solidFill>
                <a:sym typeface="Symbol" pitchFamily="18" charset="2"/>
              </a:rPr>
              <a:t>B</a:t>
            </a:r>
          </a:p>
        </p:txBody>
      </p:sp>
      <p:sp>
        <p:nvSpPr>
          <p:cNvPr id="30748" name="Text Box 57"/>
          <p:cNvSpPr txBox="1">
            <a:spLocks noChangeArrowheads="1"/>
          </p:cNvSpPr>
          <p:nvPr/>
        </p:nvSpPr>
        <p:spPr bwMode="auto">
          <a:xfrm>
            <a:off x="1371600" y="57150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FF0000"/>
                </a:solidFill>
                <a:sym typeface="Symbol" pitchFamily="18" charset="2"/>
              </a:rPr>
              <a:t>T</a:t>
            </a:r>
          </a:p>
        </p:txBody>
      </p:sp>
      <p:sp>
        <p:nvSpPr>
          <p:cNvPr id="30749" name="Line 58"/>
          <p:cNvSpPr>
            <a:spLocks noChangeShapeType="1"/>
          </p:cNvSpPr>
          <p:nvPr/>
        </p:nvSpPr>
        <p:spPr bwMode="auto">
          <a:xfrm flipH="1">
            <a:off x="1371600" y="6019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4980" name="Picture 2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209800"/>
            <a:ext cx="1352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Dynamics Must Satisfy Quasi-neutrality;</a:t>
            </a:r>
            <a:br>
              <a:rPr lang="en-US" altLang="en-US" sz="2400" dirty="0"/>
            </a:br>
            <a:r>
              <a:rPr lang="en-US" altLang="en-US" sz="2400" dirty="0"/>
              <a:t>Rapid parallel electron motion gives Boltzmann distribution</a:t>
            </a:r>
            <a:endParaRPr lang="en-US" altLang="en-US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Quasi-neutrality (Poisson equation, k</a:t>
            </a:r>
            <a:r>
              <a:rPr lang="en-US" altLang="en-US" sz="2000" baseline="-25000" dirty="0" smtClean="0">
                <a:sym typeface="Symbol" pitchFamily="18" charset="2"/>
              </a:rPr>
              <a:t></a:t>
            </a:r>
            <a:r>
              <a:rPr lang="en-US" altLang="en-US" sz="2000" baseline="30000" dirty="0" smtClean="0">
                <a:sym typeface="Symbol" pitchFamily="18" charset="2"/>
              </a:rPr>
              <a:t>2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en-US" sz="2000" baseline="-25000" dirty="0" smtClean="0">
                <a:sym typeface="Symbol" pitchFamily="18" charset="2"/>
              </a:rPr>
              <a:t>D</a:t>
            </a:r>
            <a:r>
              <a:rPr lang="en-US" altLang="en-US" sz="2000" baseline="30000" dirty="0" smtClean="0">
                <a:sym typeface="Symbol" pitchFamily="18" charset="2"/>
              </a:rPr>
              <a:t>2</a:t>
            </a:r>
            <a:r>
              <a:rPr lang="en-US" altLang="en-US" sz="2000" dirty="0" smtClean="0">
                <a:sym typeface="Symbol" pitchFamily="18" charset="2"/>
              </a:rPr>
              <a:t>&lt;&lt;1) requires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For characteristic drift wave frequency, parallel electron motion is very rapid (from parallel electron momentum </a:t>
            </a:r>
            <a:r>
              <a:rPr lang="en-US" altLang="en-US" sz="2000" dirty="0" err="1" smtClean="0">
                <a:sym typeface="Symbol" pitchFamily="18" charset="2"/>
              </a:rPr>
              <a:t>eq</a:t>
            </a:r>
            <a:r>
              <a:rPr lang="en-US" altLang="en-US" sz="2000" dirty="0" smtClean="0">
                <a:sym typeface="Symbol" pitchFamily="18" charset="2"/>
              </a:rPr>
              <a:t>, assuming isothermal </a:t>
            </a:r>
            <a:r>
              <a:rPr lang="en-US" altLang="en-US" sz="2000" dirty="0" err="1" smtClean="0">
                <a:sym typeface="Symbol" pitchFamily="18" charset="2"/>
              </a:rPr>
              <a:t>T</a:t>
            </a:r>
            <a:r>
              <a:rPr lang="en-US" altLang="en-US" sz="2000" baseline="-25000" dirty="0" err="1" smtClean="0">
                <a:sym typeface="Symbol" pitchFamily="18" charset="2"/>
              </a:rPr>
              <a:t>e</a:t>
            </a:r>
            <a:r>
              <a:rPr lang="en-US" altLang="en-US" sz="2000" dirty="0" smtClean="0">
                <a:sym typeface="Symbol" pitchFamily="18" charset="2"/>
              </a:rPr>
              <a:t>:)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Electrons (approximately) maintain a Boltzmann distribution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</p:txBody>
      </p:sp>
      <p:graphicFrame>
        <p:nvGraphicFramePr>
          <p:cNvPr id="31748" name="Object 32"/>
          <p:cNvGraphicFramePr>
            <a:graphicFrameLocks noChangeAspect="1"/>
          </p:cNvGraphicFramePr>
          <p:nvPr/>
        </p:nvGraphicFramePr>
        <p:xfrm>
          <a:off x="3962400" y="1676400"/>
          <a:ext cx="838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78" name="Equation" r:id="rId4" imgW="457200" imgH="241300" progId="Equation.3">
                  <p:embed/>
                </p:oleObj>
              </mc:Choice>
              <mc:Fallback>
                <p:oleObj name="Equation" r:id="rId4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838200" cy="4429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42801"/>
              </p:ext>
            </p:extLst>
          </p:nvPr>
        </p:nvGraphicFramePr>
        <p:xfrm>
          <a:off x="3009900" y="5943600"/>
          <a:ext cx="2286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79" name="Equation" r:id="rId6" imgW="1524000" imgH="241300" progId="Equation.3">
                  <p:embed/>
                </p:oleObj>
              </mc:Choice>
              <mc:Fallback>
                <p:oleObj name="Equation" r:id="rId6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5943600"/>
                        <a:ext cx="2286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440147"/>
              </p:ext>
            </p:extLst>
          </p:nvPr>
        </p:nvGraphicFramePr>
        <p:xfrm>
          <a:off x="2905125" y="5191125"/>
          <a:ext cx="2381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80" name="Equation" r:id="rId8" imgW="1587240" imgH="228600" progId="Equation.3">
                  <p:embed/>
                </p:oleObj>
              </mc:Choice>
              <mc:Fallback>
                <p:oleObj name="Equation" r:id="rId8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191125"/>
                        <a:ext cx="2381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Line 47"/>
          <p:cNvSpPr>
            <a:spLocks noChangeShapeType="1"/>
          </p:cNvSpPr>
          <p:nvPr/>
        </p:nvSpPr>
        <p:spPr bwMode="auto">
          <a:xfrm>
            <a:off x="4610100" y="6324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53" name="Object 48"/>
          <p:cNvGraphicFramePr>
            <a:graphicFrameLocks noChangeAspect="1"/>
          </p:cNvGraphicFramePr>
          <p:nvPr/>
        </p:nvGraphicFramePr>
        <p:xfrm>
          <a:off x="457200" y="1447800"/>
          <a:ext cx="2286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81" name="Equation" r:id="rId10" imgW="1600200" imgH="889000" progId="Equation.3">
                  <p:embed/>
                </p:oleObj>
              </mc:Choice>
              <mc:Fallback>
                <p:oleObj name="Equation" r:id="rId10" imgW="1600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286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3810000"/>
                <a:ext cx="4113434" cy="4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Te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→  0=−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||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ϕ</m:t>
                          </m:r>
                        </m:e>
                      </m:acc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10000"/>
                <a:ext cx="4113434" cy="411523"/>
              </a:xfrm>
              <a:prstGeom prst="rect">
                <a:avLst/>
              </a:prstGeom>
              <a:blipFill rotWithShape="1">
                <a:blip r:embed="rId12"/>
                <a:stretch>
                  <a:fillRect t="-5882" r="-7852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0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Perturbed Potential Creates E</a:t>
            </a:r>
            <a:r>
              <a:rPr lang="en-US" altLang="en-US" dirty="0" smtClean="0">
                <a:sym typeface="Symbol" pitchFamily="18" charset="2"/>
              </a:rPr>
              <a:t></a:t>
            </a:r>
            <a:r>
              <a:rPr lang="en-US" altLang="en-US" dirty="0" smtClean="0"/>
              <a:t>B Advection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990600"/>
            <a:ext cx="3200400" cy="12954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rgbClr val="008000"/>
                </a:solidFill>
                <a:sym typeface="Symbol" pitchFamily="18" charset="2"/>
              </a:rPr>
              <a:t>Advection occurs in the radial direction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12698" r="70396" b="5669"/>
          <a:stretch>
            <a:fillRect/>
          </a:stretch>
        </p:blipFill>
        <p:spPr bwMode="auto">
          <a:xfrm>
            <a:off x="3581400" y="2743200"/>
            <a:ext cx="152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5410200" y="28194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5410200" y="35052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5410200" y="3886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5410200" y="45720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V="1"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V="1">
            <a:off x="5410200" y="57150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277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9297" r="94002" b="78232"/>
          <a:stretch>
            <a:fillRect/>
          </a:stretch>
        </p:blipFill>
        <p:spPr bwMode="auto">
          <a:xfrm>
            <a:off x="4641850" y="2362200"/>
            <a:ext cx="31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3"/>
          <p:cNvSpPr>
            <a:spLocks noChangeShapeType="1"/>
          </p:cNvSpPr>
          <p:nvPr/>
        </p:nvSpPr>
        <p:spPr bwMode="auto">
          <a:xfrm flipH="1">
            <a:off x="3124200" y="25146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228975" y="2209800"/>
            <a:ext cx="126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prstClr val="black"/>
                </a:solidFill>
                <a:sym typeface="Symbol" pitchFamily="18" charset="2"/>
              </a:rPr>
              <a:t>B, curvature</a:t>
            </a:r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 flipH="1" flipV="1">
            <a:off x="4827588" y="1752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2783" name="Object 16"/>
          <p:cNvGraphicFramePr>
            <a:graphicFrameLocks noChangeAspect="1"/>
          </p:cNvGraphicFramePr>
          <p:nvPr/>
        </p:nvGraphicFramePr>
        <p:xfrm>
          <a:off x="3733800" y="1295400"/>
          <a:ext cx="1387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74" name="Equation" r:id="rId5" imgW="875920" imgH="215806" progId="Equation.3">
                  <p:embed/>
                </p:oleObj>
              </mc:Choice>
              <mc:Fallback>
                <p:oleObj name="Equation" r:id="rId5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5400"/>
                        <a:ext cx="13874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3124200" y="3005138"/>
            <a:ext cx="44450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5654675" y="3233738"/>
            <a:ext cx="433388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n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n+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srgbClr val="C0504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n-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6199188" y="3214688"/>
            <a:ext cx="44291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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  <a:sym typeface="Symbol" pitchFamily="18" charset="2"/>
              </a:rPr>
              <a:t></a:t>
            </a:r>
            <a:r>
              <a:rPr lang="en-US" altLang="en-US" sz="1700" b="0" i="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altLang="en-US" sz="1700" b="0" i="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srgbClr val="C0504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  <a:sym typeface="Symbol" pitchFamily="18" charset="2"/>
              </a:rPr>
              <a:t></a:t>
            </a:r>
            <a:r>
              <a:rPr lang="en-US" altLang="en-US" sz="1700" b="0" i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6781800" y="34290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>
            <a:off x="6781800" y="3962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V="1">
            <a:off x="6781800" y="44958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6781800" y="5029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951663" y="3449638"/>
            <a:ext cx="406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altLang="en-US" sz="1700" b="0" i="0" baseline="-25000">
                <a:solidFill>
                  <a:srgbClr val="0000FF"/>
                </a:solidFill>
                <a:sym typeface="Symbol" pitchFamily="18" charset="2"/>
              </a:rPr>
              <a:t>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en-US" sz="1700" b="0" i="0" baseline="-25000">
                <a:solidFill>
                  <a:srgbClr val="FF0000"/>
                </a:solidFill>
                <a:sym typeface="Symbol" pitchFamily="18" charset="2"/>
              </a:rPr>
              <a:t></a:t>
            </a:r>
            <a:endParaRPr lang="en-US" altLang="en-US" sz="1700" b="0" i="0" baseline="-25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altLang="en-US" sz="1700" b="0" i="0" baseline="-25000">
                <a:solidFill>
                  <a:srgbClr val="0000FF"/>
                </a:solidFill>
                <a:sym typeface="Symbol" pitchFamily="18" charset="2"/>
              </a:rPr>
              <a:t></a:t>
            </a:r>
            <a:endParaRPr lang="en-US" altLang="en-US" sz="1700" b="0" i="0" baseline="-250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en-US" sz="1700" b="0" i="0" baseline="-25000">
                <a:solidFill>
                  <a:srgbClr val="FF00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>
            <a:off x="7391400" y="3657600"/>
            <a:ext cx="76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>
            <a:off x="7467600" y="4191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>
            <a:off x="7391400" y="4648200"/>
            <a:ext cx="76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>
            <a:off x="7467600" y="5181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2798" name="Picture 35" descr="NCSX_TOK_modB_c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755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9" name="Rectangle 36"/>
          <p:cNvSpPr>
            <a:spLocks noChangeArrowheads="1"/>
          </p:cNvSpPr>
          <p:nvPr/>
        </p:nvSpPr>
        <p:spPr bwMode="auto">
          <a:xfrm>
            <a:off x="1752600" y="2133600"/>
            <a:ext cx="381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0" i="0">
              <a:solidFill>
                <a:prstClr val="black"/>
              </a:solidFill>
            </a:endParaRPr>
          </a:p>
        </p:txBody>
      </p:sp>
      <p:sp>
        <p:nvSpPr>
          <p:cNvPr id="32800" name="Line 37"/>
          <p:cNvSpPr>
            <a:spLocks noChangeShapeType="1"/>
          </p:cNvSpPr>
          <p:nvPr/>
        </p:nvSpPr>
        <p:spPr bwMode="auto">
          <a:xfrm>
            <a:off x="2209800" y="26670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2801" name="Picture 38" descr="modB_vs_R_midpl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2" name="Picture 39" descr="nT_vs_R_mid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3" name="Text Box 40"/>
          <p:cNvSpPr txBox="1">
            <a:spLocks noChangeArrowheads="1"/>
          </p:cNvSpPr>
          <p:nvPr/>
        </p:nvSpPr>
        <p:spPr bwMode="auto">
          <a:xfrm>
            <a:off x="593725" y="51927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2804" name="Text Box 41"/>
          <p:cNvSpPr txBox="1">
            <a:spLocks noChangeArrowheads="1"/>
          </p:cNvSpPr>
          <p:nvPr/>
        </p:nvSpPr>
        <p:spPr bwMode="auto">
          <a:xfrm>
            <a:off x="1295400" y="51054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2805" name="Line 42"/>
          <p:cNvSpPr>
            <a:spLocks noChangeShapeType="1"/>
          </p:cNvSpPr>
          <p:nvPr/>
        </p:nvSpPr>
        <p:spPr bwMode="auto">
          <a:xfrm flipH="1">
            <a:off x="1219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806" name="Text Box 43"/>
          <p:cNvSpPr txBox="1">
            <a:spLocks noChangeArrowheads="1"/>
          </p:cNvSpPr>
          <p:nvPr/>
        </p:nvSpPr>
        <p:spPr bwMode="auto">
          <a:xfrm>
            <a:off x="1355725" y="397033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prstClr val="black"/>
                </a:solidFill>
                <a:sym typeface="Symbol" pitchFamily="18" charset="2"/>
              </a:rPr>
              <a:t>B</a:t>
            </a:r>
          </a:p>
        </p:txBody>
      </p:sp>
      <p:sp>
        <p:nvSpPr>
          <p:cNvPr id="32807" name="Text Box 44"/>
          <p:cNvSpPr txBox="1">
            <a:spLocks noChangeArrowheads="1"/>
          </p:cNvSpPr>
          <p:nvPr/>
        </p:nvSpPr>
        <p:spPr bwMode="auto">
          <a:xfrm>
            <a:off x="1371600" y="57150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FF0000"/>
                </a:solidFill>
                <a:sym typeface="Symbol" pitchFamily="18" charset="2"/>
              </a:rPr>
              <a:t>T</a:t>
            </a:r>
          </a:p>
        </p:txBody>
      </p:sp>
      <p:sp>
        <p:nvSpPr>
          <p:cNvPr id="32808" name="Line 45"/>
          <p:cNvSpPr>
            <a:spLocks noChangeShapeType="1"/>
          </p:cNvSpPr>
          <p:nvPr/>
        </p:nvSpPr>
        <p:spPr bwMode="auto">
          <a:xfrm flipH="1">
            <a:off x="1371600" y="6019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Box 81"/>
          <p:cNvSpPr txBox="1">
            <a:spLocks noChangeArrowheads="1"/>
          </p:cNvSpPr>
          <p:nvPr/>
        </p:nvSpPr>
        <p:spPr bwMode="auto">
          <a:xfrm>
            <a:off x="5486400" y="2743200"/>
            <a:ext cx="181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b="0" i="0" dirty="0">
                <a:solidFill>
                  <a:prstClr val="black"/>
                </a:solidFill>
              </a:rPr>
              <a:t>~Boltzmann e’s</a:t>
            </a:r>
            <a:endParaRPr lang="en-US" altLang="en-US" sz="1800" b="0" i="0" baseline="30000" dirty="0">
              <a:solidFill>
                <a:prstClr val="black"/>
              </a:solidFill>
            </a:endParaRPr>
          </a:p>
        </p:txBody>
      </p:sp>
      <p:grpSp>
        <p:nvGrpSpPr>
          <p:cNvPr id="42" name="Group 82"/>
          <p:cNvGrpSpPr>
            <a:grpSpLocks/>
          </p:cNvGrpSpPr>
          <p:nvPr/>
        </p:nvGrpSpPr>
        <p:grpSpPr bwMode="auto">
          <a:xfrm>
            <a:off x="5654675" y="3113088"/>
            <a:ext cx="898525" cy="195262"/>
            <a:chOff x="5654675" y="3264932"/>
            <a:chExt cx="898525" cy="19637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654675" y="3264932"/>
              <a:ext cx="0" cy="18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553200" y="3276107"/>
              <a:ext cx="0" cy="18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654675" y="3264932"/>
              <a:ext cx="898525" cy="11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2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15"/>
          <a:stretch/>
        </p:blipFill>
        <p:spPr bwMode="auto">
          <a:xfrm>
            <a:off x="5200650" y="2209800"/>
            <a:ext cx="58004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143" name="Picture 3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3845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 Temperature Gradient Reinforces Perturbation </a:t>
            </a:r>
            <a:r>
              <a:rPr lang="en-US" altLang="en-US" dirty="0" smtClean="0">
                <a:sym typeface="Symbol" pitchFamily="18" charset="2"/>
              </a:rPr>
              <a:t></a:t>
            </a:r>
            <a:r>
              <a:rPr lang="en-US" altLang="en-US" dirty="0" smtClean="0"/>
              <a:t> Instability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12698" r="70396" b="5669"/>
          <a:stretch>
            <a:fillRect/>
          </a:stretch>
        </p:blipFill>
        <p:spPr bwMode="auto">
          <a:xfrm>
            <a:off x="3581400" y="2336800"/>
            <a:ext cx="152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Line 14"/>
          <p:cNvSpPr>
            <a:spLocks noChangeShapeType="1"/>
          </p:cNvSpPr>
          <p:nvPr/>
        </p:nvSpPr>
        <p:spPr bwMode="auto">
          <a:xfrm flipH="1" flipV="1">
            <a:off x="1600200" y="21844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4114800" y="1752600"/>
            <a:ext cx="48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FF0000"/>
                </a:solidFill>
                <a:sym typeface="Symbol" pitchFamily="18" charset="2"/>
              </a:rPr>
              <a:t>T</a:t>
            </a:r>
          </a:p>
        </p:txBody>
      </p:sp>
      <p:sp>
        <p:nvSpPr>
          <p:cNvPr id="33799" name="Text Box 18"/>
          <p:cNvSpPr txBox="1">
            <a:spLocks noChangeArrowheads="1"/>
          </p:cNvSpPr>
          <p:nvPr/>
        </p:nvSpPr>
        <p:spPr bwMode="auto">
          <a:xfrm>
            <a:off x="3124200" y="2598738"/>
            <a:ext cx="44450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</a:t>
            </a:r>
            <a:r>
              <a:rPr lang="en-US" altLang="en-US" sz="1700" b="0" i="0" baseline="3000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</a:t>
            </a:r>
            <a:r>
              <a:rPr lang="en-US" altLang="en-US" sz="1700" b="0" i="0" baseline="30000">
                <a:solidFill>
                  <a:srgbClr val="0000FF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FF0000"/>
                </a:solidFill>
              </a:rPr>
              <a:t>T+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 b="0" i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0" i="0">
                <a:solidFill>
                  <a:srgbClr val="0000FF"/>
                </a:solidFill>
              </a:rPr>
              <a:t>T-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 flipH="1">
            <a:off x="5334000" y="3251200"/>
            <a:ext cx="76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801" name="Line 28"/>
          <p:cNvSpPr>
            <a:spLocks noChangeShapeType="1"/>
          </p:cNvSpPr>
          <p:nvPr/>
        </p:nvSpPr>
        <p:spPr bwMode="auto">
          <a:xfrm>
            <a:off x="2209800" y="3784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802" name="Line 29"/>
          <p:cNvSpPr>
            <a:spLocks noChangeShapeType="1"/>
          </p:cNvSpPr>
          <p:nvPr/>
        </p:nvSpPr>
        <p:spPr bwMode="auto">
          <a:xfrm flipH="1">
            <a:off x="5334000" y="4241800"/>
            <a:ext cx="76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803" name="Line 30"/>
          <p:cNvSpPr>
            <a:spLocks noChangeShapeType="1"/>
          </p:cNvSpPr>
          <p:nvPr/>
        </p:nvSpPr>
        <p:spPr bwMode="auto">
          <a:xfrm>
            <a:off x="2209800" y="47752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380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1724" r="70396" b="47392"/>
          <a:stretch>
            <a:fillRect/>
          </a:stretch>
        </p:blipFill>
        <p:spPr bwMode="auto">
          <a:xfrm>
            <a:off x="457200" y="355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1724" r="70396" b="47392"/>
          <a:stretch>
            <a:fillRect/>
          </a:stretch>
        </p:blipFill>
        <p:spPr bwMode="auto">
          <a:xfrm>
            <a:off x="457200" y="4546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29025" r="70396" b="60091"/>
          <a:stretch>
            <a:fillRect/>
          </a:stretch>
        </p:blipFill>
        <p:spPr bwMode="auto">
          <a:xfrm>
            <a:off x="6629400" y="302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29025" r="70396" b="60091"/>
          <a:stretch>
            <a:fillRect/>
          </a:stretch>
        </p:blipFill>
        <p:spPr bwMode="auto">
          <a:xfrm>
            <a:off x="6629400" y="4013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5585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842337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This simple cartoon gives a purely growing “interchange” like mode (coarse derivation in backup slides). The complete derivation (all drifts, gradients) will give a real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frequency dispersion, i.e.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=</a:t>
            </a:r>
            <a:r>
              <a:rPr lang="en-US" sz="18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800" b="0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8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Analogy for turbulence in tokamaks – Rayleigh-Taylor instability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1828800"/>
          </a:xfrm>
        </p:spPr>
        <p:txBody>
          <a:bodyPr/>
          <a:lstStyle/>
          <a:p>
            <a:r>
              <a:rPr lang="en-US" altLang="en-US" sz="2200" dirty="0" smtClean="0"/>
              <a:t>Higher density on top of lower density, with gravity acting downwards</a:t>
            </a:r>
          </a:p>
        </p:txBody>
      </p:sp>
      <p:pic>
        <p:nvPicPr>
          <p:cNvPr id="34820" name="Picture 2" descr="My Cup Runneth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1905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My Cup Runneth 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1905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My Cup Runneth 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905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3" name="Straight Arrow Connector 7"/>
          <p:cNvCxnSpPr>
            <a:cxnSpLocks noChangeShapeType="1"/>
          </p:cNvCxnSpPr>
          <p:nvPr/>
        </p:nvCxnSpPr>
        <p:spPr bwMode="auto">
          <a:xfrm>
            <a:off x="609600" y="3124200"/>
            <a:ext cx="0" cy="1524000"/>
          </a:xfrm>
          <a:prstGeom prst="straightConnector1">
            <a:avLst/>
          </a:prstGeom>
          <a:noFill/>
          <a:ln w="53975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227013" y="2667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008000"/>
                </a:solidFill>
                <a:latin typeface="Helvetica" pitchFamily="34" charset="0"/>
              </a:rPr>
              <a:t>gravity</a:t>
            </a:r>
          </a:p>
        </p:txBody>
      </p:sp>
      <p:cxnSp>
        <p:nvCxnSpPr>
          <p:cNvPr id="34825" name="Straight Arrow Connector 10"/>
          <p:cNvCxnSpPr>
            <a:cxnSpLocks noChangeShapeType="1"/>
          </p:cNvCxnSpPr>
          <p:nvPr/>
        </p:nvCxnSpPr>
        <p:spPr bwMode="auto">
          <a:xfrm>
            <a:off x="1752600" y="3124200"/>
            <a:ext cx="0" cy="1524000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990600" y="2667000"/>
            <a:ext cx="182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density/pressure</a:t>
            </a:r>
          </a:p>
        </p:txBody>
      </p:sp>
    </p:spTree>
    <p:extLst>
      <p:ext uri="{BB962C8B-B14F-4D97-AF65-F5344CB8AC3E}">
        <p14:creationId xmlns:p14="http://schemas.microsoft.com/office/powerpoint/2010/main" val="31843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ttps://fusion.gat.com/theory-wiki/images/3/3c/Candy-supertoru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3529"/>
          <a:stretch>
            <a:fillRect/>
          </a:stretch>
        </p:blipFill>
        <p:spPr bwMode="auto">
          <a:xfrm>
            <a:off x="0" y="1752600"/>
            <a:ext cx="6096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Inertial force in toroidal field acts like an effective gravity</a:t>
            </a:r>
          </a:p>
        </p:txBody>
      </p:sp>
      <p:pic>
        <p:nvPicPr>
          <p:cNvPr id="35844" name="Picture 6" descr="My Cup Runneth 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/>
          <a:stretch>
            <a:fillRect/>
          </a:stretch>
        </p:blipFill>
        <p:spPr bwMode="auto">
          <a:xfrm>
            <a:off x="6453188" y="2233613"/>
            <a:ext cx="26146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5" name="Straight Arrow Connector 56"/>
          <p:cNvCxnSpPr>
            <a:cxnSpLocks noChangeShapeType="1"/>
          </p:cNvCxnSpPr>
          <p:nvPr/>
        </p:nvCxnSpPr>
        <p:spPr bwMode="auto">
          <a:xfrm>
            <a:off x="7162800" y="1524000"/>
            <a:ext cx="1524000" cy="0"/>
          </a:xfrm>
          <a:prstGeom prst="straightConnector1">
            <a:avLst/>
          </a:prstGeom>
          <a:noFill/>
          <a:ln w="53975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58"/>
          <p:cNvSpPr txBox="1">
            <a:spLocks noChangeArrowheads="1"/>
          </p:cNvSpPr>
          <p:nvPr/>
        </p:nvSpPr>
        <p:spPr bwMode="auto">
          <a:xfrm>
            <a:off x="7524750" y="1143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008000"/>
                </a:solidFill>
                <a:latin typeface="Helvetica" pitchFamily="34" charset="0"/>
              </a:rPr>
              <a:t>gravity</a:t>
            </a:r>
          </a:p>
        </p:txBody>
      </p:sp>
      <p:cxnSp>
        <p:nvCxnSpPr>
          <p:cNvPr id="35847" name="Straight Arrow Connector 59"/>
          <p:cNvCxnSpPr>
            <a:cxnSpLocks noChangeShapeType="1"/>
          </p:cNvCxnSpPr>
          <p:nvPr/>
        </p:nvCxnSpPr>
        <p:spPr bwMode="auto">
          <a:xfrm>
            <a:off x="7086600" y="1752600"/>
            <a:ext cx="1524000" cy="0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TextBox 65"/>
          <p:cNvSpPr txBox="1">
            <a:spLocks noChangeArrowheads="1"/>
          </p:cNvSpPr>
          <p:nvPr/>
        </p:nvSpPr>
        <p:spPr bwMode="auto">
          <a:xfrm>
            <a:off x="7467600" y="18288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pressure</a:t>
            </a:r>
          </a:p>
        </p:txBody>
      </p:sp>
      <p:sp>
        <p:nvSpPr>
          <p:cNvPr id="35849" name="TextBox 67"/>
          <p:cNvSpPr txBox="1">
            <a:spLocks noChangeArrowheads="1"/>
          </p:cNvSpPr>
          <p:nvPr/>
        </p:nvSpPr>
        <p:spPr bwMode="auto">
          <a:xfrm>
            <a:off x="6324600" y="45212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1822CD"/>
                </a:solidFill>
                <a:latin typeface="Helvetica" pitchFamily="34" charset="0"/>
              </a:rPr>
              <a:t>Unstable in the outer region</a:t>
            </a:r>
          </a:p>
        </p:txBody>
      </p:sp>
      <p:cxnSp>
        <p:nvCxnSpPr>
          <p:cNvPr id="35850" name="Straight Arrow Connector 68"/>
          <p:cNvCxnSpPr>
            <a:cxnSpLocks noChangeShapeType="1"/>
          </p:cNvCxnSpPr>
          <p:nvPr/>
        </p:nvCxnSpPr>
        <p:spPr bwMode="auto">
          <a:xfrm flipH="1" flipV="1">
            <a:off x="5562600" y="3352800"/>
            <a:ext cx="838200" cy="12192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Line 13"/>
          <p:cNvSpPr>
            <a:spLocks noChangeShapeType="1"/>
          </p:cNvSpPr>
          <p:nvPr/>
        </p:nvSpPr>
        <p:spPr bwMode="auto">
          <a:xfrm flipH="1">
            <a:off x="5240338" y="2005013"/>
            <a:ext cx="644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b="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52" name="Line 21"/>
          <p:cNvSpPr>
            <a:spLocks noChangeShapeType="1"/>
          </p:cNvSpPr>
          <p:nvPr/>
        </p:nvSpPr>
        <p:spPr bwMode="auto">
          <a:xfrm flipH="1">
            <a:off x="4191000" y="1828800"/>
            <a:ext cx="1676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5257800" y="2049463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  <a:sym typeface="Symbol" pitchFamily="18" charset="2"/>
              </a:rPr>
              <a:t>pressure</a:t>
            </a:r>
            <a:endParaRPr lang="en-US" altLang="en-US" sz="1600" i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4097338" y="1066800"/>
            <a:ext cx="199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0">
                <a:solidFill>
                  <a:srgbClr val="008000"/>
                </a:solidFill>
                <a:latin typeface="Helvetica" pitchFamily="34" charset="0"/>
                <a:sym typeface="Symbol" pitchFamily="18" charset="2"/>
              </a:rPr>
              <a:t>centrifugal force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0">
                <a:solidFill>
                  <a:srgbClr val="008000"/>
                </a:solidFill>
                <a:latin typeface="Helvetica" pitchFamily="34" charset="0"/>
                <a:sym typeface="Symbol" pitchFamily="18" charset="2"/>
              </a:rPr>
              <a:t>effective gravity</a:t>
            </a:r>
            <a:endParaRPr lang="en-US" altLang="en-US" sz="1600" i="0">
              <a:solidFill>
                <a:srgbClr val="008000"/>
              </a:solidFill>
              <a:latin typeface="Helvetica" pitchFamily="34" charset="0"/>
            </a:endParaRPr>
          </a:p>
        </p:txBody>
      </p:sp>
      <p:sp>
        <p:nvSpPr>
          <p:cNvPr id="35855" name="TextBox 1"/>
          <p:cNvSpPr txBox="1">
            <a:spLocks noChangeArrowheads="1"/>
          </p:cNvSpPr>
          <p:nvPr/>
        </p:nvSpPr>
        <p:spPr bwMode="auto">
          <a:xfrm>
            <a:off x="990600" y="5297488"/>
            <a:ext cx="364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prstClr val="black"/>
                </a:solidFill>
              </a:rPr>
              <a:t>GYRO code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prstClr val="black"/>
                </a:solidFill>
              </a:rPr>
              <a:t>https://fusion.gat.com/theory/Gyro</a:t>
            </a:r>
          </a:p>
        </p:txBody>
      </p:sp>
    </p:spTree>
    <p:extLst>
      <p:ext uri="{BB962C8B-B14F-4D97-AF65-F5344CB8AC3E}">
        <p14:creationId xmlns:p14="http://schemas.microsoft.com/office/powerpoint/2010/main" val="28083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Same Dynamics Occur On Inboard Side But Now Temperature Gradient Is Stabilizing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ym typeface="Symbol" pitchFamily="18" charset="2"/>
              </a:rPr>
              <a:t>Advection with T counteracts perturbations on inboard side – “good” curvature region</a:t>
            </a:r>
          </a:p>
        </p:txBody>
      </p:sp>
      <p:pic>
        <p:nvPicPr>
          <p:cNvPr id="36870" name="Picture 44" descr="NCSX_TOK_modB_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1755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45"/>
          <p:cNvSpPr>
            <a:spLocks noChangeArrowheads="1"/>
          </p:cNvSpPr>
          <p:nvPr/>
        </p:nvSpPr>
        <p:spPr bwMode="auto">
          <a:xfrm>
            <a:off x="5181600" y="2438400"/>
            <a:ext cx="381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0" i="0">
              <a:solidFill>
                <a:prstClr val="black"/>
              </a:solidFill>
            </a:endParaRPr>
          </a:p>
        </p:txBody>
      </p:sp>
      <p:sp>
        <p:nvSpPr>
          <p:cNvPr id="36872" name="Line 46"/>
          <p:cNvSpPr>
            <a:spLocks noChangeShapeType="1"/>
          </p:cNvSpPr>
          <p:nvPr/>
        </p:nvSpPr>
        <p:spPr bwMode="auto">
          <a:xfrm>
            <a:off x="5638800" y="30480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73" name="Rectangle 47"/>
          <p:cNvSpPr>
            <a:spLocks noChangeArrowheads="1"/>
          </p:cNvSpPr>
          <p:nvPr/>
        </p:nvSpPr>
        <p:spPr bwMode="auto">
          <a:xfrm>
            <a:off x="3810000" y="2438400"/>
            <a:ext cx="381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0" i="0">
              <a:solidFill>
                <a:prstClr val="black"/>
              </a:solidFill>
            </a:endParaRPr>
          </a:p>
        </p:txBody>
      </p:sp>
      <p:sp>
        <p:nvSpPr>
          <p:cNvPr id="36874" name="Line 48"/>
          <p:cNvSpPr>
            <a:spLocks noChangeShapeType="1"/>
          </p:cNvSpPr>
          <p:nvPr/>
        </p:nvSpPr>
        <p:spPr bwMode="auto">
          <a:xfrm flipH="1">
            <a:off x="3352800" y="3124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75" name="Text Box 50"/>
          <p:cNvSpPr txBox="1">
            <a:spLocks noChangeArrowheads="1"/>
          </p:cNvSpPr>
          <p:nvPr/>
        </p:nvSpPr>
        <p:spPr bwMode="auto">
          <a:xfrm>
            <a:off x="5562600" y="2514600"/>
            <a:ext cx="19415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336699"/>
                </a:solidFill>
              </a:rPr>
              <a:t>“bad” curvature</a:t>
            </a:r>
          </a:p>
        </p:txBody>
      </p:sp>
      <p:sp>
        <p:nvSpPr>
          <p:cNvPr id="36876" name="Text Box 51"/>
          <p:cNvSpPr txBox="1">
            <a:spLocks noChangeArrowheads="1"/>
          </p:cNvSpPr>
          <p:nvPr/>
        </p:nvSpPr>
        <p:spPr bwMode="auto">
          <a:xfrm>
            <a:off x="1714500" y="2514600"/>
            <a:ext cx="2095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336699"/>
                </a:solidFill>
              </a:rPr>
              <a:t>“good” curvature</a:t>
            </a:r>
          </a:p>
        </p:txBody>
      </p:sp>
      <p:pic>
        <p:nvPicPr>
          <p:cNvPr id="36877" name="Picture 59" descr="modB_vs_R_midp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60" descr="nT_vs_R_mid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Text Box 61"/>
          <p:cNvSpPr txBox="1">
            <a:spLocks noChangeArrowheads="1"/>
          </p:cNvSpPr>
          <p:nvPr/>
        </p:nvSpPr>
        <p:spPr bwMode="auto">
          <a:xfrm>
            <a:off x="4022725" y="52689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6880" name="Text Box 62"/>
          <p:cNvSpPr txBox="1">
            <a:spLocks noChangeArrowheads="1"/>
          </p:cNvSpPr>
          <p:nvPr/>
        </p:nvSpPr>
        <p:spPr bwMode="auto">
          <a:xfrm>
            <a:off x="4724400" y="51816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6881" name="Line 63"/>
          <p:cNvSpPr>
            <a:spLocks noChangeShapeType="1"/>
          </p:cNvSpPr>
          <p:nvPr/>
        </p:nvSpPr>
        <p:spPr bwMode="auto">
          <a:xfrm flipH="1">
            <a:off x="46482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82" name="Text Box 64"/>
          <p:cNvSpPr txBox="1">
            <a:spLocks noChangeArrowheads="1"/>
          </p:cNvSpPr>
          <p:nvPr/>
        </p:nvSpPr>
        <p:spPr bwMode="auto">
          <a:xfrm>
            <a:off x="4784725" y="404653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prstClr val="black"/>
                </a:solidFill>
                <a:sym typeface="Symbol" pitchFamily="18" charset="2"/>
              </a:rPr>
              <a:t>B</a:t>
            </a:r>
          </a:p>
        </p:txBody>
      </p:sp>
      <p:sp>
        <p:nvSpPr>
          <p:cNvPr id="36883" name="Text Box 65"/>
          <p:cNvSpPr txBox="1">
            <a:spLocks noChangeArrowheads="1"/>
          </p:cNvSpPr>
          <p:nvPr/>
        </p:nvSpPr>
        <p:spPr bwMode="auto">
          <a:xfrm>
            <a:off x="4762500" y="57912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FF0000"/>
                </a:solidFill>
                <a:sym typeface="Symbol" pitchFamily="18" charset="2"/>
              </a:rPr>
              <a:t>T</a:t>
            </a:r>
          </a:p>
        </p:txBody>
      </p:sp>
      <p:sp>
        <p:nvSpPr>
          <p:cNvPr id="36884" name="Line 66"/>
          <p:cNvSpPr>
            <a:spLocks noChangeShapeType="1"/>
          </p:cNvSpPr>
          <p:nvPr/>
        </p:nvSpPr>
        <p:spPr bwMode="auto">
          <a:xfrm flipH="1">
            <a:off x="4800600" y="6096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85" name="Line 67"/>
          <p:cNvSpPr>
            <a:spLocks noChangeShapeType="1"/>
          </p:cNvSpPr>
          <p:nvPr/>
        </p:nvSpPr>
        <p:spPr bwMode="auto">
          <a:xfrm>
            <a:off x="4191000" y="6096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b="0" i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86" name="Text Box 68"/>
          <p:cNvSpPr txBox="1">
            <a:spLocks noChangeArrowheads="1"/>
          </p:cNvSpPr>
          <p:nvPr/>
        </p:nvSpPr>
        <p:spPr bwMode="auto">
          <a:xfrm>
            <a:off x="4152900" y="57912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FF0000"/>
                </a:solidFill>
                <a:sym typeface="Symbol" pitchFamily="18" charset="2"/>
              </a:rPr>
              <a:t>T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0" y="3581400"/>
            <a:ext cx="2438400" cy="2870200"/>
            <a:chOff x="6477000" y="3581400"/>
            <a:chExt cx="2438400" cy="2870200"/>
          </a:xfrm>
        </p:grpSpPr>
        <p:pic>
          <p:nvPicPr>
            <p:cNvPr id="3689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8" t="12698" r="70396" b="5669"/>
            <a:stretch>
              <a:fillRect/>
            </a:stretch>
          </p:blipFill>
          <p:spPr bwMode="auto">
            <a:xfrm>
              <a:off x="6790137" y="3999214"/>
              <a:ext cx="1043790" cy="245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 flipH="1">
              <a:off x="6821668" y="3890219"/>
              <a:ext cx="9916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98" name="Text Box 12"/>
            <p:cNvSpPr txBox="1">
              <a:spLocks noChangeArrowheads="1"/>
            </p:cNvSpPr>
            <p:nvPr/>
          </p:nvSpPr>
          <p:spPr bwMode="auto">
            <a:xfrm>
              <a:off x="7154376" y="3581400"/>
              <a:ext cx="488189" cy="36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0">
                  <a:solidFill>
                    <a:srgbClr val="FF0000"/>
                  </a:solidFill>
                  <a:sym typeface="Symbol" pitchFamily="18" charset="2"/>
                </a:rPr>
                <a:t>T</a:t>
              </a:r>
            </a:p>
          </p:txBody>
        </p:sp>
        <p:sp>
          <p:nvSpPr>
            <p:cNvPr id="36899" name="Text Box 13"/>
            <p:cNvSpPr txBox="1">
              <a:spLocks noChangeArrowheads="1"/>
            </p:cNvSpPr>
            <p:nvPr/>
          </p:nvSpPr>
          <p:spPr bwMode="auto">
            <a:xfrm>
              <a:off x="6477000" y="4246723"/>
              <a:ext cx="368588" cy="2123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</a:t>
              </a:r>
              <a:r>
                <a:rPr lang="en-US" altLang="en-US" sz="1200" b="0" i="0" baseline="30000">
                  <a:solidFill>
                    <a:srgbClr val="FF0000"/>
                  </a:solidFill>
                </a:rPr>
                <a:t>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</a:t>
              </a:r>
              <a:r>
                <a:rPr lang="en-US" altLang="en-US" sz="1200" b="0" i="0" baseline="30000">
                  <a:solidFill>
                    <a:srgbClr val="0000FF"/>
                  </a:solidFill>
                </a:rPr>
                <a:t>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T-</a:t>
              </a:r>
            </a:p>
          </p:txBody>
        </p:sp>
        <p:sp>
          <p:nvSpPr>
            <p:cNvPr id="36900" name="Line 14"/>
            <p:cNvSpPr>
              <a:spLocks noChangeShapeType="1"/>
            </p:cNvSpPr>
            <p:nvPr/>
          </p:nvSpPr>
          <p:spPr bwMode="auto">
            <a:xfrm flipH="1">
              <a:off x="7990496" y="4653184"/>
              <a:ext cx="52189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>
              <a:off x="8042685" y="5034666"/>
              <a:ext cx="4697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02" name="Line 16"/>
            <p:cNvSpPr>
              <a:spLocks noChangeShapeType="1"/>
            </p:cNvSpPr>
            <p:nvPr/>
          </p:nvSpPr>
          <p:spPr bwMode="auto">
            <a:xfrm flipH="1">
              <a:off x="7990496" y="5361651"/>
              <a:ext cx="52189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903" name="Line 17"/>
            <p:cNvSpPr>
              <a:spLocks noChangeShapeType="1"/>
            </p:cNvSpPr>
            <p:nvPr/>
          </p:nvSpPr>
          <p:spPr bwMode="auto">
            <a:xfrm>
              <a:off x="8042685" y="5743133"/>
              <a:ext cx="4697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1" name="Picture 3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803" y="4036219"/>
              <a:ext cx="912597" cy="4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33400" y="3581400"/>
            <a:ext cx="2491474" cy="2870201"/>
            <a:chOff x="533400" y="3581400"/>
            <a:chExt cx="2491474" cy="2870201"/>
          </a:xfrm>
        </p:grpSpPr>
        <p:pic>
          <p:nvPicPr>
            <p:cNvPr id="36887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8" t="12698" r="70396" b="5669"/>
            <a:stretch>
              <a:fillRect/>
            </a:stretch>
          </p:blipFill>
          <p:spPr bwMode="auto">
            <a:xfrm>
              <a:off x="846138" y="3998913"/>
              <a:ext cx="1044575" cy="245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88" name="Line 34"/>
            <p:cNvSpPr>
              <a:spLocks noChangeShapeType="1"/>
            </p:cNvSpPr>
            <p:nvPr/>
          </p:nvSpPr>
          <p:spPr bwMode="auto">
            <a:xfrm flipV="1">
              <a:off x="914400" y="3957638"/>
              <a:ext cx="949325" cy="4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89" name="Text Box 35"/>
            <p:cNvSpPr txBox="1">
              <a:spLocks noChangeArrowheads="1"/>
            </p:cNvSpPr>
            <p:nvPr/>
          </p:nvSpPr>
          <p:spPr bwMode="auto">
            <a:xfrm>
              <a:off x="1211263" y="3581400"/>
              <a:ext cx="4873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0">
                  <a:solidFill>
                    <a:srgbClr val="FF0000"/>
                  </a:solidFill>
                  <a:sym typeface="Symbol" pitchFamily="18" charset="2"/>
                </a:rPr>
                <a:t>T</a:t>
              </a:r>
            </a:p>
          </p:txBody>
        </p:sp>
        <p:sp>
          <p:nvSpPr>
            <p:cNvPr id="36890" name="Text Box 36"/>
            <p:cNvSpPr txBox="1">
              <a:spLocks noChangeArrowheads="1"/>
            </p:cNvSpPr>
            <p:nvPr/>
          </p:nvSpPr>
          <p:spPr bwMode="auto">
            <a:xfrm>
              <a:off x="533400" y="4246563"/>
              <a:ext cx="368300" cy="212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</a:t>
              </a:r>
              <a:r>
                <a:rPr lang="en-US" altLang="en-US" sz="1200" b="0" i="0" baseline="30000">
                  <a:solidFill>
                    <a:srgbClr val="FF0000"/>
                  </a:solidFill>
                </a:rPr>
                <a:t>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</a:t>
              </a:r>
              <a:r>
                <a:rPr lang="en-US" altLang="en-US" sz="1200" b="0" i="0" baseline="30000">
                  <a:solidFill>
                    <a:srgbClr val="0000FF"/>
                  </a:solidFill>
                </a:rPr>
                <a:t>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FF0000"/>
                  </a:solidFill>
                </a:rPr>
                <a:t>T+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 i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i="0">
                  <a:solidFill>
                    <a:srgbClr val="0000FF"/>
                  </a:solidFill>
                </a:rPr>
                <a:t>T-</a:t>
              </a:r>
            </a:p>
          </p:txBody>
        </p:sp>
        <p:sp>
          <p:nvSpPr>
            <p:cNvPr id="36891" name="Line 37"/>
            <p:cNvSpPr>
              <a:spLocks noChangeShapeType="1"/>
            </p:cNvSpPr>
            <p:nvPr/>
          </p:nvSpPr>
          <p:spPr bwMode="auto">
            <a:xfrm flipH="1">
              <a:off x="2046288" y="4652963"/>
              <a:ext cx="522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92" name="Line 38"/>
            <p:cNvSpPr>
              <a:spLocks noChangeShapeType="1"/>
            </p:cNvSpPr>
            <p:nvPr/>
          </p:nvSpPr>
          <p:spPr bwMode="auto">
            <a:xfrm>
              <a:off x="2098675" y="5033963"/>
              <a:ext cx="4699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93" name="Line 39"/>
            <p:cNvSpPr>
              <a:spLocks noChangeShapeType="1"/>
            </p:cNvSpPr>
            <p:nvPr/>
          </p:nvSpPr>
          <p:spPr bwMode="auto">
            <a:xfrm flipH="1">
              <a:off x="2046288" y="5360988"/>
              <a:ext cx="522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894" name="Line 40"/>
            <p:cNvSpPr>
              <a:spLocks noChangeShapeType="1"/>
            </p:cNvSpPr>
            <p:nvPr/>
          </p:nvSpPr>
          <p:spPr bwMode="auto">
            <a:xfrm>
              <a:off x="2098675" y="5743575"/>
              <a:ext cx="4699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i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4" name="Picture 3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277" y="4036219"/>
              <a:ext cx="912597" cy="45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74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Fast Parallel Motion Along Helical Field Line Connects Good &amp; Bad Curvature Regions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5712"/>
            <a:ext cx="8915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Approximate growth rate on outboard side</a:t>
            </a:r>
          </a:p>
          <a:p>
            <a:pPr marL="0" indent="0" eaLnBrk="1" hangingPunct="1">
              <a:buNone/>
            </a:pPr>
            <a:r>
              <a:rPr lang="en-US" altLang="en-US" sz="2000" dirty="0" smtClean="0">
                <a:sym typeface="Symbol" pitchFamily="18" charset="2"/>
              </a:rPr>
              <a:t>	</a:t>
            </a:r>
            <a:r>
              <a:rPr lang="en-US" altLang="en-US" sz="1800" dirty="0" smtClean="0">
                <a:sym typeface="Symbol" pitchFamily="18" charset="2"/>
              </a:rPr>
              <a:t>effective gravity: </a:t>
            </a:r>
            <a:r>
              <a:rPr lang="en-US" altLang="en-US" sz="1800" dirty="0" err="1" smtClean="0">
                <a:sym typeface="Symbol" pitchFamily="18" charset="2"/>
              </a:rPr>
              <a:t>g</a:t>
            </a:r>
            <a:r>
              <a:rPr lang="en-US" altLang="en-US" sz="1800" baseline="-25000" dirty="0" err="1" smtClean="0">
                <a:sym typeface="Symbol" pitchFamily="18" charset="2"/>
              </a:rPr>
              <a:t>eff</a:t>
            </a:r>
            <a:r>
              <a:rPr lang="en-US" altLang="en-US" sz="1800" dirty="0" smtClean="0">
                <a:sym typeface="Symbol" pitchFamily="18" charset="2"/>
              </a:rPr>
              <a:t> = v</a:t>
            </a:r>
            <a:r>
              <a:rPr lang="en-US" altLang="en-US" sz="1800" baseline="-25000" dirty="0" smtClean="0">
                <a:sym typeface="Symbol" pitchFamily="18" charset="2"/>
              </a:rPr>
              <a:t>th</a:t>
            </a:r>
            <a:r>
              <a:rPr lang="en-US" altLang="en-US" sz="1800" baseline="30000" dirty="0" smtClean="0">
                <a:sym typeface="Symbol" pitchFamily="18" charset="2"/>
              </a:rPr>
              <a:t>2</a:t>
            </a:r>
            <a:r>
              <a:rPr lang="en-US" altLang="en-US" sz="1800" dirty="0" smtClean="0">
                <a:sym typeface="Symbol" pitchFamily="18" charset="2"/>
              </a:rPr>
              <a:t>/R</a:t>
            </a:r>
          </a:p>
          <a:p>
            <a:pPr marL="0" indent="0" eaLnBrk="1" hangingPunct="1">
              <a:buNone/>
            </a:pPr>
            <a:r>
              <a:rPr lang="en-US" altLang="en-US" sz="1800" dirty="0" smtClean="0">
                <a:sym typeface="Symbol" pitchFamily="18" charset="2"/>
              </a:rPr>
              <a:t>	gradient scale length: 1/L</a:t>
            </a:r>
            <a:r>
              <a:rPr lang="en-US" altLang="en-US" sz="1800" baseline="-25000" dirty="0" smtClean="0">
                <a:sym typeface="Symbol" pitchFamily="18" charset="2"/>
              </a:rPr>
              <a:t>T</a:t>
            </a:r>
            <a:r>
              <a:rPr lang="en-US" altLang="en-US" sz="1800" dirty="0" smtClean="0">
                <a:sym typeface="Symbol" pitchFamily="18" charset="2"/>
              </a:rPr>
              <a:t> = -1/T</a:t>
            </a:r>
            <a:r>
              <a:rPr lang="en-US" altLang="en-US" sz="1800" dirty="0" smtClean="0">
                <a:sym typeface="Symbol"/>
              </a:rPr>
              <a:t>T</a:t>
            </a:r>
            <a:endParaRPr lang="en-US" altLang="en-US" sz="18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Parallel transit time along helical field line with “safety factor” q</a:t>
            </a: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  <a:p>
            <a:pPr eaLnBrk="1" hangingPunct="1"/>
            <a:r>
              <a:rPr lang="en-US" altLang="en-US" sz="2000" dirty="0" smtClean="0">
                <a:sym typeface="Symbol" pitchFamily="18" charset="2"/>
              </a:rPr>
              <a:t>Expect instability if </a:t>
            </a:r>
            <a:r>
              <a:rPr lang="en-US" altLang="en-US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en-US" sz="2000" baseline="-25000" dirty="0" err="1" smtClean="0">
                <a:sym typeface="Symbol" pitchFamily="18" charset="2"/>
              </a:rPr>
              <a:t>instability</a:t>
            </a:r>
            <a:r>
              <a:rPr lang="en-US" altLang="en-US" sz="2000" dirty="0" smtClean="0">
                <a:sym typeface="Symbol" pitchFamily="18" charset="2"/>
              </a:rPr>
              <a:t> &gt; </a:t>
            </a:r>
            <a:r>
              <a:rPr lang="en-US" altLang="en-US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en-US" sz="2000" baseline="-25000" dirty="0" err="1" smtClean="0">
                <a:sym typeface="Symbol" pitchFamily="18" charset="2"/>
              </a:rPr>
              <a:t>parallel</a:t>
            </a:r>
            <a:r>
              <a:rPr lang="en-US" altLang="en-US" sz="2000" dirty="0" smtClean="0">
                <a:sym typeface="Symbol" pitchFamily="18" charset="2"/>
              </a:rPr>
              <a:t> , or</a:t>
            </a:r>
            <a:endParaRPr lang="en-US" altLang="en-US" sz="2000" baseline="-25000" dirty="0" smtClean="0">
              <a:sym typeface="Symbol" pitchFamily="18" charset="2"/>
            </a:endParaRPr>
          </a:p>
          <a:p>
            <a:pPr eaLnBrk="1" hangingPunct="1"/>
            <a:endParaRPr lang="en-US" altLang="en-US" sz="2000" dirty="0" smtClean="0">
              <a:sym typeface="Symbol" pitchFamily="18" charset="2"/>
            </a:endParaRPr>
          </a:p>
        </p:txBody>
      </p:sp>
      <p:pic>
        <p:nvPicPr>
          <p:cNvPr id="37892" name="Picture 31" descr="NCSX_TOK_modB_su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16290" r="20172" b="23982"/>
          <a:stretch>
            <a:fillRect/>
          </a:stretch>
        </p:blipFill>
        <p:spPr bwMode="auto">
          <a:xfrm>
            <a:off x="1295400" y="3389312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14474"/>
              </p:ext>
            </p:extLst>
          </p:nvPr>
        </p:nvGraphicFramePr>
        <p:xfrm>
          <a:off x="6553200" y="4267200"/>
          <a:ext cx="1422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5" name="Equation" r:id="rId5" imgW="800100" imgH="419100" progId="Equation.3">
                  <p:embed/>
                </p:oleObj>
              </mc:Choice>
              <mc:Fallback>
                <p:oleObj name="Equation" r:id="rId5" imgW="80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67200"/>
                        <a:ext cx="1422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21670"/>
              </p:ext>
            </p:extLst>
          </p:nvPr>
        </p:nvGraphicFramePr>
        <p:xfrm>
          <a:off x="5105400" y="5827712"/>
          <a:ext cx="16002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6" name="Equation" r:id="rId7" imgW="1091726" imgH="495085" progId="Equation.3">
                  <p:embed/>
                </p:oleObj>
              </mc:Choice>
              <mc:Fallback>
                <p:oleObj name="Equation" r:id="rId7" imgW="109172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827712"/>
                        <a:ext cx="16002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2600" y="1232341"/>
                <a:ext cx="3061351" cy="74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instability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g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eff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th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232341"/>
                <a:ext cx="3061351" cy="7488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7000" y="3200400"/>
                <a:ext cx="2480166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toroidal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transits</m:t>
                          </m:r>
                        </m:num>
                        <m:den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poloidal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transits</m:t>
                          </m:r>
                        </m:den>
                      </m:f>
                    </m:oMath>
                  </m:oMathPara>
                </a14:m>
                <a:endParaRPr lang="en-US" sz="1800" b="0" i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200400"/>
                <a:ext cx="2480166" cy="6649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76800"/>
          </a:xfrm>
        </p:spPr>
        <p:txBody>
          <a:bodyPr/>
          <a:lstStyle/>
          <a:p>
            <a:pPr marL="342739" indent="-342739">
              <a:defRPr/>
            </a:pPr>
            <a:r>
              <a:rPr lang="en-US" altLang="en-US" sz="2000" dirty="0"/>
              <a:t>Transport a result of finite average </a:t>
            </a:r>
            <a:r>
              <a:rPr lang="en-US" altLang="en-US" sz="2000" dirty="0" smtClean="0"/>
              <a:t>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order correlation </a:t>
            </a:r>
            <a:r>
              <a:rPr lang="en-US" altLang="en-US" sz="2000" dirty="0"/>
              <a:t>between perturbed drift velocity (</a:t>
            </a:r>
            <a:r>
              <a:rPr lang="en-US" altLang="en-US" sz="2000" dirty="0">
                <a:latin typeface="Symbol" panose="05050102010706020507" pitchFamily="18" charset="2"/>
              </a:rPr>
              <a:t>d</a:t>
            </a:r>
            <a:r>
              <a:rPr lang="en-US" altLang="en-US" sz="2000" dirty="0"/>
              <a:t>v) and perturbed fluid moments (</a:t>
            </a:r>
            <a:r>
              <a:rPr lang="en-US" altLang="en-US" sz="2000" dirty="0" err="1">
                <a:latin typeface="Symbol" panose="05050102010706020507" pitchFamily="18" charset="2"/>
              </a:rPr>
              <a:t>d</a:t>
            </a:r>
            <a:r>
              <a:rPr lang="en-US" altLang="en-US" sz="2000" dirty="0" err="1"/>
              <a:t>n</a:t>
            </a:r>
            <a:r>
              <a:rPr lang="en-US" altLang="en-US" sz="2000" dirty="0"/>
              <a:t>, </a:t>
            </a:r>
            <a:r>
              <a:rPr lang="en-US" altLang="en-US" sz="2000" dirty="0" err="1">
                <a:latin typeface="Symbol" panose="05050102010706020507" pitchFamily="18" charset="2"/>
              </a:rPr>
              <a:t>d</a:t>
            </a:r>
            <a:r>
              <a:rPr lang="en-US" altLang="en-US" sz="2000" dirty="0" err="1"/>
              <a:t>T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Symbol" panose="05050102010706020507" pitchFamily="18" charset="2"/>
              </a:rPr>
              <a:t>d</a:t>
            </a:r>
            <a:r>
              <a:rPr lang="en-US" altLang="en-US" sz="2000" dirty="0"/>
              <a:t>v)</a:t>
            </a:r>
          </a:p>
          <a:p>
            <a:pPr marL="742602" lvl="1" indent="-285616">
              <a:defRPr/>
            </a:pPr>
            <a:r>
              <a:rPr lang="en-US" altLang="en-US" sz="1800" dirty="0"/>
              <a:t>Particle flux, </a:t>
            </a:r>
            <a:r>
              <a:rPr lang="en-US" altLang="en-US" sz="1800" dirty="0">
                <a:latin typeface="Symbol" panose="05050102010706020507" pitchFamily="18" charset="2"/>
              </a:rPr>
              <a:t>G </a:t>
            </a:r>
            <a:r>
              <a:rPr lang="en-US" altLang="en-US" sz="1800" dirty="0"/>
              <a:t>= </a:t>
            </a:r>
            <a:r>
              <a:rPr lang="en-US" altLang="en-US" sz="1800" dirty="0">
                <a:sym typeface="Symbol"/>
              </a:rPr>
              <a:t>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v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n</a:t>
            </a:r>
            <a:r>
              <a:rPr lang="en-US" altLang="en-US" sz="1800" dirty="0">
                <a:sym typeface="Symbol"/>
              </a:rPr>
              <a:t></a:t>
            </a:r>
          </a:p>
          <a:p>
            <a:pPr marL="742602" lvl="1" indent="-285616">
              <a:defRPr/>
            </a:pPr>
            <a:r>
              <a:rPr lang="en-US" altLang="en-US" sz="1800" dirty="0">
                <a:sym typeface="Symbol"/>
              </a:rPr>
              <a:t>Heat flux, Q = 3/2n</a:t>
            </a:r>
            <a:r>
              <a:rPr lang="en-US" altLang="en-US" sz="1800" baseline="-25000" dirty="0">
                <a:sym typeface="Symbol"/>
              </a:rPr>
              <a:t>0</a:t>
            </a:r>
            <a:r>
              <a:rPr lang="en-US" altLang="en-US" sz="1800" dirty="0">
                <a:sym typeface="Symbol"/>
              </a:rPr>
              <a:t>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v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T</a:t>
            </a:r>
            <a:r>
              <a:rPr lang="en-US" altLang="en-US" sz="1800" dirty="0">
                <a:sym typeface="Symbol"/>
              </a:rPr>
              <a:t> + 3/2T</a:t>
            </a:r>
            <a:r>
              <a:rPr lang="en-US" altLang="en-US" sz="1800" baseline="-25000" dirty="0">
                <a:sym typeface="Symbol"/>
              </a:rPr>
              <a:t>0</a:t>
            </a:r>
            <a:r>
              <a:rPr lang="en-US" altLang="en-US" sz="1800" dirty="0">
                <a:sym typeface="Symbol"/>
              </a:rPr>
              <a:t>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v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n</a:t>
            </a:r>
            <a:r>
              <a:rPr lang="en-US" altLang="en-US" sz="1800" dirty="0">
                <a:sym typeface="Symbol"/>
              </a:rPr>
              <a:t></a:t>
            </a:r>
          </a:p>
          <a:p>
            <a:pPr marL="742602" lvl="1" indent="-285616">
              <a:defRPr/>
            </a:pPr>
            <a:r>
              <a:rPr lang="en-US" altLang="en-US" sz="1800" dirty="0">
                <a:sym typeface="Symbol"/>
              </a:rPr>
              <a:t>Momentum flux, </a:t>
            </a:r>
            <a:r>
              <a:rPr lang="en-US" altLang="en-US" sz="1800" dirty="0">
                <a:latin typeface="Symbol" panose="05050102010706020507" pitchFamily="18" charset="2"/>
                <a:sym typeface="Symbol"/>
              </a:rPr>
              <a:t>P </a:t>
            </a:r>
            <a:r>
              <a:rPr lang="en-US" altLang="en-US" sz="1800" dirty="0">
                <a:sym typeface="Symbol"/>
              </a:rPr>
              <a:t>~ 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v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v</a:t>
            </a:r>
            <a:r>
              <a:rPr lang="en-US" altLang="en-US" sz="1800" dirty="0">
                <a:sym typeface="Symbol"/>
              </a:rPr>
              <a:t> </a:t>
            </a:r>
            <a:r>
              <a:rPr lang="en-US" altLang="en-US" sz="1800" dirty="0" smtClean="0">
                <a:sym typeface="Symbol"/>
              </a:rPr>
              <a:t>(“Reynolds stress”)</a:t>
            </a:r>
          </a:p>
          <a:p>
            <a:pPr marL="342552" indent="-285616">
              <a:defRPr/>
            </a:pPr>
            <a:endParaRPr lang="en-US" sz="2000" dirty="0">
              <a:sym typeface="Symbol"/>
            </a:endParaRPr>
          </a:p>
          <a:p>
            <a:pPr marL="342739" indent="-342739">
              <a:defRPr/>
            </a:pPr>
            <a:r>
              <a:rPr lang="en-US" altLang="en-US" sz="2000" dirty="0"/>
              <a:t>Electrostatic turbulence often most </a:t>
            </a:r>
            <a:r>
              <a:rPr lang="en-US" altLang="en-US" sz="2000" dirty="0" smtClean="0"/>
              <a:t>relevant in tokamaks </a:t>
            </a:r>
            <a:r>
              <a:rPr lang="en-US" altLang="en-US" sz="2000" dirty="0">
                <a:sym typeface="Symbol"/>
              </a:rPr>
              <a:t> </a:t>
            </a:r>
            <a:r>
              <a:rPr lang="en-US" altLang="en-US" sz="2000" dirty="0"/>
              <a:t>E</a:t>
            </a:r>
            <a:r>
              <a:rPr lang="en-US" altLang="en-US" sz="2000" dirty="0">
                <a:sym typeface="Symbol"/>
              </a:rPr>
              <a:t></a:t>
            </a:r>
            <a:r>
              <a:rPr lang="en-US" altLang="en-US" sz="2000" dirty="0"/>
              <a:t>B drift from potential perturbations: </a:t>
            </a:r>
            <a:r>
              <a:rPr lang="en-US" altLang="en-US" sz="2000" dirty="0" err="1">
                <a:latin typeface="Symbol" panose="05050102010706020507" pitchFamily="18" charset="2"/>
              </a:rPr>
              <a:t>d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E</a:t>
            </a:r>
            <a:r>
              <a:rPr lang="en-US" altLang="en-US" sz="2000" dirty="0"/>
              <a:t>=B</a:t>
            </a:r>
            <a:r>
              <a:rPr lang="en-US" altLang="en-US" sz="2000" dirty="0">
                <a:sym typeface="Symbol"/>
              </a:rPr>
              <a:t>(</a:t>
            </a:r>
            <a:r>
              <a:rPr lang="en-US" altLang="en-US" sz="2000" dirty="0" err="1">
                <a:latin typeface="Symbol" panose="05050102010706020507" pitchFamily="18" charset="2"/>
              </a:rPr>
              <a:t>dj</a:t>
            </a:r>
            <a:r>
              <a:rPr lang="en-US" altLang="en-US" sz="2000" dirty="0">
                <a:latin typeface="Symbol" panose="05050102010706020507" pitchFamily="18" charset="2"/>
              </a:rPr>
              <a:t>)</a:t>
            </a:r>
            <a:r>
              <a:rPr lang="en-US" altLang="en-US" sz="2000" dirty="0"/>
              <a:t>/B</a:t>
            </a:r>
            <a:r>
              <a:rPr lang="en-US" altLang="en-US" sz="2000" baseline="30000" dirty="0"/>
              <a:t>2 </a:t>
            </a:r>
            <a:r>
              <a:rPr lang="en-US" altLang="en-US" sz="2000" dirty="0"/>
              <a:t>~ </a:t>
            </a:r>
            <a:r>
              <a:rPr lang="en-US" altLang="en-US" sz="2000" dirty="0" err="1"/>
              <a:t>k</a:t>
            </a:r>
            <a:r>
              <a:rPr lang="en-US" altLang="en-US" sz="2000" baseline="-25000" dirty="0" err="1">
                <a:latin typeface="Symbol" panose="05050102010706020507" pitchFamily="18" charset="2"/>
              </a:rPr>
              <a:t>q</a:t>
            </a:r>
            <a:r>
              <a:rPr lang="en-US" altLang="en-US" sz="2000" dirty="0">
                <a:latin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Symbol" panose="05050102010706020507" pitchFamily="18" charset="2"/>
              </a:rPr>
              <a:t>dj</a:t>
            </a:r>
            <a:r>
              <a:rPr lang="en-US" altLang="en-US" sz="2000" dirty="0"/>
              <a:t>)/B</a:t>
            </a:r>
          </a:p>
          <a:p>
            <a:pPr marL="342739" indent="-342739">
              <a:defRPr/>
            </a:pPr>
            <a:endParaRPr lang="en-US" altLang="en-US" sz="2000" dirty="0"/>
          </a:p>
          <a:p>
            <a:pPr marL="342739" indent="-342739">
              <a:defRPr/>
            </a:pPr>
            <a:r>
              <a:rPr lang="en-US" altLang="en-US" sz="2000" dirty="0"/>
              <a:t>Can also have magnetic contributions at high beta, </a:t>
            </a:r>
            <a:r>
              <a:rPr lang="en-US" altLang="en-US" sz="2000" dirty="0" err="1">
                <a:latin typeface="Symbol" panose="05050102010706020507" pitchFamily="18" charset="2"/>
              </a:rPr>
              <a:t>d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B</a:t>
            </a:r>
            <a:r>
              <a:rPr lang="en-US" altLang="en-US" sz="2000" dirty="0" err="1"/>
              <a:t>~v</a:t>
            </a:r>
            <a:r>
              <a:rPr lang="en-US" altLang="en-US" sz="2000" baseline="-25000" dirty="0"/>
              <a:t>||</a:t>
            </a:r>
            <a:r>
              <a:rPr lang="en-US" altLang="en-US" sz="2000" dirty="0"/>
              <a:t>(</a:t>
            </a:r>
            <a:r>
              <a:rPr lang="en-US" altLang="en-US" sz="2000" dirty="0" err="1">
                <a:latin typeface="Symbol" panose="05050102010706020507" pitchFamily="18" charset="2"/>
              </a:rPr>
              <a:t>d</a:t>
            </a:r>
            <a:r>
              <a:rPr lang="en-US" altLang="en-US" sz="2000" dirty="0" err="1"/>
              <a:t>B</a:t>
            </a:r>
            <a:r>
              <a:rPr lang="en-US" altLang="en-US" sz="2000" baseline="-25000" dirty="0" err="1">
                <a:sym typeface="Symbol"/>
              </a:rPr>
              <a:t>r</a:t>
            </a:r>
            <a:r>
              <a:rPr lang="en-US" altLang="en-US" sz="2000" dirty="0"/>
              <a:t>/B) (magnetic “flutter” </a:t>
            </a:r>
            <a:r>
              <a:rPr lang="en-US" altLang="en-US" sz="2000" dirty="0" smtClean="0"/>
              <a:t>transport)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Turbulent transport is an </a:t>
            </a:r>
            <a:r>
              <a:rPr lang="en-US" sz="2800" dirty="0" err="1" smtClean="0"/>
              <a:t>advective</a:t>
            </a:r>
            <a:r>
              <a:rPr lang="en-US" sz="2800" dirty="0" smtClean="0"/>
              <a:t>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4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Threshold-like behavior analogous to Rayleigh-</a:t>
            </a:r>
            <a:r>
              <a:rPr lang="en-US" altLang="en-US" dirty="0" err="1" smtClean="0"/>
              <a:t>Benard</a:t>
            </a:r>
            <a:r>
              <a:rPr lang="en-US" altLang="en-US" dirty="0" smtClean="0"/>
              <a:t> instability</a:t>
            </a:r>
          </a:p>
        </p:txBody>
      </p:sp>
      <p:grpSp>
        <p:nvGrpSpPr>
          <p:cNvPr id="38915" name="Group 65"/>
          <p:cNvGrpSpPr>
            <a:grpSpLocks noChangeAspect="1"/>
          </p:cNvGrpSpPr>
          <p:nvPr/>
        </p:nvGrpSpPr>
        <p:grpSpPr bwMode="auto">
          <a:xfrm>
            <a:off x="457200" y="1676400"/>
            <a:ext cx="3454400" cy="3895725"/>
            <a:chOff x="4800600" y="1727335"/>
            <a:chExt cx="4145137" cy="4674155"/>
          </a:xfrm>
        </p:grpSpPr>
        <p:sp>
          <p:nvSpPr>
            <p:cNvPr id="38920" name="TextBox 66"/>
            <p:cNvSpPr txBox="1">
              <a:spLocks noChangeArrowheads="1"/>
            </p:cNvSpPr>
            <p:nvPr/>
          </p:nvSpPr>
          <p:spPr bwMode="auto">
            <a:xfrm>
              <a:off x="5657537" y="5699760"/>
              <a:ext cx="2734748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>
                  <a:solidFill>
                    <a:prstClr val="black"/>
                  </a:solidFill>
                  <a:latin typeface="Helvetica" pitchFamily="34" charset="0"/>
                </a:rPr>
                <a:t>Temperature gradient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>
                  <a:solidFill>
                    <a:prstClr val="black"/>
                  </a:solidFill>
                  <a:latin typeface="Helvetica" pitchFamily="34" charset="0"/>
                </a:rPr>
                <a:t>(T</a:t>
              </a:r>
              <a:r>
                <a:rPr lang="en-US" altLang="en-US" sz="1600" i="0" baseline="-25000">
                  <a:solidFill>
                    <a:prstClr val="black"/>
                  </a:solidFill>
                  <a:latin typeface="Helvetica" pitchFamily="34" charset="0"/>
                </a:rPr>
                <a:t>hot</a:t>
              </a:r>
              <a:r>
                <a:rPr lang="en-US" altLang="en-US" sz="1600" i="0">
                  <a:solidFill>
                    <a:prstClr val="black"/>
                  </a:solidFill>
                  <a:latin typeface="Helvetica" pitchFamily="34" charset="0"/>
                </a:rPr>
                <a:t>  - T</a:t>
              </a:r>
              <a:r>
                <a:rPr lang="en-US" altLang="en-US" sz="1600" i="0" baseline="-25000">
                  <a:solidFill>
                    <a:prstClr val="black"/>
                  </a:solidFill>
                  <a:latin typeface="Helvetica" pitchFamily="34" charset="0"/>
                </a:rPr>
                <a:t>cold</a:t>
              </a:r>
              <a:r>
                <a:rPr lang="en-US" altLang="en-US" sz="1600" i="0">
                  <a:solidFill>
                    <a:prstClr val="black"/>
                  </a:solidFill>
                  <a:latin typeface="Helvetica" pitchFamily="34" charset="0"/>
                </a:rPr>
                <a:t>)</a:t>
              </a:r>
            </a:p>
          </p:txBody>
        </p:sp>
        <p:sp>
          <p:nvSpPr>
            <p:cNvPr id="38921" name="TextBox 67"/>
            <p:cNvSpPr txBox="1">
              <a:spLocks noChangeArrowheads="1"/>
            </p:cNvSpPr>
            <p:nvPr/>
          </p:nvSpPr>
          <p:spPr bwMode="auto">
            <a:xfrm>
              <a:off x="5333999" y="1727335"/>
              <a:ext cx="3291840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>
                  <a:solidFill>
                    <a:prstClr val="black"/>
                  </a:solidFill>
                  <a:latin typeface="Helvetica" pitchFamily="34" charset="0"/>
                </a:rPr>
                <a:t>Heat flux ~ heating power</a:t>
              </a:r>
            </a:p>
          </p:txBody>
        </p:sp>
        <p:sp>
          <p:nvSpPr>
            <p:cNvPr id="38922" name="Rectangle 68"/>
            <p:cNvSpPr>
              <a:spLocks noChangeArrowheads="1"/>
            </p:cNvSpPr>
            <p:nvPr/>
          </p:nvSpPr>
          <p:spPr bwMode="auto">
            <a:xfrm>
              <a:off x="4800600" y="2133600"/>
              <a:ext cx="4114800" cy="335280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endParaRPr lang="en-US" alt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cxnSp>
          <p:nvCxnSpPr>
            <p:cNvPr id="38923" name="Straight Arrow Connector 69"/>
            <p:cNvCxnSpPr>
              <a:cxnSpLocks noChangeShapeType="1"/>
            </p:cNvCxnSpPr>
            <p:nvPr/>
          </p:nvCxnSpPr>
          <p:spPr bwMode="auto">
            <a:xfrm>
              <a:off x="6400800" y="4648200"/>
              <a:ext cx="990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Straight Connector 70"/>
            <p:cNvCxnSpPr>
              <a:cxnSpLocks noChangeShapeType="1"/>
            </p:cNvCxnSpPr>
            <p:nvPr/>
          </p:nvCxnSpPr>
          <p:spPr bwMode="auto">
            <a:xfrm flipV="1">
              <a:off x="4800600" y="4191000"/>
              <a:ext cx="4114800" cy="1295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Straight Arrow Connector 71"/>
            <p:cNvCxnSpPr>
              <a:cxnSpLocks noChangeShapeType="1"/>
            </p:cNvCxnSpPr>
            <p:nvPr/>
          </p:nvCxnSpPr>
          <p:spPr bwMode="auto">
            <a:xfrm>
              <a:off x="7391400" y="4648200"/>
              <a:ext cx="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Straight Connector 72"/>
            <p:cNvCxnSpPr>
              <a:cxnSpLocks noChangeShapeType="1"/>
            </p:cNvCxnSpPr>
            <p:nvPr/>
          </p:nvCxnSpPr>
          <p:spPr bwMode="auto">
            <a:xfrm flipV="1">
              <a:off x="6248400" y="2133600"/>
              <a:ext cx="1066800" cy="2895600"/>
            </a:xfrm>
            <a:prstGeom prst="line">
              <a:avLst/>
            </a:prstGeom>
            <a:noFill/>
            <a:ln w="158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Straight Arrow Connector 73"/>
            <p:cNvCxnSpPr>
              <a:cxnSpLocks noChangeShapeType="1"/>
            </p:cNvCxnSpPr>
            <p:nvPr/>
          </p:nvCxnSpPr>
          <p:spPr bwMode="auto">
            <a:xfrm>
              <a:off x="6400800" y="4648200"/>
              <a:ext cx="0" cy="838200"/>
            </a:xfrm>
            <a:prstGeom prst="straightConnector1">
              <a:avLst/>
            </a:prstGeom>
            <a:noFill/>
            <a:ln w="158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Straight Arrow Connector 74"/>
            <p:cNvCxnSpPr>
              <a:cxnSpLocks noChangeShapeType="1"/>
            </p:cNvCxnSpPr>
            <p:nvPr/>
          </p:nvCxnSpPr>
          <p:spPr bwMode="auto">
            <a:xfrm>
              <a:off x="4800600" y="4648200"/>
              <a:ext cx="16002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9" name="Straight Connector 75"/>
            <p:cNvCxnSpPr>
              <a:cxnSpLocks noChangeShapeType="1"/>
            </p:cNvCxnSpPr>
            <p:nvPr/>
          </p:nvCxnSpPr>
          <p:spPr bwMode="auto">
            <a:xfrm flipV="1">
              <a:off x="4800600" y="5029200"/>
              <a:ext cx="1447800" cy="4572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0" name="TextBox 76"/>
            <p:cNvSpPr txBox="1">
              <a:spLocks noChangeArrowheads="1"/>
            </p:cNvSpPr>
            <p:nvPr/>
          </p:nvSpPr>
          <p:spPr bwMode="auto">
            <a:xfrm>
              <a:off x="7049584" y="2819400"/>
              <a:ext cx="1166089" cy="77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1822CD"/>
                  </a:solidFill>
                  <a:latin typeface="Helvetica" pitchFamily="34" charset="0"/>
                </a:rPr>
                <a:t>diffusion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1822CD"/>
                  </a:solidFill>
                  <a:latin typeface="Helvetica" pitchFamily="34" charset="0"/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1822CD"/>
                  </a:solidFill>
                  <a:latin typeface="Helvetica" pitchFamily="34" charset="0"/>
                </a:rPr>
                <a:t>turbulence</a:t>
              </a:r>
            </a:p>
          </p:txBody>
        </p:sp>
        <p:sp>
          <p:nvSpPr>
            <p:cNvPr id="38931" name="TextBox 77"/>
            <p:cNvSpPr txBox="1">
              <a:spLocks noChangeArrowheads="1"/>
            </p:cNvSpPr>
            <p:nvPr/>
          </p:nvSpPr>
          <p:spPr bwMode="auto">
            <a:xfrm>
              <a:off x="7818120" y="4464758"/>
              <a:ext cx="1127617" cy="55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66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prstClr val="black"/>
                  </a:solidFill>
                  <a:latin typeface="Helvetica" pitchFamily="34" charset="0"/>
                </a:rPr>
                <a:t>collisional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prstClr val="black"/>
                  </a:solidFill>
                  <a:latin typeface="Helvetica" pitchFamily="34" charset="0"/>
                </a:rPr>
                <a:t>diffusion</a:t>
              </a:r>
            </a:p>
          </p:txBody>
        </p:sp>
      </p:grpSp>
      <p:pic>
        <p:nvPicPr>
          <p:cNvPr id="38916" name="Picture 2" descr="http://www.pastrypal.com/wp-content/uploads/2009/10/mint-syrup-boil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6"/>
          <a:stretch>
            <a:fillRect/>
          </a:stretch>
        </p:blipFill>
        <p:spPr bwMode="auto">
          <a:xfrm>
            <a:off x="4986338" y="2209800"/>
            <a:ext cx="34718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8"/>
          <p:cNvSpPr txBox="1">
            <a:spLocks noChangeArrowheads="1"/>
          </p:cNvSpPr>
          <p:nvPr/>
        </p:nvSpPr>
        <p:spPr bwMode="auto">
          <a:xfrm>
            <a:off x="4724400" y="1193800"/>
            <a:ext cx="426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prstClr val="black"/>
                </a:solidFill>
                <a:latin typeface="Helvetica" pitchFamily="34" charset="0"/>
              </a:rPr>
              <a:t>Analogous to convective transport when heating a fluid from below … boiling water (before the boiling)</a:t>
            </a:r>
          </a:p>
        </p:txBody>
      </p:sp>
      <p:sp>
        <p:nvSpPr>
          <p:cNvPr id="38918" name="TextBox 17"/>
          <p:cNvSpPr txBox="1">
            <a:spLocks noChangeArrowheads="1"/>
          </p:cNvSpPr>
          <p:nvPr/>
        </p:nvSpPr>
        <p:spPr bwMode="auto">
          <a:xfrm>
            <a:off x="5181600" y="5446713"/>
            <a:ext cx="3132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1822CD"/>
                </a:solidFill>
                <a:latin typeface="Helvetica" pitchFamily="34" charset="0"/>
              </a:rPr>
              <a:t>Rayleigh, Benard, early 1900’s</a:t>
            </a:r>
          </a:p>
        </p:txBody>
      </p:sp>
    </p:spTree>
    <p:extLst>
      <p:ext uri="{BB962C8B-B14F-4D97-AF65-F5344CB8AC3E}">
        <p14:creationId xmlns:p14="http://schemas.microsoft.com/office/powerpoint/2010/main" val="4226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Critical gradient for ITG determined from </a:t>
            </a:r>
            <a:r>
              <a:rPr lang="en-US" sz="2800" dirty="0" smtClean="0"/>
              <a:t>theory + linear </a:t>
            </a:r>
            <a:r>
              <a:rPr lang="en-US" sz="2800" dirty="0" err="1" smtClean="0"/>
              <a:t>gyrokinetic</a:t>
            </a:r>
            <a:r>
              <a:rPr lang="en-US" sz="2800" dirty="0" smtClean="0"/>
              <a:t> </a:t>
            </a:r>
            <a:r>
              <a:rPr lang="en-US" sz="2800" dirty="0" smtClean="0"/>
              <a:t>simulations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" y="3886200"/>
            <a:ext cx="8763000" cy="914400"/>
          </a:xfrm>
        </p:spPr>
        <p:txBody>
          <a:bodyPr/>
          <a:lstStyle/>
          <a:p>
            <a:r>
              <a:rPr lang="en-US" sz="1800" dirty="0" smtClean="0"/>
              <a:t>R/L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= -R/T</a:t>
            </a:r>
            <a:r>
              <a:rPr lang="en-US" sz="1800" dirty="0" smtClean="0">
                <a:sym typeface="Symbol"/>
              </a:rPr>
              <a:t>T is the normalized temperature gradient</a:t>
            </a:r>
          </a:p>
          <a:p>
            <a:r>
              <a:rPr lang="en-US" sz="1800" dirty="0" smtClean="0">
                <a:sym typeface="Symbol"/>
              </a:rPr>
              <a:t>Natural way to normalize gradients for toroidal drift waves, i.e. ratio of diamagnetic-to-toroidal drift frequencies: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1800" baseline="-25000" dirty="0" smtClean="0">
                <a:sym typeface="Symbol"/>
              </a:rPr>
              <a:t>*T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sym typeface="Symbol"/>
              </a:rPr>
              <a:t>y</a:t>
            </a:r>
            <a:r>
              <a:rPr lang="en-US" sz="1800" dirty="0" smtClean="0">
                <a:sym typeface="Symbol"/>
              </a:rPr>
              <a:t>(B×p) / nqB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           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Symbol"/>
              </a:rPr>
              <a:t> (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latin typeface="Symbol" panose="05050102010706020507" pitchFamily="18" charset="2"/>
                <a:sym typeface="Symbol"/>
              </a:rPr>
              <a:t>q</a:t>
            </a:r>
            <a:r>
              <a:rPr lang="en-US" sz="1800" dirty="0" err="1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)</a:t>
            </a:r>
            <a:r>
              <a:rPr lang="en-US" sz="1800" dirty="0" err="1" smtClean="0">
                <a:sym typeface="Symbol"/>
              </a:rPr>
              <a:t>v</a:t>
            </a:r>
            <a:r>
              <a:rPr lang="en-US" sz="1800" baseline="-25000" dirty="0" err="1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/L</a:t>
            </a:r>
            <a:r>
              <a:rPr lang="en-US" sz="1800" baseline="-25000" dirty="0" smtClean="0">
                <a:sym typeface="Symbol"/>
              </a:rPr>
              <a:t>T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1800" baseline="-25000" dirty="0" err="1" smtClean="0"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sym typeface="Symbol"/>
              </a:rPr>
              <a:t>y</a:t>
            </a:r>
            <a:r>
              <a:rPr lang="en-US" sz="1800" dirty="0" smtClean="0">
                <a:sym typeface="Symbol"/>
              </a:rPr>
              <a:t>(B×mv</a:t>
            </a:r>
            <a:r>
              <a:rPr lang="en-US" sz="1800" baseline="-25000" dirty="0" smtClean="0">
                <a:sym typeface="Symbol"/>
              </a:rPr>
              <a:t>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B/2B) / qB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Symbol"/>
              </a:rPr>
              <a:t> (</a:t>
            </a:r>
            <a:r>
              <a:rPr lang="en-US" sz="1800" dirty="0" err="1" smtClean="0">
                <a:sym typeface="Symbol"/>
              </a:rPr>
              <a:t>k</a:t>
            </a:r>
            <a:r>
              <a:rPr lang="en-US" sz="1800" baseline="-25000" dirty="0" err="1" smtClean="0">
                <a:latin typeface="Symbol" panose="05050102010706020507" pitchFamily="18" charset="2"/>
                <a:sym typeface="Symbol"/>
              </a:rPr>
              <a:t>q</a:t>
            </a:r>
            <a:r>
              <a:rPr lang="en-US" sz="1800" dirty="0" err="1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)</a:t>
            </a:r>
            <a:r>
              <a:rPr lang="en-US" sz="1800" dirty="0" err="1" smtClean="0">
                <a:sym typeface="Symbol"/>
              </a:rPr>
              <a:t>v</a:t>
            </a:r>
            <a:r>
              <a:rPr lang="en-US" sz="1800" baseline="-25000" dirty="0" err="1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/R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029200"/>
            <a:ext cx="18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ym typeface="Wingdings" panose="05000000000000000000" pitchFamily="2" charset="2"/>
              </a:rPr>
              <a:t> </a:t>
            </a:r>
            <a:r>
              <a:rPr lang="en-US" sz="1800" b="0" i="0" dirty="0" smtClean="0">
                <a:latin typeface="Symbol" panose="05050102010706020507" pitchFamily="18" charset="2"/>
              </a:rPr>
              <a:t>w</a:t>
            </a:r>
            <a:r>
              <a:rPr lang="en-US" sz="1800" b="0" i="0" baseline="-25000" dirty="0" smtClean="0"/>
              <a:t>*T</a:t>
            </a:r>
            <a:r>
              <a:rPr lang="en-US" sz="1800" b="0" i="0" dirty="0" smtClean="0"/>
              <a:t>/</a:t>
            </a:r>
            <a:r>
              <a:rPr lang="en-US" sz="1800" b="0" i="0" dirty="0" err="1" smtClean="0">
                <a:latin typeface="Symbol" panose="05050102010706020507" pitchFamily="18" charset="2"/>
              </a:rPr>
              <a:t>w</a:t>
            </a:r>
            <a:r>
              <a:rPr lang="en-US" sz="1800" b="0" i="0" baseline="-25000" dirty="0" err="1" smtClean="0"/>
              <a:t>D</a:t>
            </a:r>
            <a:r>
              <a:rPr lang="en-US" sz="1800" b="0" i="0" dirty="0" smtClean="0"/>
              <a:t> = R/L</a:t>
            </a:r>
            <a:r>
              <a:rPr lang="en-US" sz="1800" b="0" i="0" baseline="-25000" dirty="0" smtClean="0"/>
              <a:t>T</a:t>
            </a:r>
            <a:endParaRPr lang="en-US" sz="1800" b="0" i="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1752600"/>
                <a:ext cx="5410200" cy="89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/>
                                    </a:rPr>
                                    <m:t>R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crit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ITG</m:t>
                          </m:r>
                        </m:sup>
                      </m:sSubSup>
                      <m:r>
                        <a:rPr lang="en-US" sz="2000" b="1" i="0" smtClean="0"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</a:rPr>
                        <m:t>𝐌𝐚𝐱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sz="2000" b="1" i="0" smtClean="0">
                                          <a:latin typeface="Cambria Math"/>
                                        </a:rPr>
                                        <m:t>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sz="2000" b="1" i="0" smtClean="0">
                                          <a:latin typeface="Cambria Math"/>
                                        </a:rPr>
                                        <m:t>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𝟗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0" smtClean="0">
                                      <a:latin typeface="Cambria Math"/>
                                    </a:rPr>
                                    <m:t>𝐬</m:t>
                                  </m:r>
                                </m:num>
                                <m:den>
                                  <m:r>
                                    <a:rPr lang="en-US" sz="2000" b="1" i="0" smtClean="0">
                                      <a:latin typeface="Cambria Math"/>
                                    </a:rPr>
                                    <m:t>𝐪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752600"/>
                <a:ext cx="5410200" cy="894669"/>
              </a:xfrm>
              <a:prstGeom prst="rect">
                <a:avLst/>
              </a:prstGeom>
              <a:blipFill rotWithShape="1">
                <a:blip r:embed="rId2"/>
                <a:stretch>
                  <a:fillRect b="-54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000" y="2667000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Jenko</a:t>
            </a:r>
            <a:r>
              <a:rPr lang="en-US" dirty="0" smtClean="0"/>
              <a:t> (2001)</a:t>
            </a:r>
          </a:p>
          <a:p>
            <a:r>
              <a:rPr lang="en-US" dirty="0" err="1" smtClean="0"/>
              <a:t>Hahm</a:t>
            </a:r>
            <a:r>
              <a:rPr lang="en-US" dirty="0" smtClean="0"/>
              <a:t> (1989)</a:t>
            </a:r>
          </a:p>
          <a:p>
            <a:r>
              <a:rPr lang="en-US" dirty="0" err="1" smtClean="0"/>
              <a:t>Romanelli</a:t>
            </a:r>
            <a:r>
              <a:rPr lang="en-US" dirty="0" smtClean="0"/>
              <a:t>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With physical understanding, can try to manipulate/optimize </a:t>
            </a:r>
            <a:r>
              <a:rPr lang="en-US" altLang="en-US" dirty="0" err="1" smtClean="0"/>
              <a:t>microstability</a:t>
            </a:r>
            <a:endParaRPr lang="en-US" altLang="en-US" dirty="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609600"/>
          </a:xfrm>
        </p:spPr>
        <p:txBody>
          <a:bodyPr/>
          <a:lstStyle/>
          <a:p>
            <a:r>
              <a:rPr lang="en-US" altLang="en-US" sz="2000" dirty="0" smtClean="0"/>
              <a:t>E.g., magnetic shear influences stability by twisting radially-elongated instability to better align (or misalign) with bad curvature drive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8" r="16742" b="35085"/>
          <a:stretch>
            <a:fillRect/>
          </a:stretch>
        </p:blipFill>
        <p:spPr bwMode="auto">
          <a:xfrm>
            <a:off x="1066800" y="1724025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4675"/>
            <a:ext cx="2152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133725"/>
            <a:ext cx="19907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6" r="16742"/>
          <a:stretch>
            <a:fillRect/>
          </a:stretch>
        </p:blipFill>
        <p:spPr bwMode="auto">
          <a:xfrm>
            <a:off x="5486400" y="1724025"/>
            <a:ext cx="1752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Box 8"/>
          <p:cNvSpPr txBox="1">
            <a:spLocks noChangeArrowheads="1"/>
          </p:cNvSpPr>
          <p:nvPr/>
        </p:nvSpPr>
        <p:spPr bwMode="auto">
          <a:xfrm>
            <a:off x="3657600" y="6400800"/>
            <a:ext cx="98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1822CD"/>
                </a:solidFill>
                <a:latin typeface="Helvetica" pitchFamily="34" charset="0"/>
              </a:rPr>
              <a:t>Antoneson</a:t>
            </a:r>
          </a:p>
        </p:txBody>
      </p:sp>
    </p:spTree>
    <p:extLst>
      <p:ext uri="{BB962C8B-B14F-4D97-AF65-F5344CB8AC3E}">
        <p14:creationId xmlns:p14="http://schemas.microsoft.com/office/powerpoint/2010/main" val="31688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914400"/>
          </a:xfrm>
        </p:spPr>
        <p:txBody>
          <a:bodyPr/>
          <a:lstStyle/>
          <a:p>
            <a:r>
              <a:rPr lang="en-US" altLang="en-US" sz="4800" dirty="0" smtClean="0"/>
              <a:t>How does magnetized turbulence saturate?</a:t>
            </a:r>
            <a:br>
              <a:rPr lang="en-US" altLang="en-US" sz="4800" dirty="0" smtClean="0"/>
            </a:b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 smtClean="0"/>
              <a:t>What sets spatial scales (drive vs. dissipation)?</a:t>
            </a:r>
            <a:endParaRPr lang="en-US" alt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3981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Spectrum shape / distribution governed by nonlinear (2D perpendicular) three-wave interactions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/>
          <a:lstStyle/>
          <a:p>
            <a:r>
              <a:rPr lang="en-US" sz="2000" dirty="0" smtClean="0"/>
              <a:t>Linearly unstable modes grow:</a:t>
            </a:r>
          </a:p>
          <a:p>
            <a:endParaRPr lang="en-US" sz="2000" dirty="0" smtClean="0"/>
          </a:p>
          <a:p>
            <a:r>
              <a:rPr lang="en-US" sz="2000" dirty="0" smtClean="0"/>
              <a:t>At large amplitude, interact via nonlinear advection, </a:t>
            </a:r>
            <a:r>
              <a:rPr lang="en-US" sz="2000" b="1" dirty="0" err="1" smtClean="0">
                <a:latin typeface="Symbol" panose="05050102010706020507" pitchFamily="18" charset="2"/>
              </a:rPr>
              <a:t>d</a:t>
            </a: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E</a:t>
            </a:r>
            <a:r>
              <a:rPr lang="en-US" sz="2000" b="1" dirty="0" smtClean="0">
                <a:sym typeface="Symbol"/>
              </a:rPr>
              <a:t></a:t>
            </a:r>
            <a:r>
              <a:rPr lang="en-US" sz="2000" b="1" dirty="0" err="1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b="1" dirty="0" err="1">
                <a:sym typeface="Symbol"/>
              </a:rPr>
              <a:t>f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     i.e. “three-wave” coupling in (2D perpendicular) wavenumber space</a:t>
            </a:r>
          </a:p>
          <a:p>
            <a:endParaRPr lang="en-US" sz="2000" dirty="0" smtClean="0">
              <a:sym typeface="Symbol"/>
            </a:endParaRPr>
          </a:p>
          <a:p>
            <a:endParaRPr lang="en-US" sz="2000" dirty="0">
              <a:sym typeface="Symbol"/>
            </a:endParaRPr>
          </a:p>
          <a:p>
            <a:endParaRPr lang="en-US" sz="2000" dirty="0" smtClean="0">
              <a:sym typeface="Symbol"/>
            </a:endParaRPr>
          </a:p>
          <a:p>
            <a:endParaRPr lang="en-US" sz="2000" dirty="0">
              <a:sym typeface="Symbol"/>
            </a:endParaRPr>
          </a:p>
          <a:p>
            <a:endParaRPr lang="en-US" sz="2000" dirty="0">
              <a:sym typeface="Symbol"/>
            </a:endParaRPr>
          </a:p>
          <a:p>
            <a:endParaRPr lang="en-US" sz="2000" dirty="0" smtClean="0">
              <a:sym typeface="Symbol"/>
            </a:endParaRPr>
          </a:p>
          <a:p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Energy gets distributed across k space (&amp; velocity space) until damped by stable modes </a:t>
            </a:r>
            <a:r>
              <a:rPr lang="en-US" sz="2000" dirty="0" smtClean="0">
                <a:sym typeface="Symbol"/>
              </a:rPr>
              <a:t>(&amp; collisions) </a:t>
            </a:r>
            <a:r>
              <a:rPr lang="en-US" sz="2000" dirty="0" smtClean="0">
                <a:sym typeface="Wingdings" panose="05000000000000000000" pitchFamily="2" charset="2"/>
              </a:rPr>
              <a:t> saturation</a:t>
            </a:r>
            <a:endParaRPr lang="en-US" sz="2000" dirty="0" smtClean="0"/>
          </a:p>
          <a:p>
            <a:pPr lvl="1"/>
            <a:r>
              <a:rPr lang="en-US" sz="1800" dirty="0" smtClean="0"/>
              <a:t>Local (in k) 2D cascades</a:t>
            </a:r>
          </a:p>
          <a:p>
            <a:pPr lvl="1"/>
            <a:r>
              <a:rPr lang="en-US" sz="1800" dirty="0" smtClean="0"/>
              <a:t>Non-local (in k) interactions drive “zonal flows” that also mediate turbulence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57047" y="1066800"/>
                <a:ext cx="4172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δϕ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ik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47" y="1066800"/>
                <a:ext cx="4172553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34211" t="-2806061" r="-102632" b="-20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24476" y="2800133"/>
                <a:ext cx="1860509" cy="54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δf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</a:rPr>
                  <a:t>f</a:t>
                </a:r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476" y="2800133"/>
                <a:ext cx="1860509" cy="544636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3505200"/>
                <a:ext cx="5511572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~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05200"/>
                <a:ext cx="5511572" cy="11026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Energy cascade in 2D turbulence is different than 3D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altLang="en-US" sz="1800" dirty="0" smtClean="0">
                <a:sym typeface="Wingdings" pitchFamily="2" charset="2"/>
              </a:rPr>
              <a:t>Change </a:t>
            </a:r>
            <a:r>
              <a:rPr lang="en-US" altLang="en-US" sz="1800" dirty="0">
                <a:sym typeface="Wingdings" pitchFamily="2" charset="2"/>
              </a:rPr>
              <a:t>in non-linear conservation properties </a:t>
            </a:r>
            <a:r>
              <a:rPr lang="en-US" altLang="en-US" sz="1800" dirty="0" smtClean="0">
                <a:sym typeface="Wingdings" pitchFamily="2" charset="2"/>
              </a:rPr>
              <a:t> energy </a:t>
            </a:r>
            <a:r>
              <a:rPr lang="en-US" altLang="en-US" sz="1800" dirty="0">
                <a:sym typeface="Wingdings" pitchFamily="2" charset="2"/>
              </a:rPr>
              <a:t>and vorticity is conserved </a:t>
            </a:r>
          </a:p>
          <a:p>
            <a:pPr lvl="1"/>
            <a:r>
              <a:rPr lang="en-US" altLang="en-US" sz="1600" b="1" i="1" dirty="0">
                <a:sym typeface="Wingdings" pitchFamily="2" charset="2"/>
              </a:rPr>
              <a:t>Inverse</a:t>
            </a:r>
            <a:r>
              <a:rPr lang="en-US" altLang="en-US" sz="1600" i="1" dirty="0">
                <a:sym typeface="Wingdings" pitchFamily="2" charset="2"/>
              </a:rPr>
              <a:t> </a:t>
            </a:r>
            <a:r>
              <a:rPr lang="en-US" altLang="en-US" sz="1600" dirty="0">
                <a:sym typeface="Wingdings" pitchFamily="2" charset="2"/>
              </a:rPr>
              <a:t>energy cascade E(k) ~ k</a:t>
            </a:r>
            <a:r>
              <a:rPr lang="en-US" altLang="en-US" sz="1600" baseline="30000" dirty="0">
                <a:sym typeface="Wingdings" pitchFamily="2" charset="2"/>
              </a:rPr>
              <a:t>-5/3</a:t>
            </a:r>
            <a:endParaRPr lang="en-US" altLang="en-US" sz="1600" dirty="0">
              <a:sym typeface="Wingdings" pitchFamily="2" charset="2"/>
            </a:endParaRPr>
          </a:p>
          <a:p>
            <a:pPr lvl="1"/>
            <a:r>
              <a:rPr lang="en-US" altLang="en-US" sz="1600" dirty="0">
                <a:sym typeface="Wingdings" pitchFamily="2" charset="2"/>
              </a:rPr>
              <a:t>Forward </a:t>
            </a:r>
            <a:r>
              <a:rPr lang="en-US" altLang="en-US" sz="1600" dirty="0" err="1">
                <a:sym typeface="Wingdings" pitchFamily="2" charset="2"/>
              </a:rPr>
              <a:t>enstrophy</a:t>
            </a:r>
            <a:r>
              <a:rPr lang="en-US" altLang="en-US" sz="1600" dirty="0">
                <a:sym typeface="Wingdings" pitchFamily="2" charset="2"/>
              </a:rPr>
              <a:t> [</a:t>
            </a:r>
            <a:r>
              <a:rPr lang="en-US" altLang="en-US" sz="1600" dirty="0"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en-US" sz="1600" baseline="30000" dirty="0">
                <a:sym typeface="Wingdings" pitchFamily="2" charset="2"/>
              </a:rPr>
              <a:t>2</a:t>
            </a:r>
            <a:r>
              <a:rPr lang="en-US" altLang="en-US" sz="1600" dirty="0">
                <a:sym typeface="Wingdings" pitchFamily="2" charset="2"/>
              </a:rPr>
              <a:t>~(</a:t>
            </a:r>
            <a:r>
              <a:rPr lang="en-US" altLang="en-US" sz="1600" dirty="0">
                <a:sym typeface="Symbol" pitchFamily="18" charset="2"/>
              </a:rPr>
              <a:t></a:t>
            </a:r>
            <a:r>
              <a:rPr lang="en-US" altLang="en-US" sz="1600" dirty="0">
                <a:sym typeface="Wingdings" pitchFamily="2" charset="2"/>
              </a:rPr>
              <a:t>v)</a:t>
            </a:r>
            <a:r>
              <a:rPr lang="en-US" altLang="en-US" sz="1600" baseline="30000" dirty="0">
                <a:sym typeface="Wingdings" pitchFamily="2" charset="2"/>
              </a:rPr>
              <a:t>2</a:t>
            </a:r>
            <a:r>
              <a:rPr lang="en-US" altLang="en-US" sz="1600" dirty="0">
                <a:sym typeface="Wingdings" pitchFamily="2" charset="2"/>
              </a:rPr>
              <a:t>] cascade E(k)~</a:t>
            </a:r>
            <a:r>
              <a:rPr lang="en-US" altLang="en-US" sz="1600" dirty="0" smtClean="0">
                <a:sym typeface="Wingdings" pitchFamily="2" charset="2"/>
              </a:rPr>
              <a:t>k</a:t>
            </a:r>
            <a:r>
              <a:rPr lang="en-US" altLang="en-US" sz="1600" baseline="30000" dirty="0" smtClean="0">
                <a:sym typeface="Wingdings" pitchFamily="2" charset="2"/>
              </a:rPr>
              <a:t>-3</a:t>
            </a:r>
            <a:endParaRPr lang="en-US" altLang="en-US" sz="1600" dirty="0">
              <a:sym typeface="Wingdings" pitchFamily="2" charset="2"/>
            </a:endParaRPr>
          </a:p>
          <a:p>
            <a:pPr lvl="1"/>
            <a:r>
              <a:rPr lang="en-US" altLang="en-US" sz="1600" dirty="0">
                <a:sym typeface="Wingdings" pitchFamily="2" charset="2"/>
              </a:rPr>
              <a:t>Non-local wavenumber interactions can couple over larger range in k-space (e.g. to zonal flows</a:t>
            </a:r>
            <a:r>
              <a:rPr lang="en-US" altLang="en-US" sz="1600" dirty="0" smtClean="0">
                <a:sym typeface="Wingdings" pitchFamily="2" charset="2"/>
              </a:rPr>
              <a:t>)</a:t>
            </a:r>
            <a:endParaRPr lang="en-US" altLang="en-US" sz="1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1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sz="1800" u="sng" dirty="0" smtClean="0"/>
              <a:t>Quasi-2D </a:t>
            </a:r>
            <a:r>
              <a:rPr lang="en-US" altLang="en-US" sz="1800" u="sng" dirty="0"/>
              <a:t>turbulence exists in many places</a:t>
            </a:r>
            <a:endParaRPr lang="en-US" altLang="en-US" sz="1800" u="sng" dirty="0">
              <a:sym typeface="Wingdings" pitchFamily="2" charset="2"/>
            </a:endParaRPr>
          </a:p>
          <a:p>
            <a:r>
              <a:rPr lang="en-US" altLang="en-US" sz="1800" dirty="0" smtClean="0">
                <a:sym typeface="Wingdings" pitchFamily="2" charset="2"/>
              </a:rPr>
              <a:t>Geophysical flows like ocean currents, t</a:t>
            </a:r>
            <a:r>
              <a:rPr lang="en-US" altLang="en-US" sz="1800" dirty="0" smtClean="0"/>
              <a:t>ropical cyclones, polar vortex</a:t>
            </a:r>
            <a:r>
              <a:rPr lang="en-US" altLang="en-US" sz="1800" dirty="0" smtClean="0">
                <a:sym typeface="Wingdings" pitchFamily="2" charset="2"/>
              </a:rPr>
              <a:t>, chemical mixing in polar stratosphere ( ozone hole)</a:t>
            </a:r>
          </a:p>
          <a:p>
            <a:r>
              <a:rPr lang="en-US" altLang="en-US" sz="1800" dirty="0" smtClean="0">
                <a:sym typeface="Wingdings" pitchFamily="2" charset="2"/>
              </a:rPr>
              <a:t>Soap films 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4771"/>
            <a:ext cx="3048000" cy="25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6496" y="4116962"/>
            <a:ext cx="774945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62800" y="5943600"/>
            <a:ext cx="1689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822CD"/>
                </a:solidFill>
                <a:latin typeface="Helvetica" pitchFamily="34" charset="0"/>
              </a:rPr>
              <a:t>Liu et al., PRL (2016)</a:t>
            </a:r>
          </a:p>
        </p:txBody>
      </p:sp>
    </p:spTree>
    <p:extLst>
      <p:ext uri="{BB962C8B-B14F-4D97-AF65-F5344CB8AC3E}">
        <p14:creationId xmlns:p14="http://schemas.microsoft.com/office/powerpoint/2010/main" val="30850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Energy drive can occur across large range of scales, but turbulent spectra still exhibit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838200"/>
          </a:xfrm>
        </p:spPr>
        <p:txBody>
          <a:bodyPr/>
          <a:lstStyle/>
          <a:p>
            <a:r>
              <a:rPr lang="en-US" sz="1800" dirty="0" smtClean="0"/>
              <a:t>2D energy </a:t>
            </a:r>
            <a:r>
              <a:rPr lang="en-US" sz="1800" dirty="0"/>
              <a:t>&amp;</a:t>
            </a:r>
            <a:r>
              <a:rPr lang="en-US" sz="1800" dirty="0" smtClean="0"/>
              <a:t> </a:t>
            </a:r>
            <a:r>
              <a:rPr lang="en-US" sz="1800" dirty="0" err="1" smtClean="0"/>
              <a:t>enstrophy</a:t>
            </a:r>
            <a:r>
              <a:rPr lang="en-US" sz="1800" dirty="0" smtClean="0"/>
              <a:t> cascades remain important </a:t>
            </a:r>
            <a:r>
              <a:rPr lang="en-US" sz="1800" dirty="0" smtClean="0">
                <a:sym typeface="Wingdings" panose="05000000000000000000" pitchFamily="2" charset="2"/>
              </a:rPr>
              <a:t> nonlinear spectra often downshifted in </a:t>
            </a:r>
            <a:r>
              <a:rPr lang="en-US" sz="1800" dirty="0" err="1" smtClean="0">
                <a:sym typeface="Wingdings" panose="05000000000000000000" pitchFamily="2" charset="2"/>
              </a:rPr>
              <a:t>k</a:t>
            </a:r>
            <a:r>
              <a:rPr lang="en-US" sz="18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1800" dirty="0" smtClean="0">
                <a:sym typeface="Wingdings" panose="05000000000000000000" pitchFamily="2" charset="2"/>
              </a:rPr>
              <a:t> (w.r.t. linear growth rates)</a:t>
            </a:r>
            <a:endParaRPr lang="en-US" sz="1800" dirty="0" smtClean="0"/>
          </a:p>
          <a:p>
            <a:r>
              <a:rPr lang="en-US" sz="1800" dirty="0" smtClean="0"/>
              <a:t>Both drive and damping can overlap over wide range of k</a:t>
            </a:r>
            <a:r>
              <a:rPr lang="en-US" sz="1800" baseline="-25000" dirty="0" smtClean="0">
                <a:sym typeface="Symbol"/>
              </a:rPr>
              <a:t></a:t>
            </a:r>
            <a:r>
              <a:rPr lang="en-US" sz="1800" dirty="0" smtClean="0"/>
              <a:t> (very distinct from neutral fluid turbulence)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556468" cy="287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588"/>
            <a:ext cx="2713738" cy="27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12" y="3074118"/>
            <a:ext cx="2922488" cy="29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8956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growth rates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6258" y="2895600"/>
            <a:ext cx="2561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density power spectra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5258" y="2895600"/>
            <a:ext cx="215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heat flux spectra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477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Howard, </a:t>
            </a:r>
            <a:r>
              <a:rPr lang="en-US" dirty="0" err="1" smtClean="0"/>
              <a:t>PoP</a:t>
            </a:r>
            <a:r>
              <a:rPr lang="en-US" dirty="0"/>
              <a:t> </a:t>
            </a:r>
            <a:r>
              <a:rPr lang="en-US" dirty="0" smtClean="0"/>
              <a:t>&amp; NF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dirty="0" smtClean="0"/>
              <a:t>Additional effects proposed to model turbulence saturation &amp; dissipation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" y="1219200"/>
            <a:ext cx="8991600" cy="5257800"/>
          </a:xfrm>
          <a:blipFill rotWithShape="1">
            <a:blip r:embed="rId2"/>
            <a:stretch>
              <a:fillRect l="-610" t="-463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5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Nonlinearly-generated “zonal flows” also impact saturation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295400"/>
          </a:xfrm>
        </p:spPr>
        <p:txBody>
          <a:bodyPr/>
          <a:lstStyle/>
          <a:p>
            <a:r>
              <a:rPr lang="en-US" altLang="en-US" sz="1800" dirty="0" smtClean="0"/>
              <a:t>Potential perturbations uniform on flux surfaces (</a:t>
            </a:r>
            <a:r>
              <a:rPr lang="en-US" altLang="en-US" sz="1800" dirty="0" err="1" smtClean="0"/>
              <a:t>k</a:t>
            </a:r>
            <a:r>
              <a:rPr lang="en-US" altLang="en-US" sz="1800" baseline="-25000" dirty="0" err="1" smtClean="0"/>
              <a:t>y</a:t>
            </a:r>
            <a:r>
              <a:rPr lang="en-US" altLang="en-US" sz="1800" dirty="0" smtClean="0"/>
              <a:t>=0) </a:t>
            </a:r>
            <a:r>
              <a:rPr lang="en-US" altLang="en-US" sz="1800" dirty="0" smtClean="0">
                <a:sym typeface="Wingdings" panose="05000000000000000000" pitchFamily="2" charset="2"/>
              </a:rPr>
              <a:t> marginally stable, do not cause transport</a:t>
            </a:r>
          </a:p>
          <a:p>
            <a:r>
              <a:rPr lang="en-US" altLang="en-US" sz="1800" dirty="0" smtClean="0">
                <a:sym typeface="Wingdings" panose="05000000000000000000" pitchFamily="2" charset="2"/>
              </a:rPr>
              <a:t>Turbulence can condense to system size  ZF driven largely by non-local (in k) NL interactions (k &gt;&gt; 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k</a:t>
            </a:r>
            <a:r>
              <a:rPr lang="en-US" altLang="en-US" sz="1800" baseline="-25000" dirty="0" err="1" smtClean="0">
                <a:sym typeface="Wingdings" panose="05000000000000000000" pitchFamily="2" charset="2"/>
              </a:rPr>
              <a:t>ZF</a:t>
            </a:r>
            <a:r>
              <a:rPr lang="en-US" altLang="en-US" sz="1800" dirty="0" smtClean="0">
                <a:sym typeface="Wingdings" panose="05000000000000000000" pitchFamily="2" charset="2"/>
              </a:rPr>
              <a:t>)</a:t>
            </a:r>
            <a:endParaRPr lang="en-US" altLang="en-US" sz="1800" dirty="0" smtClean="0"/>
          </a:p>
        </p:txBody>
      </p:sp>
      <p:graphicFrame>
        <p:nvGraphicFramePr>
          <p:cNvPr id="819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90408"/>
              </p:ext>
            </p:extLst>
          </p:nvPr>
        </p:nvGraphicFramePr>
        <p:xfrm>
          <a:off x="28575" y="3197225"/>
          <a:ext cx="30003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192" name="Photo Editor Photo" r:id="rId3" imgW="2285714" imgH="2438095" progId="MSPhotoEd.3">
                  <p:embed/>
                </p:oleObj>
              </mc:Choice>
              <mc:Fallback>
                <p:oleObj name="Photo Editor Photo" r:id="rId3" imgW="2285714" imgH="2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3197225"/>
                        <a:ext cx="30003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46200"/>
              </p:ext>
            </p:extLst>
          </p:nvPr>
        </p:nvGraphicFramePr>
        <p:xfrm>
          <a:off x="2971800" y="3197225"/>
          <a:ext cx="30003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193" name="Photo Editor Photo" r:id="rId5" imgW="2285714" imgH="2438095" progId="MSPhotoEd.3">
                  <p:embed/>
                </p:oleObj>
              </mc:Choice>
              <mc:Fallback>
                <p:oleObj name="Photo Editor Photo" r:id="rId5" imgW="2285714" imgH="2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97225"/>
                        <a:ext cx="30003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994"/>
              </p:ext>
            </p:extLst>
          </p:nvPr>
        </p:nvGraphicFramePr>
        <p:xfrm>
          <a:off x="5943600" y="3197225"/>
          <a:ext cx="30003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194" name="Photo Editor Photo" r:id="rId7" imgW="2285714" imgH="2438095" progId="MSPhotoEd.3">
                  <p:embed/>
                </p:oleObj>
              </mc:Choice>
              <mc:Fallback>
                <p:oleObj name="Photo Editor Photo" r:id="rId7" imgW="2285714" imgH="2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97225"/>
                        <a:ext cx="30003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22275" y="2282825"/>
            <a:ext cx="2320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0" kern="0" dirty="0">
                <a:solidFill>
                  <a:sysClr val="windowText" lastClr="000000"/>
                </a:solidFill>
                <a:cs typeface="Arial" charset="0"/>
              </a:rPr>
              <a:t>Linear instability stage demonstrates structure of fastest growing modes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436938" y="2282825"/>
            <a:ext cx="23542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0" kern="0" dirty="0">
                <a:solidFill>
                  <a:sysClr val="windowText" lastClr="000000"/>
                </a:solidFill>
                <a:cs typeface="Arial" charset="0"/>
              </a:rPr>
              <a:t>Large flow shear from instability cause perpendicular “zonal flows”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84938" y="2359025"/>
            <a:ext cx="2354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0" kern="0" dirty="0">
                <a:solidFill>
                  <a:srgbClr val="FF0000"/>
                </a:solidFill>
                <a:cs typeface="Arial" charset="0"/>
              </a:rPr>
              <a:t>Zonal flows help moderate the </a:t>
            </a:r>
            <a:r>
              <a:rPr lang="en-US" sz="1400" b="0" i="0" kern="0" dirty="0" smtClean="0">
                <a:solidFill>
                  <a:srgbClr val="FF0000"/>
                </a:solidFill>
                <a:cs typeface="Arial" charset="0"/>
              </a:rPr>
              <a:t>turbulence</a:t>
            </a:r>
            <a:endParaRPr lang="en-US" sz="1400" b="0" i="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7848600" y="3044825"/>
            <a:ext cx="4572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397" tIns="45698" rIns="91397" bIns="4569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781800" y="3044825"/>
            <a:ext cx="76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397" tIns="45698" rIns="91397" bIns="4569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1932" name="TextBox 1"/>
          <p:cNvSpPr txBox="1">
            <a:spLocks noChangeArrowheads="1"/>
          </p:cNvSpPr>
          <p:nvPr/>
        </p:nvSpPr>
        <p:spPr bwMode="auto">
          <a:xfrm>
            <a:off x="1639503" y="6473825"/>
            <a:ext cx="61328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rgbClr val="FF33CC"/>
                </a:solidFill>
                <a:latin typeface="Helvetica" pitchFamily="34" charset="0"/>
              </a:rPr>
              <a:t>Rayleigh-Taylor like instability </a:t>
            </a:r>
            <a:r>
              <a:rPr lang="en-US" altLang="en-US" sz="1400" i="0" dirty="0" smtClean="0">
                <a:solidFill>
                  <a:srgbClr val="FF33CC"/>
                </a:solidFill>
                <a:latin typeface="Helvetica" pitchFamily="34" charset="0"/>
              </a:rPr>
              <a:t>driving </a:t>
            </a:r>
            <a:r>
              <a:rPr lang="en-US" altLang="en-US" sz="1400" i="0" dirty="0">
                <a:solidFill>
                  <a:srgbClr val="FF33CC"/>
                </a:solidFill>
                <a:latin typeface="Helvetica" pitchFamily="34" charset="0"/>
              </a:rPr>
              <a:t>Kelvin-Helmholtz-like </a:t>
            </a:r>
            <a:r>
              <a:rPr lang="en-US" altLang="en-US" sz="1400" i="0" dirty="0" smtClean="0">
                <a:solidFill>
                  <a:srgbClr val="FF33CC"/>
                </a:solidFill>
                <a:latin typeface="Helvetica" pitchFamily="34" charset="0"/>
              </a:rPr>
              <a:t>instability</a:t>
            </a:r>
            <a:endParaRPr lang="en-US" altLang="en-US" sz="1400" i="0" dirty="0">
              <a:solidFill>
                <a:srgbClr val="FF33CC"/>
              </a:solidFill>
              <a:latin typeface="Helvetica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963862" y="6093023"/>
            <a:ext cx="3436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bg1"/>
                </a:solidFill>
                <a:latin typeface="Helvetica" pitchFamily="34" charset="0"/>
              </a:rPr>
              <a:t>(potential contours </a:t>
            </a:r>
            <a:r>
              <a:rPr lang="en-US" altLang="en-US" sz="1400" b="0" i="0" dirty="0" smtClean="0">
                <a:solidFill>
                  <a:schemeClr val="bg1"/>
                </a:solidFill>
                <a:latin typeface="Helvetica" pitchFamily="34" charset="0"/>
                <a:sym typeface="Wingdings" panose="05000000000000000000" pitchFamily="2" charset="2"/>
              </a:rPr>
              <a:t> stream functions)</a:t>
            </a:r>
            <a:endParaRPr lang="en-US" altLang="en-US" sz="1400" b="0" i="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9" name="Cy.gtc.300-0.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14400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36286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914400"/>
          </a:xfrm>
        </p:spPr>
        <p:txBody>
          <a:bodyPr/>
          <a:lstStyle/>
          <a:p>
            <a:r>
              <a:rPr lang="en-US" altLang="en-US" sz="4800" dirty="0" smtClean="0"/>
              <a:t>Implications of a strong toroidal magnetic field</a:t>
            </a: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69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mtClean="0"/>
              <a:t>Generation of zonal flows in tokamaks similar to “Kelvin-Helmotz” instability found throughout nature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75780" name="Picture 4" descr="Beautiful wave-like Kelvin-Helmholtz clo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6294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781" name="Straight Arrow Connector 56"/>
          <p:cNvCxnSpPr>
            <a:cxnSpLocks noChangeShapeType="1"/>
          </p:cNvCxnSpPr>
          <p:nvPr/>
        </p:nvCxnSpPr>
        <p:spPr bwMode="auto">
          <a:xfrm>
            <a:off x="7162800" y="3048000"/>
            <a:ext cx="1524000" cy="0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2" name="Straight Arrow Connector 59"/>
          <p:cNvCxnSpPr>
            <a:cxnSpLocks noChangeShapeType="1"/>
          </p:cNvCxnSpPr>
          <p:nvPr/>
        </p:nvCxnSpPr>
        <p:spPr bwMode="auto">
          <a:xfrm flipH="1">
            <a:off x="7162800" y="3276600"/>
            <a:ext cx="914400" cy="0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3" name="TextBox 8"/>
          <p:cNvSpPr txBox="1">
            <a:spLocks noChangeArrowheads="1"/>
          </p:cNvSpPr>
          <p:nvPr/>
        </p:nvSpPr>
        <p:spPr bwMode="auto">
          <a:xfrm>
            <a:off x="6629400" y="365760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smtClean="0">
                <a:solidFill>
                  <a:srgbClr val="1822CD"/>
                </a:solidFill>
                <a:latin typeface="Helvetica" pitchFamily="34" charset="0"/>
              </a:rPr>
              <a:t>leads to instability, </a:t>
            </a:r>
            <a:r>
              <a:rPr lang="en-US" altLang="en-US" sz="1600" i="0" dirty="0">
                <a:solidFill>
                  <a:srgbClr val="1822CD"/>
                </a:solidFill>
                <a:latin typeface="Helvetica" pitchFamily="34" charset="0"/>
              </a:rPr>
              <a:t>flows in another direction</a:t>
            </a:r>
          </a:p>
        </p:txBody>
      </p:sp>
      <p:sp>
        <p:nvSpPr>
          <p:cNvPr id="75784" name="Oval 218"/>
          <p:cNvSpPr>
            <a:spLocks noChangeArrowheads="1"/>
          </p:cNvSpPr>
          <p:nvPr/>
        </p:nvSpPr>
        <p:spPr bwMode="auto">
          <a:xfrm flipH="1">
            <a:off x="7543800" y="4267200"/>
            <a:ext cx="685800" cy="685800"/>
          </a:xfrm>
          <a:prstGeom prst="ellipse">
            <a:avLst/>
          </a:prstGeom>
          <a:noFill/>
          <a:ln w="15875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75785" name="TextBox 220"/>
          <p:cNvSpPr txBox="1">
            <a:spLocks noChangeArrowheads="1"/>
          </p:cNvSpPr>
          <p:nvPr/>
        </p:nvSpPr>
        <p:spPr bwMode="auto">
          <a:xfrm>
            <a:off x="7848600" y="4572000"/>
            <a:ext cx="533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1822CD"/>
                </a:solidFill>
                <a:latin typeface="Helvetica" pitchFamily="34" charset="0"/>
              </a:rPr>
              <a:t>  </a:t>
            </a:r>
          </a:p>
        </p:txBody>
      </p:sp>
      <p:cxnSp>
        <p:nvCxnSpPr>
          <p:cNvPr id="75786" name="Straight Arrow Connector 222"/>
          <p:cNvCxnSpPr>
            <a:cxnSpLocks noChangeShapeType="1"/>
          </p:cNvCxnSpPr>
          <p:nvPr/>
        </p:nvCxnSpPr>
        <p:spPr bwMode="auto">
          <a:xfrm flipV="1">
            <a:off x="8229600" y="4592638"/>
            <a:ext cx="0" cy="55562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7" name="TextBox 14"/>
          <p:cNvSpPr txBox="1">
            <a:spLocks noChangeArrowheads="1"/>
          </p:cNvSpPr>
          <p:nvPr/>
        </p:nvSpPr>
        <p:spPr bwMode="auto">
          <a:xfrm>
            <a:off x="6781800" y="24384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1822CD"/>
                </a:solidFill>
                <a:latin typeface="Helvetica" pitchFamily="34" charset="0"/>
              </a:rPr>
              <a:t>Variation of flows in one direction…</a:t>
            </a:r>
          </a:p>
        </p:txBody>
      </p:sp>
    </p:spTree>
    <p:extLst>
      <p:ext uri="{BB962C8B-B14F-4D97-AF65-F5344CB8AC3E}">
        <p14:creationId xmlns:p14="http://schemas.microsoft.com/office/powerpoint/2010/main" val="31445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Zonal flows can saturate at relatively large amplitude for toroidal ITG turbulence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7200"/>
          </a:xfrm>
        </p:spPr>
        <p:txBody>
          <a:bodyPr/>
          <a:lstStyle/>
          <a:p>
            <a:r>
              <a:rPr lang="en-US" sz="2000" dirty="0" smtClean="0"/>
              <a:t>Regulates saturation via (</a:t>
            </a:r>
            <a:r>
              <a:rPr lang="en-US" sz="2000" dirty="0" err="1" smtClean="0"/>
              <a:t>i</a:t>
            </a:r>
            <a:r>
              <a:rPr lang="en-US" sz="2000" dirty="0" smtClean="0"/>
              <a:t>) shear decorrelation of eddies, (ii) energy sink into marginal (non-transport-causing) modes</a:t>
            </a:r>
          </a:p>
          <a:p>
            <a:r>
              <a:rPr lang="en-US" sz="2000" dirty="0" smtClean="0"/>
              <a:t>Typically have distinct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spectra (overall 2D spectra anisotropic in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,k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2343090"/>
            <a:ext cx="5410200" cy="3810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057400" y="4400490"/>
            <a:ext cx="4718538" cy="1752600"/>
          </a:xfrm>
          <a:custGeom>
            <a:avLst/>
            <a:gdLst>
              <a:gd name="connsiteX0" fmla="*/ 0 w 4360984"/>
              <a:gd name="connsiteY0" fmla="*/ 552166 h 2052720"/>
              <a:gd name="connsiteX1" fmla="*/ 961292 w 4360984"/>
              <a:gd name="connsiteY1" fmla="*/ 83243 h 2052720"/>
              <a:gd name="connsiteX2" fmla="*/ 4360984 w 4360984"/>
              <a:gd name="connsiteY2" fmla="*/ 2052720 h 20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0984" h="2052720">
                <a:moveTo>
                  <a:pt x="0" y="552166"/>
                </a:moveTo>
                <a:cubicBezTo>
                  <a:pt x="117230" y="192658"/>
                  <a:pt x="234461" y="-166849"/>
                  <a:pt x="961292" y="83243"/>
                </a:cubicBezTo>
                <a:cubicBezTo>
                  <a:pt x="1688123" y="333335"/>
                  <a:pt x="3024553" y="1193027"/>
                  <a:pt x="4360984" y="205272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76400" y="2495490"/>
            <a:ext cx="152400" cy="152400"/>
          </a:xfrm>
          <a:prstGeom prst="rect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6305490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chemeClr val="tx1"/>
                </a:solidFill>
              </a:rPr>
              <a:t>k</a:t>
            </a:r>
            <a:r>
              <a:rPr lang="en-US" sz="2000" i="0" baseline="-25000" dirty="0" err="1" smtClean="0">
                <a:solidFill>
                  <a:schemeClr val="tx1"/>
                </a:solidFill>
              </a:rPr>
              <a:t>y</a:t>
            </a:r>
            <a:endParaRPr lang="en-US" sz="2000" i="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3" idx="2"/>
            <a:endCxn id="12" idx="0"/>
          </p:cNvCxnSpPr>
          <p:nvPr/>
        </p:nvCxnSpPr>
        <p:spPr bwMode="auto">
          <a:xfrm>
            <a:off x="1752600" y="2647890"/>
            <a:ext cx="304800" cy="222403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07627" y="361938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chemeClr val="tx1"/>
                </a:solidFill>
              </a:rPr>
              <a:t>E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en-US" sz="2000" i="0" dirty="0" smtClean="0">
                <a:solidFill>
                  <a:schemeClr val="tx1"/>
                </a:solidFill>
              </a:rPr>
              <a:t>(k)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171890"/>
            <a:ext cx="3626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Transport causing (finite-</a:t>
            </a:r>
            <a:r>
              <a:rPr lang="en-US" sz="1600" i="0" dirty="0" err="1" smtClean="0">
                <a:solidFill>
                  <a:schemeClr val="tx1"/>
                </a:solidFill>
              </a:rPr>
              <a:t>k</a:t>
            </a:r>
            <a:r>
              <a:rPr lang="en-US" sz="1600" i="0" baseline="-25000" dirty="0" err="1" smtClean="0">
                <a:solidFill>
                  <a:schemeClr val="tx1"/>
                </a:solidFill>
              </a:rPr>
              <a:t>y</a:t>
            </a:r>
            <a:r>
              <a:rPr lang="en-US" sz="1600" i="0" dirty="0" smtClean="0">
                <a:solidFill>
                  <a:schemeClr val="tx1"/>
                </a:solidFill>
              </a:rPr>
              <a:t>) modes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2385536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Marginally stable zonal modes (</a:t>
            </a:r>
            <a:r>
              <a:rPr lang="en-US" sz="1600" i="0" dirty="0" err="1" smtClean="0">
                <a:solidFill>
                  <a:schemeClr val="tx1"/>
                </a:solidFill>
              </a:rPr>
              <a:t>k</a:t>
            </a:r>
            <a:r>
              <a:rPr lang="en-US" sz="1600" i="0" baseline="-25000" dirty="0" err="1" smtClean="0">
                <a:solidFill>
                  <a:schemeClr val="tx1"/>
                </a:solidFill>
              </a:rPr>
              <a:t>y</a:t>
            </a:r>
            <a:r>
              <a:rPr lang="en-US" sz="1600" i="0" dirty="0" smtClean="0">
                <a:solidFill>
                  <a:schemeClr val="tx1"/>
                </a:solidFill>
              </a:rPr>
              <a:t>=0)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943" y="624840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err="1" smtClean="0">
                <a:solidFill>
                  <a:schemeClr val="tx1"/>
                </a:solidFill>
              </a:rPr>
              <a:t>k</a:t>
            </a:r>
            <a:r>
              <a:rPr lang="en-US" sz="2000" i="0" baseline="-25000" dirty="0" err="1" smtClean="0">
                <a:solidFill>
                  <a:schemeClr val="tx1"/>
                </a:solidFill>
              </a:rPr>
              <a:t>y</a:t>
            </a:r>
            <a:r>
              <a:rPr lang="en-US" sz="2000" i="0" dirty="0" smtClean="0">
                <a:solidFill>
                  <a:schemeClr val="tx1"/>
                </a:solidFill>
              </a:rPr>
              <a:t>=0</a:t>
            </a:r>
            <a:endParaRPr lang="en-US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Large scale equilibrium sheared flows also influence saturation</a:t>
            </a:r>
          </a:p>
        </p:txBody>
      </p:sp>
      <p:cxnSp>
        <p:nvCxnSpPr>
          <p:cNvPr id="87044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7" y="2209800"/>
            <a:ext cx="2295303" cy="441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16" y="1828800"/>
            <a:ext cx="232558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19275"/>
            <a:ext cx="249857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54864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i="0" dirty="0" smtClean="0">
                <a:solidFill>
                  <a:srgbClr val="000000"/>
                </a:solidFill>
              </a:rPr>
              <a:t>Turbulent transport expected to be reduced as the mean flow shear rate (</a:t>
            </a:r>
            <a:r>
              <a:rPr lang="en-US" altLang="en-US" sz="1800" b="0" i="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en-US" sz="1800" b="0" i="0" baseline="-25000" dirty="0" smtClean="0">
                <a:solidFill>
                  <a:srgbClr val="000000"/>
                </a:solidFill>
              </a:rPr>
              <a:t>s</a:t>
            </a:r>
            <a:r>
              <a:rPr lang="en-US" altLang="en-US" sz="1800" b="0" i="0" dirty="0" smtClean="0">
                <a:solidFill>
                  <a:srgbClr val="000000"/>
                </a:solidFill>
              </a:rPr>
              <a:t>~dU</a:t>
            </a:r>
            <a:r>
              <a:rPr lang="en-US" altLang="en-US" sz="1800" b="0" i="0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sz="1800" b="0" i="0" dirty="0" smtClean="0">
                <a:solidFill>
                  <a:srgbClr val="000000"/>
                </a:solidFill>
              </a:rPr>
              <a:t>/</a:t>
            </a:r>
            <a:r>
              <a:rPr lang="en-US" altLang="en-US" sz="1800" b="0" i="0" dirty="0" err="1" smtClean="0">
                <a:solidFill>
                  <a:srgbClr val="000000"/>
                </a:solidFill>
              </a:rPr>
              <a:t>dy</a:t>
            </a:r>
            <a:r>
              <a:rPr lang="en-US" altLang="en-US" sz="1800" b="0" i="0" dirty="0" smtClean="0">
                <a:solidFill>
                  <a:srgbClr val="000000"/>
                </a:solidFill>
              </a:rPr>
              <a:t>) approaches the turbulence decorrelation rate (</a:t>
            </a:r>
            <a:r>
              <a:rPr lang="en-US" altLang="en-US" sz="1800" b="0" i="0" dirty="0" err="1" smtClean="0">
                <a:solidFill>
                  <a:srgbClr val="000000"/>
                </a:solidFill>
                <a:latin typeface="Symbol" pitchFamily="18" charset="2"/>
              </a:rPr>
              <a:t>Dw</a:t>
            </a:r>
            <a:r>
              <a:rPr lang="en-US" altLang="en-US" sz="1800" b="0" i="0" baseline="-25000" dirty="0" err="1" smtClean="0">
                <a:solidFill>
                  <a:srgbClr val="000000"/>
                </a:solidFill>
              </a:rPr>
              <a:t>D</a:t>
            </a:r>
            <a:r>
              <a:rPr lang="en-US" altLang="en-US" sz="1800" b="0" i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91125" y="6477000"/>
            <a:ext cx="296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336699"/>
                </a:solidFill>
                <a:latin typeface="Helvetica" pitchFamily="34" charset="0"/>
              </a:rPr>
              <a:t>Biglari</a:t>
            </a:r>
            <a:r>
              <a:rPr lang="en-US" altLang="en-US" sz="1400" dirty="0">
                <a:solidFill>
                  <a:srgbClr val="336699"/>
                </a:solidFill>
                <a:latin typeface="Helvetica" pitchFamily="34" charset="0"/>
              </a:rPr>
              <a:t>, Diamond, Terry 1990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334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000" dirty="0" smtClean="0"/>
              <a:t>Large scale background flow shear distorts eddies</a:t>
            </a:r>
            <a:r>
              <a:rPr lang="en-US" altLang="en-US" sz="2000" dirty="0"/>
              <a:t> </a:t>
            </a:r>
            <a:r>
              <a:rPr lang="en-US" altLang="en-US" sz="2000" dirty="0" smtClean="0">
                <a:sym typeface="Wingdings" panose="05000000000000000000" pitchFamily="2" charset="2"/>
              </a:rPr>
              <a:t></a:t>
            </a:r>
            <a:r>
              <a:rPr lang="en-US" altLang="en-US" sz="2000" dirty="0" smtClean="0"/>
              <a:t> reduces radial correlation length, fluctuation strength, cross-phases and transport</a:t>
            </a:r>
          </a:p>
        </p:txBody>
      </p:sp>
    </p:spTree>
    <p:extLst>
      <p:ext uri="{BB962C8B-B14F-4D97-AF65-F5344CB8AC3E}">
        <p14:creationId xmlns:p14="http://schemas.microsoft.com/office/powerpoint/2010/main" val="2497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dirty="0" smtClean="0"/>
              <a:t>In neutral fluids, sheared flows are often a source of free energy to drive turbulence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10000"/>
              </a:buClr>
              <a:defRPr/>
            </a:pPr>
            <a:r>
              <a:rPr lang="en-US" sz="2000" dirty="0" smtClean="0"/>
              <a:t>Thin (quasi-2D) atmosphere in axisymmetric geometry of rotating planets similar to tokamak plasma </a:t>
            </a:r>
            <a:r>
              <a:rPr lang="en-US" sz="2000" dirty="0" smtClean="0"/>
              <a:t>turbulence </a:t>
            </a:r>
            <a:r>
              <a:rPr lang="en-US" sz="2000" dirty="0" smtClean="0">
                <a:sym typeface="Wingdings" panose="05000000000000000000" pitchFamily="2" charset="2"/>
              </a:rPr>
              <a:t> can also suppress transport</a:t>
            </a:r>
            <a:endParaRPr lang="en-US" sz="2000" dirty="0" smtClean="0"/>
          </a:p>
          <a:p>
            <a:pPr>
              <a:buClr>
                <a:srgbClr val="010000"/>
              </a:buClr>
              <a:defRPr/>
            </a:pPr>
            <a:endParaRPr lang="en-US" sz="2000" dirty="0" smtClean="0"/>
          </a:p>
          <a:p>
            <a:pPr>
              <a:buClr>
                <a:srgbClr val="010000"/>
              </a:buClr>
              <a:defRPr/>
            </a:pPr>
            <a:r>
              <a:rPr lang="en-US" sz="2000" dirty="0" smtClean="0"/>
              <a:t>Stratospheric ash from Mt. Pinatubo eruption (1991) spread rapidly around equator, </a:t>
            </a:r>
            <a:r>
              <a:rPr lang="en-US" sz="2000" b="1" dirty="0" smtClean="0"/>
              <a:t>but confined in latitude by flow shear</a:t>
            </a:r>
          </a:p>
        </p:txBody>
      </p:sp>
      <p:cxnSp>
        <p:nvCxnSpPr>
          <p:cNvPr id="88068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1"/>
          <a:stretch>
            <a:fillRect/>
          </a:stretch>
        </p:blipFill>
        <p:spPr bwMode="auto">
          <a:xfrm>
            <a:off x="762000" y="3302000"/>
            <a:ext cx="6858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6019800" y="4368800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8071" name="TextBox 8"/>
          <p:cNvSpPr txBox="1">
            <a:spLocks noChangeArrowheads="1"/>
          </p:cNvSpPr>
          <p:nvPr/>
        </p:nvSpPr>
        <p:spPr bwMode="auto">
          <a:xfrm>
            <a:off x="7086600" y="3200400"/>
            <a:ext cx="415925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1822CD"/>
              </a:solidFill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    </a:t>
            </a:r>
          </a:p>
        </p:txBody>
      </p:sp>
      <p:sp>
        <p:nvSpPr>
          <p:cNvPr id="88072" name="TextBox 7"/>
          <p:cNvSpPr txBox="1">
            <a:spLocks noChangeArrowheads="1"/>
          </p:cNvSpPr>
          <p:nvPr/>
        </p:nvSpPr>
        <p:spPr bwMode="auto">
          <a:xfrm>
            <a:off x="7239000" y="43592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1822CD"/>
                </a:solidFill>
                <a:latin typeface="Helvetica" pitchFamily="34" charset="0"/>
              </a:rPr>
              <a:t>Large shear in stratospheric equatorial jet</a:t>
            </a:r>
          </a:p>
        </p:txBody>
      </p:sp>
      <p:cxnSp>
        <p:nvCxnSpPr>
          <p:cNvPr id="88073" name="Straight Connector 15"/>
          <p:cNvCxnSpPr>
            <a:cxnSpLocks noChangeShapeType="1"/>
          </p:cNvCxnSpPr>
          <p:nvPr/>
        </p:nvCxnSpPr>
        <p:spPr bwMode="auto">
          <a:xfrm>
            <a:off x="7086600" y="5359400"/>
            <a:ext cx="685800" cy="0"/>
          </a:xfrm>
          <a:prstGeom prst="line">
            <a:avLst/>
          </a:prstGeom>
          <a:noFill/>
          <a:ln w="95250" algn="ctr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74" name="Straight Connector 16"/>
          <p:cNvCxnSpPr>
            <a:cxnSpLocks noChangeShapeType="1"/>
          </p:cNvCxnSpPr>
          <p:nvPr/>
        </p:nvCxnSpPr>
        <p:spPr bwMode="auto">
          <a:xfrm>
            <a:off x="7086600" y="4292600"/>
            <a:ext cx="685800" cy="0"/>
          </a:xfrm>
          <a:prstGeom prst="line">
            <a:avLst/>
          </a:prstGeom>
          <a:noFill/>
          <a:ln w="95250" algn="ctr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075" name="Picture 2" descr="File:Pinatubo91eruption clark air b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11400"/>
            <a:ext cx="16002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076" name="Straight Arrow Connector 20"/>
          <p:cNvCxnSpPr>
            <a:cxnSpLocks noChangeShapeType="1"/>
            <a:endCxn id="88070" idx="7"/>
          </p:cNvCxnSpPr>
          <p:nvPr/>
        </p:nvCxnSpPr>
        <p:spPr bwMode="auto">
          <a:xfrm flipH="1">
            <a:off x="6215063" y="3835400"/>
            <a:ext cx="1176337" cy="566738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77" name="TextBox 21"/>
          <p:cNvSpPr txBox="1">
            <a:spLocks noChangeArrowheads="1"/>
          </p:cNvSpPr>
          <p:nvPr/>
        </p:nvSpPr>
        <p:spPr bwMode="auto">
          <a:xfrm>
            <a:off x="2992438" y="3059113"/>
            <a:ext cx="263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Aerosol concentration</a:t>
            </a:r>
          </a:p>
        </p:txBody>
      </p:sp>
      <p:sp>
        <p:nvSpPr>
          <p:cNvPr id="88078" name="TextBox 15"/>
          <p:cNvSpPr txBox="1">
            <a:spLocks noChangeArrowheads="1"/>
          </p:cNvSpPr>
          <p:nvPr/>
        </p:nvSpPr>
        <p:spPr bwMode="auto">
          <a:xfrm>
            <a:off x="7543800" y="5867400"/>
            <a:ext cx="118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0">
                <a:solidFill>
                  <a:srgbClr val="1822CD"/>
                </a:solidFill>
                <a:latin typeface="Helvetica" pitchFamily="34" charset="0"/>
              </a:rPr>
              <a:t>(Trepte, 1993)</a:t>
            </a:r>
          </a:p>
        </p:txBody>
      </p:sp>
    </p:spTree>
    <p:extLst>
      <p:ext uri="{BB962C8B-B14F-4D97-AF65-F5344CB8AC3E}">
        <p14:creationId xmlns:p14="http://schemas.microsoft.com/office/powerpoint/2010/main" val="39989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400" dirty="0" smtClean="0"/>
              <a:t>Beyond general characteristics, there are many theoretical “flavors” of drift waves possible in tokamak core &amp; edge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r>
              <a:rPr lang="en-US" altLang="en-US" sz="2000" dirty="0" smtClean="0"/>
              <a:t>Usually think of drift waves as gradient driven (</a:t>
            </a:r>
            <a:r>
              <a:rPr lang="en-US" altLang="en-US" sz="2000" dirty="0" smtClean="0">
                <a:sym typeface="Symbol" pitchFamily="18" charset="2"/>
              </a:rPr>
              <a:t>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sym typeface="Symbol" pitchFamily="18" charset="2"/>
              </a:rPr>
              <a:t>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e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sym typeface="Symbol" pitchFamily="18" charset="2"/>
              </a:rPr>
              <a:t></a:t>
            </a:r>
            <a:r>
              <a:rPr lang="en-US" altLang="en-US" sz="2000" dirty="0" smtClean="0"/>
              <a:t>n)</a:t>
            </a:r>
          </a:p>
          <a:p>
            <a:pPr lvl="1"/>
            <a:r>
              <a:rPr lang="en-US" altLang="en-US" sz="1800" dirty="0" smtClean="0"/>
              <a:t>Often exhibit threshold in one or more of these parameters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Different theoretical “flavors” exhibit different parametric dependencies, predicted in various limits, depending on gradients, 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e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i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Symbol" pitchFamily="18" charset="2"/>
              </a:rPr>
              <a:t>n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latin typeface="Symbol" pitchFamily="18" charset="2"/>
              </a:rPr>
              <a:t>b</a:t>
            </a:r>
            <a:r>
              <a:rPr lang="en-US" altLang="en-US" sz="2000" dirty="0" smtClean="0"/>
              <a:t>, geometry, location in plasma…</a:t>
            </a:r>
          </a:p>
          <a:p>
            <a:pPr lvl="1"/>
            <a:r>
              <a:rPr lang="en-US" altLang="en-US" sz="1800" dirty="0" smtClean="0"/>
              <a:t>Electrostatic, ion scale (k</a:t>
            </a:r>
            <a:r>
              <a:rPr lang="en-US" altLang="en-US" sz="1800" baseline="-25000" dirty="0" smtClean="0">
                <a:latin typeface="Symbol" pitchFamily="18" charset="2"/>
              </a:rPr>
              <a:t>q</a:t>
            </a:r>
            <a:r>
              <a:rPr lang="en-US" altLang="en-US" sz="1800" dirty="0" smtClean="0">
                <a:latin typeface="Symbol" pitchFamily="18" charset="2"/>
              </a:rPr>
              <a:t>r</a:t>
            </a:r>
            <a:r>
              <a:rPr lang="en-US" altLang="en-US" sz="1800" baseline="-25000" dirty="0" smtClean="0"/>
              <a:t>i</a:t>
            </a:r>
            <a:r>
              <a:rPr lang="en-US" altLang="en-US" sz="1800" dirty="0" smtClean="0">
                <a:sym typeface="Symbol" pitchFamily="18" charset="2"/>
              </a:rPr>
              <a:t>1)</a:t>
            </a:r>
            <a:endParaRPr lang="en-US" altLang="en-US" sz="1800" dirty="0" smtClean="0"/>
          </a:p>
          <a:p>
            <a:pPr lvl="2"/>
            <a:r>
              <a:rPr lang="en-US" altLang="en-US" sz="1600" dirty="0" smtClean="0"/>
              <a:t>Ion temperature gradient (ITG) – driven by </a:t>
            </a:r>
            <a:r>
              <a:rPr lang="en-US" altLang="en-US" sz="1600" dirty="0" smtClean="0">
                <a:sym typeface="Symbol" pitchFamily="18" charset="2"/>
              </a:rPr>
              <a:t></a:t>
            </a:r>
            <a:r>
              <a:rPr lang="en-US" altLang="en-US" sz="1600" dirty="0" err="1" smtClean="0"/>
              <a:t>T</a:t>
            </a:r>
            <a:r>
              <a:rPr lang="en-US" altLang="en-US" sz="1600" baseline="-25000" dirty="0" err="1" smtClean="0"/>
              <a:t>i</a:t>
            </a:r>
            <a:r>
              <a:rPr lang="en-US" altLang="en-US" sz="1600" dirty="0" smtClean="0"/>
              <a:t>, weakened by </a:t>
            </a:r>
            <a:r>
              <a:rPr lang="en-US" altLang="en-US" sz="1600" dirty="0" smtClean="0">
                <a:sym typeface="Symbol" pitchFamily="18" charset="2"/>
              </a:rPr>
              <a:t>n</a:t>
            </a:r>
            <a:endParaRPr lang="en-US" altLang="en-US" sz="1600" baseline="-25000" dirty="0" smtClean="0"/>
          </a:p>
          <a:p>
            <a:pPr lvl="2"/>
            <a:r>
              <a:rPr lang="en-US" altLang="en-US" sz="1600" dirty="0" smtClean="0"/>
              <a:t>Trapped electron mode (TEM) – driven by </a:t>
            </a:r>
            <a:r>
              <a:rPr lang="en-US" altLang="en-US" sz="1600" dirty="0" smtClean="0">
                <a:sym typeface="Symbol" pitchFamily="18" charset="2"/>
              </a:rPr>
              <a:t></a:t>
            </a:r>
            <a:r>
              <a:rPr lang="en-US" altLang="en-US" sz="1600" dirty="0" err="1" smtClean="0"/>
              <a:t>T</a:t>
            </a:r>
            <a:r>
              <a:rPr lang="en-US" altLang="en-US" sz="1600" baseline="-25000" dirty="0" err="1" smtClean="0"/>
              <a:t>e</a:t>
            </a:r>
            <a:r>
              <a:rPr lang="en-US" altLang="en-US" sz="1600" dirty="0" smtClean="0"/>
              <a:t> &amp; </a:t>
            </a:r>
            <a:r>
              <a:rPr lang="en-US" altLang="en-US" sz="1600" dirty="0" smtClean="0">
                <a:sym typeface="Symbol" pitchFamily="18" charset="2"/>
              </a:rPr>
              <a:t>n</a:t>
            </a:r>
            <a:r>
              <a:rPr lang="en-US" altLang="en-US" sz="1600" baseline="-25000" dirty="0" smtClean="0">
                <a:sym typeface="Symbol" pitchFamily="18" charset="2"/>
              </a:rPr>
              <a:t>e</a:t>
            </a:r>
            <a:r>
              <a:rPr lang="en-US" altLang="en-US" sz="1600" dirty="0" smtClean="0"/>
              <a:t>, weakened by </a:t>
            </a:r>
            <a:r>
              <a:rPr lang="en-US" altLang="en-US" sz="1600" dirty="0" smtClean="0">
                <a:latin typeface="Symbol" pitchFamily="18" charset="2"/>
              </a:rPr>
              <a:t>n</a:t>
            </a:r>
            <a:r>
              <a:rPr lang="en-US" altLang="en-US" sz="1600" baseline="-25000" dirty="0" smtClean="0"/>
              <a:t>e</a:t>
            </a:r>
          </a:p>
          <a:p>
            <a:pPr lvl="2"/>
            <a:r>
              <a:rPr lang="en-US" altLang="en-US" sz="1600" dirty="0" smtClean="0"/>
              <a:t>Parallel velocity gradient (PVG) – driven by R</a:t>
            </a:r>
            <a:r>
              <a:rPr lang="en-US" altLang="en-US" sz="1600" dirty="0" smtClean="0">
                <a:sym typeface="Symbol"/>
              </a:rPr>
              <a:t></a:t>
            </a:r>
            <a:r>
              <a:rPr lang="en-US" altLang="en-US" sz="1600" dirty="0" smtClean="0">
                <a:latin typeface="Symbol" panose="05050102010706020507" pitchFamily="18" charset="2"/>
                <a:sym typeface="Symbol"/>
              </a:rPr>
              <a:t>W </a:t>
            </a:r>
            <a:r>
              <a:rPr lang="en-US" altLang="en-US" sz="1600" dirty="0" smtClean="0"/>
              <a:t>(like Kelvin-Helmholtz)</a:t>
            </a:r>
            <a:endParaRPr lang="en-US" altLang="en-US" sz="1600" dirty="0" smtClean="0">
              <a:latin typeface="Symbol" panose="05050102010706020507" pitchFamily="18" charset="2"/>
            </a:endParaRPr>
          </a:p>
          <a:p>
            <a:pPr lvl="1"/>
            <a:r>
              <a:rPr lang="en-US" altLang="en-US" sz="1800" dirty="0" smtClean="0"/>
              <a:t>Electrostatic, electron scale (k</a:t>
            </a:r>
            <a:r>
              <a:rPr lang="en-US" altLang="en-US" sz="1800" baseline="-25000" dirty="0" smtClean="0">
                <a:latin typeface="Symbol" pitchFamily="18" charset="2"/>
              </a:rPr>
              <a:t>q</a:t>
            </a:r>
            <a:r>
              <a:rPr lang="en-US" altLang="en-US" sz="1800" dirty="0" smtClean="0">
                <a:latin typeface="Symbol" pitchFamily="18" charset="2"/>
              </a:rPr>
              <a:t>r</a:t>
            </a:r>
            <a:r>
              <a:rPr lang="en-US" altLang="en-US" sz="1800" baseline="-25000" dirty="0" smtClean="0"/>
              <a:t>e</a:t>
            </a:r>
            <a:r>
              <a:rPr lang="en-US" altLang="en-US" sz="1800" dirty="0" smtClean="0">
                <a:sym typeface="Symbol" pitchFamily="18" charset="2"/>
              </a:rPr>
              <a:t>1)</a:t>
            </a:r>
            <a:endParaRPr lang="en-US" altLang="en-US" sz="1800" dirty="0" smtClean="0"/>
          </a:p>
          <a:p>
            <a:pPr lvl="2"/>
            <a:r>
              <a:rPr lang="en-US" altLang="en-US" sz="1600" dirty="0" smtClean="0"/>
              <a:t>Electron temperature gradient (ETG) - driven by </a:t>
            </a:r>
            <a:r>
              <a:rPr lang="en-US" altLang="en-US" sz="1600" dirty="0" smtClean="0">
                <a:sym typeface="Symbol" pitchFamily="18" charset="2"/>
              </a:rPr>
              <a:t></a:t>
            </a:r>
            <a:r>
              <a:rPr lang="en-US" altLang="en-US" sz="1600" dirty="0" err="1" smtClean="0"/>
              <a:t>T</a:t>
            </a:r>
            <a:r>
              <a:rPr lang="en-US" altLang="en-US" sz="1600" baseline="-25000" dirty="0" err="1" smtClean="0"/>
              <a:t>e</a:t>
            </a:r>
            <a:r>
              <a:rPr lang="en-US" altLang="en-US" sz="1600" dirty="0" smtClean="0"/>
              <a:t>, weakened by </a:t>
            </a:r>
            <a:r>
              <a:rPr lang="en-US" altLang="en-US" sz="1600" dirty="0" smtClean="0">
                <a:sym typeface="Symbol" pitchFamily="18" charset="2"/>
              </a:rPr>
              <a:t>n</a:t>
            </a:r>
            <a:endParaRPr lang="en-US" altLang="en-US" sz="1600" dirty="0" smtClean="0"/>
          </a:p>
          <a:p>
            <a:pPr lvl="1"/>
            <a:r>
              <a:rPr lang="en-US" altLang="en-US" sz="1800" dirty="0" smtClean="0"/>
              <a:t>Electromagnetic, ion scale (k</a:t>
            </a:r>
            <a:r>
              <a:rPr lang="en-US" altLang="en-US" sz="1800" baseline="-25000" dirty="0" smtClean="0">
                <a:latin typeface="Symbol" pitchFamily="18" charset="2"/>
              </a:rPr>
              <a:t>q</a:t>
            </a:r>
            <a:r>
              <a:rPr lang="en-US" altLang="en-US" sz="1800" dirty="0" smtClean="0">
                <a:latin typeface="Symbol" pitchFamily="18" charset="2"/>
              </a:rPr>
              <a:t>r</a:t>
            </a:r>
            <a:r>
              <a:rPr lang="en-US" altLang="en-US" sz="1800" baseline="-25000" dirty="0" smtClean="0"/>
              <a:t>i</a:t>
            </a:r>
            <a:r>
              <a:rPr lang="en-US" altLang="en-US" sz="1800" dirty="0" smtClean="0">
                <a:sym typeface="Symbol" pitchFamily="18" charset="2"/>
              </a:rPr>
              <a:t>1)</a:t>
            </a:r>
            <a:endParaRPr lang="en-US" altLang="en-US" sz="1800" dirty="0" smtClean="0"/>
          </a:p>
          <a:p>
            <a:pPr lvl="2"/>
            <a:r>
              <a:rPr lang="en-US" altLang="en-US" sz="1600" dirty="0" smtClean="0"/>
              <a:t>Kinetic ballooning mode (KBM) - driven by </a:t>
            </a:r>
            <a:r>
              <a:rPr lang="en-US" altLang="en-US" sz="1600" dirty="0" smtClean="0">
                <a:sym typeface="Symbol" pitchFamily="18" charset="2"/>
              </a:rPr>
              <a:t></a:t>
            </a:r>
            <a:r>
              <a:rPr lang="en-US" altLang="en-US" sz="1600" dirty="0" err="1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600" baseline="-25000" dirty="0" err="1" smtClean="0">
                <a:sym typeface="Symbol" pitchFamily="18" charset="2"/>
              </a:rPr>
              <a:t>pol</a:t>
            </a:r>
            <a:r>
              <a:rPr lang="en-US" altLang="en-US" sz="1600" dirty="0" smtClean="0">
                <a:sym typeface="Symbol" pitchFamily="18" charset="2"/>
              </a:rPr>
              <a:t> ~ </a:t>
            </a:r>
            <a:r>
              <a:rPr lang="en-US" altLang="en-US" sz="1600" dirty="0" err="1" smtClean="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sz="1600" baseline="-25000" dirty="0" err="1" smtClean="0">
                <a:sym typeface="Symbol" pitchFamily="18" charset="2"/>
              </a:rPr>
              <a:t>MHD</a:t>
            </a:r>
            <a:endParaRPr lang="en-US" altLang="en-US" sz="1600" baseline="-25000" dirty="0" smtClean="0">
              <a:sym typeface="Symbol" pitchFamily="18" charset="2"/>
            </a:endParaRPr>
          </a:p>
          <a:p>
            <a:pPr lvl="2"/>
            <a:r>
              <a:rPr lang="en-US" altLang="en-US" sz="1600" dirty="0" err="1" smtClean="0">
                <a:sym typeface="Symbol" pitchFamily="18" charset="2"/>
              </a:rPr>
              <a:t>Microtearing</a:t>
            </a:r>
            <a:r>
              <a:rPr lang="en-US" altLang="en-US" sz="1600" dirty="0" smtClean="0">
                <a:sym typeface="Symbol" pitchFamily="18" charset="2"/>
              </a:rPr>
              <a:t> mode (MTM) – driven by </a:t>
            </a:r>
            <a:r>
              <a:rPr lang="en-US" altLang="en-US" sz="1600" dirty="0" err="1" smtClean="0"/>
              <a:t>T</a:t>
            </a:r>
            <a:r>
              <a:rPr lang="en-US" altLang="en-US" sz="1600" baseline="-25000" dirty="0" err="1" smtClean="0"/>
              <a:t>e</a:t>
            </a:r>
            <a:r>
              <a:rPr lang="en-US" altLang="en-US" sz="1600" dirty="0" smtClean="0"/>
              <a:t>, at sufficient </a:t>
            </a:r>
            <a:r>
              <a:rPr lang="en-US" altLang="en-US" sz="1600" dirty="0" smtClean="0">
                <a:latin typeface="Symbol" pitchFamily="18" charset="2"/>
              </a:rPr>
              <a:t>b</a:t>
            </a:r>
            <a:r>
              <a:rPr lang="en-US" altLang="en-US" sz="1600" baseline="-25000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02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dirty="0" smtClean="0"/>
              <a:t>Some additional sources &amp; 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Greg Hammett has a lot of great introductory material to fusion, tokamaks, drift waves, ITG turbulence, </a:t>
            </a:r>
            <a:r>
              <a:rPr lang="en-US" sz="2600" i="0" dirty="0" err="1" smtClean="0">
                <a:solidFill>
                  <a:schemeClr val="tx1"/>
                </a:solidFill>
              </a:rPr>
              <a:t>gyrokinetics</a:t>
            </a:r>
            <a:r>
              <a:rPr lang="en-US" sz="2600" i="0" dirty="0" smtClean="0">
                <a:solidFill>
                  <a:schemeClr val="tx1"/>
                </a:solidFill>
              </a:rPr>
              <a:t>, </a:t>
            </a:r>
            <a:r>
              <a:rPr lang="en-US" sz="2600" i="0" dirty="0" err="1" smtClean="0">
                <a:solidFill>
                  <a:schemeClr val="tx1"/>
                </a:solidFill>
              </a:rPr>
              <a:t>etc</a:t>
            </a:r>
            <a:r>
              <a:rPr lang="en-US" sz="2600" i="0" dirty="0" smtClean="0">
                <a:solidFill>
                  <a:schemeClr val="tx1"/>
                </a:solidFill>
              </a:rPr>
              <a:t>… (</a:t>
            </a:r>
            <a:r>
              <a:rPr lang="en-US" sz="2600" b="0" i="1" u="sng" dirty="0" smtClean="0"/>
              <a:t>w3.pppl.gov/~</a:t>
            </a:r>
            <a:r>
              <a:rPr lang="en-US" sz="2600" b="0" i="1" u="sng" dirty="0" err="1" smtClean="0"/>
              <a:t>hammett</a:t>
            </a:r>
            <a:r>
              <a:rPr lang="en-US" sz="2600" b="0" i="1" dirty="0" smtClean="0"/>
              <a:t>)</a:t>
            </a:r>
          </a:p>
          <a:p>
            <a:pPr marL="342739" indent="-342739">
              <a:defRPr/>
            </a:pPr>
            <a:endParaRPr lang="en-US" altLang="en-US" sz="2600" dirty="0" smtClean="0"/>
          </a:p>
          <a:p>
            <a:pPr marL="342739" indent="-342739">
              <a:defRPr/>
            </a:pPr>
            <a:r>
              <a:rPr lang="en-US" altLang="en-US" sz="2600" dirty="0" smtClean="0"/>
              <a:t>See </a:t>
            </a:r>
            <a:r>
              <a:rPr lang="en-US" altLang="en-US" sz="2600" dirty="0"/>
              <a:t>the following for broader reviews and thousands of useful </a:t>
            </a:r>
            <a:r>
              <a:rPr lang="en-US" altLang="en-US" sz="2600" dirty="0" smtClean="0"/>
              <a:t>references</a:t>
            </a:r>
          </a:p>
          <a:p>
            <a:pPr marL="342739" indent="-342739">
              <a:defRPr/>
            </a:pPr>
            <a:endParaRPr lang="en-US" altLang="en-US" sz="2900" dirty="0"/>
          </a:p>
          <a:p>
            <a:pPr marL="342739" indent="-342739">
              <a:defRPr/>
            </a:pPr>
            <a:r>
              <a:rPr lang="en-US" altLang="en-US" sz="2300" u="sng" dirty="0" smtClean="0"/>
              <a:t>Transport &amp; Turbulence reviews:</a:t>
            </a:r>
          </a:p>
          <a:p>
            <a:pPr marL="742602" lvl="1" indent="-285616">
              <a:defRPr/>
            </a:pPr>
            <a:r>
              <a:rPr lang="en-US" altLang="en-US" sz="1700" dirty="0" err="1" smtClean="0"/>
              <a:t>Liewer</a:t>
            </a:r>
            <a:r>
              <a:rPr lang="en-US" altLang="en-US" sz="1700" dirty="0" smtClean="0"/>
              <a:t>, Nuclear Fusion (1985)</a:t>
            </a:r>
          </a:p>
          <a:p>
            <a:pPr marL="742602" lvl="1" indent="-285616">
              <a:defRPr/>
            </a:pPr>
            <a:r>
              <a:rPr lang="en-US" altLang="en-US" sz="1700" dirty="0" err="1" smtClean="0"/>
              <a:t>Wootton</a:t>
            </a:r>
            <a:r>
              <a:rPr lang="en-US" altLang="en-US" sz="1700" dirty="0" smtClean="0"/>
              <a:t>, Phys. Fluids B (1990)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Carreras, IEEE Trans. Plasma Science (1997)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Wolf, PPCF (2003)</a:t>
            </a:r>
          </a:p>
          <a:p>
            <a:pPr marL="742602" lvl="1" indent="-285616">
              <a:defRPr/>
            </a:pPr>
            <a:r>
              <a:rPr lang="en-US" altLang="en-US" sz="1700" dirty="0" err="1" smtClean="0"/>
              <a:t>Tynan</a:t>
            </a:r>
            <a:r>
              <a:rPr lang="en-US" altLang="en-US" sz="1700" dirty="0" smtClean="0"/>
              <a:t>, PPCF (2009)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ITER Physics Basis (IPB), Nuclear Fusion (1999)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Progress in ITER Physics Basis (PIPB), Nuclear Fusion (2007)</a:t>
            </a:r>
          </a:p>
          <a:p>
            <a:pPr marL="342739" indent="-342739">
              <a:defRPr/>
            </a:pPr>
            <a:r>
              <a:rPr lang="en-US" altLang="en-US" sz="2300" u="sng" dirty="0" smtClean="0"/>
              <a:t>Drift wave reviews: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Horton, Rev. Modern Physics (1999)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Tang, Nuclear Fusion (1978)</a:t>
            </a:r>
          </a:p>
          <a:p>
            <a:pPr marL="342739" indent="-342739">
              <a:defRPr/>
            </a:pPr>
            <a:r>
              <a:rPr lang="en-US" altLang="en-US" sz="2300" u="sng" dirty="0" err="1" smtClean="0"/>
              <a:t>Gyrokinetic</a:t>
            </a:r>
            <a:r>
              <a:rPr lang="en-US" altLang="en-US" sz="2300" u="sng" dirty="0" smtClean="0"/>
              <a:t> simulation review:</a:t>
            </a:r>
          </a:p>
          <a:p>
            <a:pPr marL="742602" lvl="1" indent="-285616">
              <a:defRPr/>
            </a:pPr>
            <a:r>
              <a:rPr lang="en-US" altLang="en-US" sz="1700" dirty="0" err="1" smtClean="0"/>
              <a:t>Garbet</a:t>
            </a:r>
            <a:r>
              <a:rPr lang="en-US" altLang="en-US" sz="1700" dirty="0" smtClean="0"/>
              <a:t>, Nuclear Fusion (2010)</a:t>
            </a:r>
          </a:p>
          <a:p>
            <a:pPr marL="342739" indent="-342739">
              <a:defRPr/>
            </a:pPr>
            <a:r>
              <a:rPr lang="en-US" altLang="en-US" sz="2300" u="sng" dirty="0" smtClean="0"/>
              <a:t>Zonal flow/GAM reviews: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Diamond et al., PPCF (2005)</a:t>
            </a:r>
          </a:p>
          <a:p>
            <a:pPr marL="742602" lvl="1" indent="-285616">
              <a:defRPr/>
            </a:pPr>
            <a:r>
              <a:rPr lang="en-US" altLang="en-US" sz="1700" dirty="0" smtClean="0"/>
              <a:t>Fujisawa, Nuclear Fusion (2009)</a:t>
            </a:r>
          </a:p>
          <a:p>
            <a:pPr marL="342739" indent="-342739">
              <a:defRPr/>
            </a:pPr>
            <a:r>
              <a:rPr lang="en-US" altLang="en-US" sz="2300" u="sng" dirty="0" smtClean="0"/>
              <a:t>Measurement techniques:</a:t>
            </a:r>
          </a:p>
          <a:p>
            <a:pPr marL="742602" lvl="1" indent="-285616">
              <a:defRPr/>
            </a:pPr>
            <a:r>
              <a:rPr lang="en-US" altLang="en-US" sz="1700" dirty="0" err="1" smtClean="0"/>
              <a:t>Bretz</a:t>
            </a:r>
            <a:r>
              <a:rPr lang="en-US" altLang="en-US" sz="1700" dirty="0" smtClean="0"/>
              <a:t>, RSI (1997)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/>
          <a:lstStyle/>
          <a:p>
            <a:r>
              <a:rPr lang="en-US" sz="5400" dirty="0" smtClean="0"/>
              <a:t>THE END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01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dirty="0" smtClean="0"/>
              <a:t>Threshold-like behavior observed experimentally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altLang="en-US" sz="1800" dirty="0" smtClean="0"/>
              <a:t>Experimentally inferred threshold varies with equilibrium, plasma rotation, ...</a:t>
            </a:r>
          </a:p>
          <a:p>
            <a:r>
              <a:rPr lang="en-US" altLang="en-US" sz="1800" dirty="0" smtClean="0"/>
              <a:t>Stiffness (~</a:t>
            </a:r>
            <a:r>
              <a:rPr lang="en-US" altLang="en-US" sz="1800" dirty="0" err="1" smtClean="0"/>
              <a:t>dQ</a:t>
            </a:r>
            <a:r>
              <a:rPr lang="en-US" altLang="en-US" sz="1800" dirty="0" smtClean="0"/>
              <a:t>/</a:t>
            </a:r>
            <a:r>
              <a:rPr lang="en-US" altLang="en-US" sz="1800" dirty="0" err="1" smtClean="0"/>
              <a:t>d</a:t>
            </a:r>
            <a:r>
              <a:rPr lang="en-US" altLang="en-US" sz="1800" dirty="0" err="1" smtClean="0">
                <a:sym typeface="Symbol" pitchFamily="18" charset="2"/>
              </a:rPr>
              <a:t></a:t>
            </a:r>
            <a:r>
              <a:rPr lang="en-US" altLang="en-US" sz="1800" dirty="0" err="1" smtClean="0"/>
              <a:t>T</a:t>
            </a:r>
            <a:r>
              <a:rPr lang="en-US" altLang="en-US" sz="1800" dirty="0" smtClean="0"/>
              <a:t> above threshold) also varies</a:t>
            </a:r>
          </a:p>
          <a:p>
            <a:r>
              <a:rPr lang="en-US" altLang="en-US" sz="1800" dirty="0" smtClean="0"/>
              <a:t> </a:t>
            </a:r>
            <a:r>
              <a:rPr lang="en-US" altLang="en-US" sz="1800" dirty="0" smtClean="0">
                <a:latin typeface="Symbol" pitchFamily="18" charset="2"/>
              </a:rPr>
              <a:t>c</a:t>
            </a:r>
            <a:r>
              <a:rPr lang="en-US" altLang="en-US" sz="1800" dirty="0" smtClean="0"/>
              <a:t> = -Q/</a:t>
            </a:r>
            <a:r>
              <a:rPr lang="en-US" altLang="en-US" sz="1800" dirty="0" err="1" smtClean="0"/>
              <a:t>n</a:t>
            </a:r>
            <a:r>
              <a:rPr lang="en-US" altLang="en-US" sz="1800" dirty="0" err="1" smtClean="0">
                <a:sym typeface="Symbol" pitchFamily="18" charset="2"/>
              </a:rPr>
              <a:t></a:t>
            </a:r>
            <a:r>
              <a:rPr lang="en-US" altLang="en-US" sz="1800" dirty="0" err="1" smtClean="0"/>
              <a:t>T</a:t>
            </a:r>
            <a:r>
              <a:rPr lang="en-US" altLang="en-US" sz="1800" dirty="0" smtClean="0"/>
              <a:t> highly nonlinear (also use perturbative experiments to probe stiffness)</a:t>
            </a:r>
            <a:endParaRPr lang="en-US" altLang="en-US" sz="2000" dirty="0" smtClean="0"/>
          </a:p>
          <a:p>
            <a:endParaRPr lang="en-US" altLang="en-US" sz="1800" dirty="0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9"/>
          <a:stretch/>
        </p:blipFill>
        <p:spPr bwMode="auto">
          <a:xfrm>
            <a:off x="1828800" y="2052637"/>
            <a:ext cx="4953000" cy="428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4016375" y="6319837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JET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Mantica, PRL (2011)</a:t>
            </a:r>
          </a:p>
        </p:txBody>
      </p:sp>
    </p:spTree>
    <p:extLst>
      <p:ext uri="{BB962C8B-B14F-4D97-AF65-F5344CB8AC3E}">
        <p14:creationId xmlns:p14="http://schemas.microsoft.com/office/powerpoint/2010/main" val="37193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Reverse magnetic shear can lead to internal transport barriers (ITBs)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1676400"/>
          </a:xfrm>
        </p:spPr>
        <p:txBody>
          <a:bodyPr/>
          <a:lstStyle/>
          <a:p>
            <a:r>
              <a:rPr lang="en-US" dirty="0" smtClean="0"/>
              <a:t>ITBs established on numerous devices</a:t>
            </a:r>
          </a:p>
          <a:p>
            <a:endParaRPr lang="en-US" dirty="0"/>
          </a:p>
          <a:p>
            <a:r>
              <a:rPr lang="en-US" dirty="0" smtClean="0"/>
              <a:t>Used to achieve “equivalent” Q</a:t>
            </a:r>
            <a:r>
              <a:rPr lang="en-US" baseline="-25000" dirty="0" smtClean="0"/>
              <a:t>DT,eq</a:t>
            </a:r>
            <a:r>
              <a:rPr lang="en-US" dirty="0" smtClean="0"/>
              <a:t>~1.25 in JT-60U (in D-D plasma)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~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i,NC</a:t>
            </a:r>
            <a:r>
              <a:rPr lang="en-US" dirty="0" smtClean="0"/>
              <a:t> in ITB region (complete suppression of ion scale turbulence)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2892"/>
            <a:ext cx="3633787" cy="60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2169" y="6109900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Ishida, NF (1999)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038600" y="3390900"/>
            <a:ext cx="609600" cy="1143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086600" y="1143000"/>
            <a:ext cx="457200" cy="51054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8333" y="1828800"/>
            <a:ext cx="85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JT-60U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1979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slide summary of some turbulent transport concepts in magnetized fusion plasmas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953000"/>
          </a:xfrm>
        </p:spPr>
        <p:txBody>
          <a:bodyPr/>
          <a:lstStyle/>
          <a:p>
            <a:r>
              <a:rPr lang="en-US" sz="1800" dirty="0" smtClean="0"/>
              <a:t>For fusion gain </a:t>
            </a:r>
            <a:r>
              <a:rPr lang="en-US" sz="1800" dirty="0" err="1" smtClean="0"/>
              <a:t>Q~nT</a:t>
            </a:r>
            <a:r>
              <a:rPr lang="en-US" sz="1800" dirty="0" err="1" smtClean="0">
                <a:latin typeface="Symbol" panose="05050102010706020507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(&amp; 100% non-inductive tokamak operation) we need excellent energy confinement, </a:t>
            </a:r>
            <a:r>
              <a:rPr lang="en-US" sz="1800" dirty="0" err="1" smtClean="0">
                <a:latin typeface="Symbol" panose="05050102010706020507" pitchFamily="18" charset="2"/>
              </a:rPr>
              <a:t>t</a:t>
            </a:r>
            <a:r>
              <a:rPr lang="en-US" sz="1800" baseline="-25000" dirty="0" err="1" smtClean="0"/>
              <a:t>E</a:t>
            </a:r>
            <a:endParaRPr lang="en-US" sz="1800" baseline="-25000" dirty="0" smtClean="0"/>
          </a:p>
          <a:p>
            <a:r>
              <a:rPr lang="en-US" sz="1800" dirty="0" smtClean="0"/>
              <a:t>Energy confinement depends on turbulence (</a:t>
            </a:r>
            <a:r>
              <a:rPr lang="en-US" sz="1800" dirty="0" smtClean="0">
                <a:latin typeface="Symbol" panose="05050102010706020507" pitchFamily="18" charset="2"/>
              </a:rPr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~a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</a:t>
            </a:r>
            <a:r>
              <a:rPr lang="en-US" sz="1800" dirty="0" err="1" smtClean="0">
                <a:latin typeface="Symbol" panose="05050102010706020507" pitchFamily="18" charset="2"/>
              </a:rPr>
              <a:t>c</a:t>
            </a:r>
            <a:r>
              <a:rPr lang="en-US" sz="1800" baseline="-25000" dirty="0" err="1" smtClean="0"/>
              <a:t>turb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As does particle, impurity &amp; momentum transport</a:t>
            </a:r>
          </a:p>
          <a:p>
            <a:r>
              <a:rPr lang="en-US" sz="1800" dirty="0" smtClean="0"/>
              <a:t>Core turbulence generally accepted to be drift wave in nature</a:t>
            </a:r>
          </a:p>
          <a:p>
            <a:pPr lvl="1"/>
            <a:r>
              <a:rPr lang="en-US" sz="1600" dirty="0" smtClean="0"/>
              <a:t>Quasi-2D (L</a:t>
            </a:r>
            <a:r>
              <a:rPr lang="en-US" sz="1600" baseline="-25000" dirty="0" smtClean="0">
                <a:sym typeface="Symbol"/>
              </a:rPr>
              <a:t></a:t>
            </a:r>
            <a:r>
              <a:rPr lang="en-US" sz="1600" dirty="0" smtClean="0"/>
              <a:t>~</a:t>
            </a:r>
            <a:r>
              <a:rPr lang="en-US" sz="1600" dirty="0" err="1" smtClean="0">
                <a:latin typeface="Symbol" panose="05050102010706020507" pitchFamily="18" charset="2"/>
              </a:rPr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panose="05050102010706020507" pitchFamily="18" charset="2"/>
              </a:rPr>
              <a:t>r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&lt;&lt; L</a:t>
            </a:r>
            <a:r>
              <a:rPr lang="en-US" sz="1600" baseline="-25000" dirty="0" smtClean="0"/>
              <a:t>||</a:t>
            </a:r>
            <a:r>
              <a:rPr lang="en-US" sz="1600" dirty="0" smtClean="0"/>
              <a:t>~</a:t>
            </a:r>
            <a:r>
              <a:rPr lang="en-US" sz="1600" dirty="0" err="1" smtClean="0"/>
              <a:t>qR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riven by </a:t>
            </a:r>
            <a:r>
              <a:rPr lang="en-US" sz="1600" dirty="0" smtClean="0">
                <a:sym typeface="Symbol"/>
              </a:rPr>
              <a:t></a:t>
            </a:r>
            <a:r>
              <a:rPr lang="en-US" sz="1600" dirty="0" smtClean="0"/>
              <a:t>T &amp; </a:t>
            </a:r>
            <a:r>
              <a:rPr lang="en-US" sz="1600" dirty="0" smtClean="0">
                <a:sym typeface="Symbol"/>
              </a:rPr>
              <a:t></a:t>
            </a:r>
            <a:r>
              <a:rPr lang="en-US" sz="1600" dirty="0" smtClean="0"/>
              <a:t>n</a:t>
            </a:r>
          </a:p>
          <a:p>
            <a:pPr lvl="1"/>
            <a:r>
              <a:rPr lang="en-US" sz="1600" dirty="0" smtClean="0"/>
              <a:t>Frequencies ~ diamagnetic drift frequency (</a:t>
            </a:r>
            <a:r>
              <a:rPr lang="en-US" sz="1600" dirty="0" smtClean="0">
                <a:latin typeface="Symbol" panose="05050102010706020507" pitchFamily="18" charset="2"/>
              </a:rPr>
              <a:t>w </a:t>
            </a:r>
            <a:r>
              <a:rPr lang="en-US" sz="1600" dirty="0" smtClean="0"/>
              <a:t>~ </a:t>
            </a:r>
            <a:r>
              <a:rPr lang="en-US" sz="1600" dirty="0" smtClean="0">
                <a:latin typeface="Symbol" panose="05050102010706020507" pitchFamily="18" charset="2"/>
              </a:rPr>
              <a:t>w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 ~ </a:t>
            </a:r>
            <a:r>
              <a:rPr lang="en-US" sz="1600" dirty="0" err="1" smtClean="0"/>
              <a:t>k</a:t>
            </a:r>
            <a:r>
              <a:rPr lang="en-US" sz="1600" baseline="-25000" dirty="0" err="1" smtClean="0">
                <a:latin typeface="Symbol" panose="05050102010706020507" pitchFamily="18" charset="2"/>
              </a:rPr>
              <a:t>q</a:t>
            </a:r>
            <a:r>
              <a:rPr lang="en-US" sz="1600" dirty="0" err="1" smtClean="0">
                <a:latin typeface="Symbol" panose="05050102010706020507" pitchFamily="18" charset="2"/>
              </a:rPr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</a:t>
            </a:r>
            <a:r>
              <a:rPr lang="en-US" sz="1600" dirty="0" smtClean="0"/>
              <a:t>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/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n,T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Drift wave transport generally follows </a:t>
            </a:r>
            <a:r>
              <a:rPr lang="en-US" sz="1600" dirty="0" err="1" smtClean="0"/>
              <a:t>gyroBohm</a:t>
            </a:r>
            <a:r>
              <a:rPr lang="en-US" sz="1600" dirty="0" smtClean="0"/>
              <a:t> scaling </a:t>
            </a:r>
            <a:r>
              <a:rPr 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sz="1600" baseline="-25000" dirty="0" err="1" smtClean="0"/>
              <a:t>turb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</a:t>
            </a:r>
            <a:r>
              <a:rPr 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sz="1600" baseline="-25000" dirty="0" err="1" smtClean="0"/>
              <a:t>GB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</a:t>
            </a:r>
            <a:r>
              <a:rPr lang="en-US" sz="1600" dirty="0" smtClean="0">
                <a:latin typeface="Symbol" panose="05050102010706020507" pitchFamily="18" charset="2"/>
              </a:rPr>
              <a:t>r</a:t>
            </a:r>
            <a:r>
              <a:rPr lang="en-US" sz="1600" baseline="-25000" dirty="0" smtClean="0"/>
              <a:t>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Ti</a:t>
            </a:r>
            <a:r>
              <a:rPr lang="en-US" sz="1600" dirty="0" smtClean="0"/>
              <a:t>/a, </a:t>
            </a:r>
            <a:r>
              <a:rPr lang="en-US" sz="1600" i="1" dirty="0" smtClean="0"/>
              <a:t>however…</a:t>
            </a:r>
          </a:p>
          <a:p>
            <a:pPr lvl="1"/>
            <a:r>
              <a:rPr lang="en-US" sz="1600" dirty="0" smtClean="0"/>
              <a:t>Thresholds and stiffness are critical, i.e. </a:t>
            </a:r>
            <a:r>
              <a:rPr 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sz="1600" baseline="-25000" dirty="0" err="1" smtClean="0"/>
              <a:t>turb</a:t>
            </a:r>
            <a:r>
              <a:rPr lang="en-US" sz="1600" dirty="0" err="1" smtClean="0"/>
              <a:t>~</a:t>
            </a:r>
            <a:r>
              <a:rPr 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sz="1600" baseline="-25000" dirty="0" err="1" smtClean="0"/>
              <a:t>GB</a:t>
            </a:r>
            <a:r>
              <a:rPr lang="en-US" sz="1600" dirty="0" err="1" smtClean="0">
                <a:sym typeface="Symbol"/>
              </a:rPr>
              <a:t></a:t>
            </a:r>
            <a:r>
              <a:rPr lang="en-US" sz="1600" dirty="0" err="1" smtClean="0"/>
              <a:t>F</a:t>
            </a:r>
            <a:r>
              <a:rPr lang="en-US" sz="1600" dirty="0" smtClean="0"/>
              <a:t>(…)</a:t>
            </a:r>
            <a:r>
              <a:rPr lang="en-US" sz="1600" dirty="0" smtClean="0">
                <a:sym typeface="Symbol"/>
              </a:rPr>
              <a:t></a:t>
            </a:r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</a:t>
            </a:r>
            <a:r>
              <a:rPr lang="en-US" sz="1600" dirty="0" smtClean="0"/>
              <a:t>T-</a:t>
            </a:r>
            <a:r>
              <a:rPr lang="en-US" sz="1600" dirty="0" smtClean="0">
                <a:sym typeface="Symbol"/>
              </a:rPr>
              <a:t>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crit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Toroidal ion temperature gradient (ITG) drift wave is a key instability for controlling confinement in current tokamaks</a:t>
            </a:r>
          </a:p>
          <a:p>
            <a:pPr lvl="1"/>
            <a:r>
              <a:rPr lang="en-US" sz="1600" dirty="0" smtClean="0"/>
              <a:t>Unstable due to interchange-like toroidal drifts, analogous to Rayleigh-Taylor instability</a:t>
            </a:r>
          </a:p>
          <a:p>
            <a:pPr lvl="1"/>
            <a:r>
              <a:rPr lang="en-US" sz="1600" dirty="0" smtClean="0"/>
              <a:t>Threshold influenced by magnetic equilibrium (q, s) and other parameters</a:t>
            </a:r>
          </a:p>
          <a:p>
            <a:pPr lvl="1"/>
            <a:r>
              <a:rPr lang="en-US" sz="1600" dirty="0" smtClean="0"/>
              <a:t>Nonlinear saturated transport depends on zonal flows &amp; perpendicular E×B sheared flow</a:t>
            </a:r>
          </a:p>
        </p:txBody>
      </p:sp>
    </p:spTree>
    <p:extLst>
      <p:ext uri="{BB962C8B-B14F-4D97-AF65-F5344CB8AC3E}">
        <p14:creationId xmlns:p14="http://schemas.microsoft.com/office/powerpoint/2010/main" val="34605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dirty="0" smtClean="0"/>
              <a:t>Charged particles experience Lorentz force in a magnetic field </a:t>
            </a:r>
            <a:r>
              <a:rPr lang="en-US" altLang="en-US" sz="2800" dirty="0" smtClean="0">
                <a:sym typeface="Wingdings" panose="05000000000000000000" pitchFamily="2" charset="2"/>
              </a:rPr>
              <a:t> gyro-orbits</a:t>
            </a:r>
            <a:endParaRPr lang="en-US" altLang="en-US" sz="28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533400"/>
          </a:xfrm>
        </p:spPr>
        <p:txBody>
          <a:bodyPr/>
          <a:lstStyle/>
          <a:p>
            <a:r>
              <a:rPr lang="en-US" altLang="en-US" sz="2000" dirty="0" smtClean="0">
                <a:sym typeface="Symbol" pitchFamily="18" charset="2"/>
              </a:rPr>
              <a:t>Magnetic force acts perpendicular to direction of particle</a:t>
            </a:r>
          </a:p>
          <a:p>
            <a:pPr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altLang="en-US" sz="2000" dirty="0" smtClean="0">
                <a:solidFill>
                  <a:srgbClr val="FF0000"/>
                </a:solidFill>
              </a:rPr>
              <a:t>Particles follow circular gyro-orbits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1241500"/>
            <a:ext cx="2660650" cy="587300"/>
          </a:xfrm>
          <a:prstGeom prst="rect">
            <a:avLst/>
          </a:prstGeom>
        </p:spPr>
      </p:pic>
      <p:pic>
        <p:nvPicPr>
          <p:cNvPr id="19466" name="Picture 10" descr="Image result for cyclotron mo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2060" r="59432" b="13539"/>
          <a:stretch/>
        </p:blipFill>
        <p:spPr bwMode="auto">
          <a:xfrm>
            <a:off x="1143000" y="3261418"/>
            <a:ext cx="3429000" cy="32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75968" y="3505613"/>
                <a:ext cx="3115632" cy="220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𝛀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𝐞𝐁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𝐦</m:t>
                          </m:r>
                        </m:den>
                      </m:f>
                    </m:oMath>
                  </m:oMathPara>
                </a14:m>
                <a:endParaRPr lang="en-US" sz="2000" i="0" dirty="0" smtClean="0">
                  <a:solidFill>
                    <a:schemeClr val="tx1"/>
                  </a:solidFill>
                </a:endParaRPr>
              </a:p>
              <a:p>
                <a:endParaRPr lang="en-US" sz="2000" i="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i="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sz="2000" i="0" baseline="-25000" dirty="0">
                    <a:solidFill>
                      <a:schemeClr val="tx1"/>
                    </a:solidFill>
                  </a:rPr>
                  <a:t>c</a:t>
                </a:r>
                <a:r>
                  <a:rPr lang="en-US" sz="2000" i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0" dirty="0" smtClean="0">
                    <a:solidFill>
                      <a:schemeClr val="tx1"/>
                    </a:solidFill>
                  </a:rPr>
                  <a:t>~ 10</a:t>
                </a:r>
                <a:r>
                  <a:rPr lang="en-US" sz="2000" i="0" baseline="30000" dirty="0" smtClean="0">
                    <a:solidFill>
                      <a:schemeClr val="tx1"/>
                    </a:solidFill>
                  </a:rPr>
                  <a:t>7</a:t>
                </a:r>
                <a:r>
                  <a:rPr lang="en-US" sz="2000" i="0" dirty="0" smtClean="0">
                    <a:solidFill>
                      <a:schemeClr val="tx1"/>
                    </a:solidFill>
                  </a:rPr>
                  <a:t> / 10</a:t>
                </a:r>
                <a:r>
                  <a:rPr lang="en-US" sz="2000" i="0" baseline="30000" dirty="0" smtClean="0">
                    <a:solidFill>
                      <a:schemeClr val="tx1"/>
                    </a:solidFill>
                  </a:rPr>
                  <a:t>10</a:t>
                </a:r>
                <a:r>
                  <a:rPr lang="en-US" sz="2000" i="0" dirty="0" smtClean="0">
                    <a:solidFill>
                      <a:schemeClr val="tx1"/>
                    </a:solidFill>
                  </a:rPr>
                  <a:t> Hz</a:t>
                </a:r>
              </a:p>
              <a:p>
                <a:r>
                  <a:rPr lang="en-US" sz="2000" i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i="0" dirty="0" smtClean="0">
                    <a:solidFill>
                      <a:schemeClr val="tx1"/>
                    </a:solidFill>
                  </a:rPr>
                  <a:t>(for deuteron / electron, B=5 T)</a:t>
                </a:r>
                <a:endParaRPr lang="en-US" sz="20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968" y="3505613"/>
                <a:ext cx="3115632" cy="2209387"/>
              </a:xfrm>
              <a:prstGeom prst="rect">
                <a:avLst/>
              </a:prstGeom>
              <a:blipFill rotWithShape="1">
                <a:blip r:embed="rId5"/>
                <a:stretch>
                  <a:fillRect l="-2153" r="-1370"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0400" y="32120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B field into plane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2 slide summary of some turbulent transport concepts in magnetized fusion plasmas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953000"/>
          </a:xfrm>
        </p:spPr>
        <p:txBody>
          <a:bodyPr/>
          <a:lstStyle/>
          <a:p>
            <a:r>
              <a:rPr lang="en-US" sz="1800" dirty="0" smtClean="0"/>
              <a:t>Reduced models are constructed by quasi-linear calculations + “mixing-length” estimates for nonlinear saturation</a:t>
            </a:r>
          </a:p>
          <a:p>
            <a:pPr lvl="1"/>
            <a:r>
              <a:rPr lang="en-US" sz="1600" dirty="0" smtClean="0"/>
              <a:t>We rely heavily on direct numerical simulation using </a:t>
            </a:r>
            <a:r>
              <a:rPr lang="en-US" sz="1600" dirty="0" err="1" smtClean="0"/>
              <a:t>gyrokinetic</a:t>
            </a:r>
            <a:r>
              <a:rPr lang="en-US" sz="1600" dirty="0" smtClean="0"/>
              <a:t> codes to guide model development</a:t>
            </a:r>
          </a:p>
          <a:p>
            <a:pPr lvl="1"/>
            <a:r>
              <a:rPr lang="en-US" sz="1600" dirty="0" smtClean="0"/>
              <a:t>Reasonably predict confinement scaling and core profiles</a:t>
            </a:r>
          </a:p>
          <a:p>
            <a:r>
              <a:rPr lang="en-US" sz="1800" dirty="0" smtClean="0"/>
              <a:t>Many other flavors of turbulence exist (TEM, ETG, PVG, MTM, KBM)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>
                <a:latin typeface="Symbol" panose="05050102010706020507" pitchFamily="18" charset="2"/>
              </a:rPr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or </a:t>
            </a:r>
            <a:r>
              <a:rPr lang="en-US" sz="1600" dirty="0" smtClean="0">
                <a:latin typeface="Symbol" panose="05050102010706020507" pitchFamily="18" charset="2"/>
              </a:rPr>
              <a:t>r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scale</a:t>
            </a:r>
          </a:p>
          <a:p>
            <a:pPr lvl="1"/>
            <a:r>
              <a:rPr lang="en-US" sz="1600" dirty="0" smtClean="0"/>
              <a:t>Electrostatic or electromagnetic (at increasing beta)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ifferent physical drives, parametric dependencies, &amp; influence on transport channels (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/>
              <a:t> </a:t>
            </a:r>
            <a:r>
              <a:rPr lang="en-US" sz="1600" dirty="0" smtClean="0"/>
              <a:t>vs. Q vs. </a:t>
            </a:r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Things get more complicated for edge / boundary turbulence</a:t>
            </a:r>
          </a:p>
          <a:p>
            <a:pPr lvl="1"/>
            <a:r>
              <a:rPr lang="en-US" sz="1600" dirty="0" smtClean="0"/>
              <a:t>Changing topology (c</a:t>
            </a:r>
            <a:r>
              <a:rPr lang="en-US" sz="1600" dirty="0" smtClean="0">
                <a:sym typeface="Wingdings" panose="05000000000000000000" pitchFamily="2" charset="2"/>
              </a:rPr>
              <a:t>losed flux surfaces  X-point (poloidal field null)  open field lines &amp; sheaths at physical boundary)</a:t>
            </a:r>
            <a:endParaRPr lang="en-US" sz="1600" dirty="0" smtClean="0"/>
          </a:p>
          <a:p>
            <a:pPr lvl="1"/>
            <a:r>
              <a:rPr lang="en-US" sz="1600" dirty="0" smtClean="0"/>
              <a:t>Larger </a:t>
            </a:r>
            <a:r>
              <a:rPr lang="en-US" sz="1600" dirty="0" err="1" smtClean="0"/>
              <a:t>gyroradius</a:t>
            </a:r>
            <a:r>
              <a:rPr lang="en-US" sz="1600" dirty="0" smtClean="0"/>
              <a:t> / banana widths,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banana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baseline="-25000" dirty="0" smtClean="0">
                <a:sym typeface="Wingdings" panose="05000000000000000000" pitchFamily="2" charset="2"/>
              </a:rPr>
              <a:t>ped</a:t>
            </a:r>
            <a:r>
              <a:rPr lang="en-US" sz="1600" dirty="0" smtClean="0">
                <a:sym typeface="Wingdings" panose="05000000000000000000" pitchFamily="2" charset="2"/>
              </a:rPr>
              <a:t>~1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orbit losses &amp; non-local effects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Large amplitude fluctuations,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 err="1" smtClean="0">
                <a:sym typeface="Wingdings" panose="05000000000000000000" pitchFamily="2" charset="2"/>
              </a:rPr>
              <a:t>n</a:t>
            </a:r>
            <a:r>
              <a:rPr lang="en-US" sz="1600" dirty="0" smtClean="0">
                <a:sym typeface="Wingdings" panose="05000000000000000000" pitchFamily="2" charset="2"/>
              </a:rPr>
              <a:t>/n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 smtClean="0">
                <a:sym typeface="Wingdings" panose="05000000000000000000" pitchFamily="2" charset="2"/>
              </a:rPr>
              <a:t>~1 (delta-f  full-F simulations)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Neutral particles, radiation, other atomic physics…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76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14400"/>
          </a:xfrm>
        </p:spPr>
        <p:txBody>
          <a:bodyPr/>
          <a:lstStyle/>
          <a:p>
            <a:r>
              <a:rPr lang="en-US" altLang="en-US" sz="3600" dirty="0" smtClean="0"/>
              <a:t>Very simple growth rate derivation of previous toroidal ITG cartoon picture</a:t>
            </a:r>
          </a:p>
        </p:txBody>
      </p:sp>
    </p:spTree>
    <p:extLst>
      <p:ext uri="{BB962C8B-B14F-4D97-AF65-F5344CB8AC3E}">
        <p14:creationId xmlns:p14="http://schemas.microsoft.com/office/powerpoint/2010/main" val="17110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Can identify key terms in “</a:t>
            </a:r>
            <a:r>
              <a:rPr lang="en-US" dirty="0" err="1" smtClean="0"/>
              <a:t>gyrofluid</a:t>
            </a:r>
            <a:r>
              <a:rPr lang="en-US" dirty="0" smtClean="0"/>
              <a:t>” equations responsible for toroidal ITG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Start with toroidal GK equation in the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f</a:t>
            </a:r>
            <a:r>
              <a:rPr lang="en-US" sz="2000" dirty="0" smtClean="0"/>
              <a:t> limit (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f</a:t>
            </a:r>
            <a:r>
              <a:rPr lang="en-US" sz="2000" dirty="0" smtClean="0"/>
              <a:t>/F</a:t>
            </a:r>
            <a:r>
              <a:rPr lang="en-US" sz="2000" baseline="-25000" dirty="0" smtClean="0"/>
              <a:t>M </a:t>
            </a:r>
            <a:r>
              <a:rPr lang="en-US" sz="2000" dirty="0" smtClean="0"/>
              <a:t>&lt;&lt; 1)</a:t>
            </a:r>
          </a:p>
          <a:p>
            <a:r>
              <a:rPr lang="en-US" sz="2000" dirty="0" smtClean="0"/>
              <a:t>Take fluid moments</a:t>
            </a:r>
          </a:p>
          <a:p>
            <a:r>
              <a:rPr lang="en-US" sz="2000" dirty="0" smtClean="0"/>
              <a:t>Apply clever closures that “best” reproduce linear toroidal </a:t>
            </a:r>
            <a:r>
              <a:rPr lang="en-US" sz="2000" dirty="0" err="1" smtClean="0"/>
              <a:t>gyrokinetics</a:t>
            </a:r>
            <a:r>
              <a:rPr lang="en-US" sz="2000" dirty="0" smtClean="0"/>
              <a:t> (Hammett, Perkins, Beer, Dorland, Waltz, …)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Ion continuity and energy (M. Beer thesis, 1995):</a:t>
            </a:r>
          </a:p>
          <a:p>
            <a:endParaRPr lang="en-US" sz="2000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3475825"/>
            <a:ext cx="8475076" cy="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182"/>
            <a:ext cx="9091613" cy="9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572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Temperature perturbation (</a:t>
            </a:r>
            <a:r>
              <a:rPr lang="en-US" altLang="en-US" sz="2800" dirty="0" err="1">
                <a:latin typeface="Symbol" panose="05050102010706020507" pitchFamily="18" charset="2"/>
              </a:rPr>
              <a:t>d</a:t>
            </a:r>
            <a:r>
              <a:rPr lang="en-US" altLang="en-US" sz="2800" dirty="0" err="1"/>
              <a:t>T</a:t>
            </a:r>
            <a:r>
              <a:rPr lang="en-US" altLang="en-US" sz="2800" dirty="0"/>
              <a:t>) leads to compression (</a:t>
            </a:r>
            <a:r>
              <a:rPr lang="en-US" altLang="en-US" sz="2800" dirty="0">
                <a:sym typeface="Symbol" pitchFamily="18" charset="2"/>
              </a:rPr>
              <a:t></a:t>
            </a:r>
            <a:r>
              <a:rPr lang="en-US" altLang="en-US" sz="2800" dirty="0" err="1">
                <a:sym typeface="Symbol" pitchFamily="18" charset="2"/>
              </a:rPr>
              <a:t>v</a:t>
            </a:r>
            <a:r>
              <a:rPr lang="en-US" altLang="en-US" sz="2800" baseline="-25000" dirty="0" err="1">
                <a:sym typeface="Symbol" pitchFamily="18" charset="2"/>
              </a:rPr>
              <a:t>di</a:t>
            </a:r>
            <a:r>
              <a:rPr lang="en-US" altLang="en-US" sz="2800" dirty="0">
                <a:sym typeface="Symbol" pitchFamily="18" charset="2"/>
              </a:rPr>
              <a:t>), density perturbation – 90 out-of-phase with </a:t>
            </a:r>
            <a:r>
              <a:rPr lang="en-US" altLang="en-US" sz="2800" dirty="0" err="1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2800" dirty="0" err="1">
                <a:sym typeface="Symbol" pitchFamily="18" charset="2"/>
              </a:rPr>
              <a:t>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8203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err="1" smtClean="0">
                <a:solidFill>
                  <a:prstClr val="black"/>
                </a:solidFill>
              </a:rPr>
              <a:t>dn</a:t>
            </a:r>
            <a:r>
              <a:rPr lang="en-US" sz="2400" b="0" i="0" dirty="0" smtClean="0">
                <a:solidFill>
                  <a:prstClr val="black"/>
                </a:solidFill>
              </a:rPr>
              <a:t>/</a:t>
            </a:r>
            <a:r>
              <a:rPr lang="en-US" sz="2400" b="0" i="0" dirty="0" err="1" smtClean="0">
                <a:solidFill>
                  <a:prstClr val="black"/>
                </a:solidFill>
              </a:rPr>
              <a:t>dt</a:t>
            </a:r>
            <a:r>
              <a:rPr lang="en-US" sz="2400" b="0" i="0" dirty="0" smtClean="0">
                <a:solidFill>
                  <a:prstClr val="black"/>
                </a:solidFill>
              </a:rPr>
              <a:t> + 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(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nv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)=0</a:t>
            </a:r>
          </a:p>
          <a:p>
            <a:endParaRPr lang="en-US" sz="2400" b="0" i="0" dirty="0" smtClean="0">
              <a:solidFill>
                <a:prstClr val="black"/>
              </a:solidFill>
              <a:latin typeface="Symbol" panose="05050102010706020507" pitchFamily="18" charset="2"/>
            </a:endParaRPr>
          </a:p>
          <a:p>
            <a:r>
              <a:rPr lang="en-US" sz="2400" i="0" dirty="0" smtClean="0">
                <a:solidFill>
                  <a:prstClr val="black"/>
                </a:solidFill>
                <a:latin typeface="Arial"/>
              </a:rPr>
              <a:t>-</a:t>
            </a:r>
            <a:r>
              <a:rPr lang="en-US" sz="2400" i="0" dirty="0" err="1" smtClean="0">
                <a:solidFill>
                  <a:prstClr val="black"/>
                </a:solidFill>
                <a:latin typeface="Arial"/>
              </a:rPr>
              <a:t>i</a:t>
            </a:r>
            <a:r>
              <a:rPr lang="en-US" sz="2400" i="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wd</a:t>
            </a:r>
            <a:r>
              <a:rPr lang="en-US" sz="2400" i="0" dirty="0" err="1" smtClean="0">
                <a:solidFill>
                  <a:prstClr val="black"/>
                </a:solidFill>
              </a:rPr>
              <a:t>n</a:t>
            </a:r>
            <a:r>
              <a:rPr lang="en-US" sz="2400" i="0" dirty="0" smtClean="0">
                <a:solidFill>
                  <a:prstClr val="black"/>
                </a:solidFill>
              </a:rPr>
              <a:t> from -n</a:t>
            </a:r>
            <a:r>
              <a:rPr lang="en-US" sz="2400" i="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i="0" dirty="0" smtClean="0">
                <a:solidFill>
                  <a:prstClr val="black"/>
                </a:solidFill>
                <a:sym typeface="Symbol"/>
              </a:rPr>
              <a:t></a:t>
            </a:r>
            <a:r>
              <a:rPr lang="en-US" sz="2400" i="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i="0" dirty="0" err="1" smtClean="0">
                <a:solidFill>
                  <a:prstClr val="black"/>
                </a:solidFill>
                <a:sym typeface="Symbol"/>
              </a:rPr>
              <a:t>v</a:t>
            </a:r>
            <a:r>
              <a:rPr lang="en-US" sz="2400" i="0" baseline="-250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2400" i="0" baseline="-25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~ -n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(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b×B/B)/B ~ -n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ik</a:t>
            </a:r>
            <a:r>
              <a:rPr lang="en-US" sz="2400" b="0" i="0" baseline="-25000" dirty="0" err="1" smtClean="0">
                <a:solidFill>
                  <a:prstClr val="black"/>
                </a:solidFill>
                <a:sym typeface="Symbol"/>
              </a:rPr>
              <a:t>y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 / BR</a:t>
            </a:r>
          </a:p>
          <a:p>
            <a:endParaRPr lang="en-US" sz="2400" b="0" i="0" dirty="0" smtClean="0">
              <a:solidFill>
                <a:prstClr val="black"/>
              </a:solidFill>
              <a:sym typeface="Symbol"/>
            </a:endParaRPr>
          </a:p>
          <a:p>
            <a:r>
              <a:rPr lang="en-US" sz="2400" b="0" i="0" dirty="0">
                <a:solidFill>
                  <a:prstClr val="black"/>
                </a:solidFill>
              </a:rPr>
              <a:t>-</a:t>
            </a:r>
            <a:r>
              <a:rPr lang="en-US" sz="2400" b="0" i="0" dirty="0" err="1">
                <a:solidFill>
                  <a:prstClr val="black"/>
                </a:solidFill>
              </a:rPr>
              <a:t>i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="0" i="0" dirty="0" smtClean="0">
                <a:solidFill>
                  <a:prstClr val="black"/>
                </a:solidFill>
                <a:latin typeface="Symbol" panose="05050102010706020507" pitchFamily="18" charset="2"/>
              </a:rPr>
              <a:t>(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</a:rPr>
              <a:t>n</a:t>
            </a:r>
            <a:r>
              <a:rPr lang="en-US" sz="2400" b="0" i="0" dirty="0" smtClean="0">
                <a:solidFill>
                  <a:prstClr val="black"/>
                </a:solidFill>
              </a:rPr>
              <a:t>/n</a:t>
            </a:r>
            <a:r>
              <a:rPr lang="en-US" sz="2400" b="0" i="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</a:rPr>
              <a:t>) ~ -</a:t>
            </a:r>
            <a:r>
              <a:rPr lang="en-US" sz="2400" b="0" i="0" dirty="0" err="1" smtClean="0">
                <a:solidFill>
                  <a:prstClr val="black"/>
                </a:solidFill>
              </a:rPr>
              <a:t>i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b="0" i="0" baseline="-25000" dirty="0" err="1" smtClean="0">
                <a:solidFill>
                  <a:prstClr val="black"/>
                </a:solidFill>
                <a:sym typeface="Symbol"/>
              </a:rPr>
              <a:t>y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/T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) T/BR ~ -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i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b="0" i="0" baseline="-25000" dirty="0" err="1" smtClean="0">
                <a:solidFill>
                  <a:prstClr val="black"/>
                </a:solidFill>
                <a:sym typeface="Symbol"/>
              </a:rPr>
              <a:t>y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V</a:t>
            </a:r>
            <a:r>
              <a:rPr lang="en-US" sz="2400" b="0" i="0" baseline="-250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) (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/T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) ~ -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i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="0" i="0" baseline="-250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en-US" sz="2400" b="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b="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/T</a:t>
            </a:r>
            <a:r>
              <a:rPr lang="en-US" sz="2400" b="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)</a:t>
            </a:r>
          </a:p>
          <a:p>
            <a:endParaRPr lang="en-US" sz="2400" b="0" i="0" dirty="0">
              <a:solidFill>
                <a:prstClr val="black"/>
              </a:solidFill>
              <a:sym typeface="Symbol"/>
            </a:endParaRPr>
          </a:p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Arial"/>
              </a:rPr>
              <a:t>-</a:t>
            </a:r>
            <a:r>
              <a:rPr lang="en-US" sz="2400" i="0" dirty="0" err="1" smtClean="0">
                <a:solidFill>
                  <a:prstClr val="black"/>
                </a:solidFill>
                <a:latin typeface="Arial"/>
              </a:rPr>
              <a:t>i</a:t>
            </a:r>
            <a:r>
              <a:rPr lang="en-US" sz="2400" i="0" dirty="0">
                <a:solidFill>
                  <a:schemeClr val="tx1"/>
                </a:solidFill>
              </a:rPr>
              <a:t>(</a:t>
            </a:r>
            <a:r>
              <a:rPr lang="en-US" sz="2400" i="0" dirty="0" err="1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2400" i="0" baseline="-25000" dirty="0" err="1">
                <a:solidFill>
                  <a:schemeClr val="tx1"/>
                </a:solidFill>
              </a:rPr>
              <a:t>r</a:t>
            </a:r>
            <a:r>
              <a:rPr lang="en-US" sz="2400" i="0" dirty="0" err="1">
                <a:solidFill>
                  <a:schemeClr val="tx1"/>
                </a:solidFill>
              </a:rPr>
              <a:t>+i</a:t>
            </a:r>
            <a:r>
              <a:rPr lang="en-US" sz="2400" i="0" dirty="0" err="1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2400" i="0" dirty="0" smtClean="0">
                <a:solidFill>
                  <a:schemeClr val="tx1"/>
                </a:solidFill>
              </a:rPr>
              <a:t>)</a:t>
            </a:r>
            <a:r>
              <a:rPr lang="en-US" sz="2400" i="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en-US" sz="2400" i="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sz="2400" i="0" dirty="0" err="1" smtClean="0">
                <a:solidFill>
                  <a:prstClr val="black"/>
                </a:solidFill>
              </a:rPr>
              <a:t>n</a:t>
            </a:r>
            <a:r>
              <a:rPr lang="en-US" sz="2400" i="0" dirty="0" smtClean="0">
                <a:solidFill>
                  <a:prstClr val="black"/>
                </a:solidFill>
              </a:rPr>
              <a:t>/n</a:t>
            </a:r>
            <a:r>
              <a:rPr lang="en-US" sz="2400" i="0" baseline="-25000" dirty="0" smtClean="0">
                <a:solidFill>
                  <a:prstClr val="black"/>
                </a:solidFill>
              </a:rPr>
              <a:t>0</a:t>
            </a:r>
            <a:r>
              <a:rPr lang="en-US" sz="2400" i="0" dirty="0" smtClean="0">
                <a:solidFill>
                  <a:prstClr val="black"/>
                </a:solidFill>
              </a:rPr>
              <a:t>) =</a:t>
            </a:r>
            <a:r>
              <a:rPr lang="en-US" sz="2400" i="0" dirty="0" smtClean="0">
                <a:solidFill>
                  <a:prstClr val="black"/>
                </a:solidFill>
                <a:sym typeface="Symbol"/>
              </a:rPr>
              <a:t> -</a:t>
            </a:r>
            <a:r>
              <a:rPr lang="en-US" sz="2400" i="0" dirty="0" err="1" smtClean="0">
                <a:solidFill>
                  <a:prstClr val="black"/>
                </a:solidFill>
                <a:sym typeface="Symbol"/>
              </a:rPr>
              <a:t>i</a:t>
            </a:r>
            <a:r>
              <a:rPr lang="en-US" sz="240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i="0" baseline="-250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2400" i="0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en-US" sz="2400" i="0" dirty="0" err="1" smtClean="0">
                <a:solidFill>
                  <a:prstClr val="black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i="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2400" i="0" dirty="0" smtClean="0">
                <a:solidFill>
                  <a:prstClr val="black"/>
                </a:solidFill>
                <a:sym typeface="Symbol"/>
              </a:rPr>
              <a:t>/T</a:t>
            </a:r>
            <a:r>
              <a:rPr lang="en-US" sz="2400" i="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sz="2400" i="0" dirty="0" smtClean="0">
                <a:solidFill>
                  <a:prstClr val="black"/>
                </a:solidFill>
                <a:sym typeface="Symbol"/>
              </a:rPr>
              <a:t>)</a:t>
            </a:r>
          </a:p>
          <a:p>
            <a:r>
              <a:rPr lang="en-US" sz="2400" b="0" i="0" dirty="0" smtClean="0">
                <a:solidFill>
                  <a:prstClr val="black"/>
                </a:solidFill>
                <a:sym typeface="Symbol"/>
              </a:rPr>
              <a:t> </a:t>
            </a:r>
            <a:endParaRPr lang="en-US" sz="2400" b="0" i="0" dirty="0">
              <a:solidFill>
                <a:prstClr val="black"/>
              </a:solidFill>
            </a:endParaRPr>
          </a:p>
        </p:txBody>
      </p:sp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09" y="3657600"/>
            <a:ext cx="2094726" cy="298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smtClean="0">
                <a:latin typeface="+mn-lt"/>
              </a:rPr>
              <a:t>-</a:t>
            </a:r>
            <a:r>
              <a:rPr lang="en-US" sz="2300" b="1" dirty="0" err="1" smtClean="0">
                <a:latin typeface="+mn-lt"/>
              </a:rPr>
              <a:t>i</a:t>
            </a:r>
            <a:r>
              <a:rPr lang="en-US" sz="2300" b="1" dirty="0" err="1" smtClean="0">
                <a:latin typeface="Symbol" panose="05050102010706020507" pitchFamily="18" charset="2"/>
              </a:rPr>
              <a:t>wd</a:t>
            </a:r>
            <a:r>
              <a:rPr lang="en-US" sz="2300" b="1" dirty="0" err="1" smtClean="0"/>
              <a:t>T</a:t>
            </a:r>
            <a:r>
              <a:rPr lang="en-US" sz="2300" b="1" dirty="0" smtClean="0"/>
              <a:t> </a:t>
            </a:r>
            <a:r>
              <a:rPr lang="en-US" sz="2300" b="1" dirty="0"/>
              <a:t>from </a:t>
            </a:r>
            <a:r>
              <a:rPr lang="en-US" sz="2300" b="1" dirty="0" smtClean="0"/>
              <a:t>-</a:t>
            </a:r>
            <a:r>
              <a:rPr lang="en-US" sz="2300" b="1" dirty="0" err="1" smtClean="0">
                <a:latin typeface="Symbol" panose="05050102010706020507" pitchFamily="18" charset="2"/>
              </a:rPr>
              <a:t>d</a:t>
            </a:r>
            <a:r>
              <a:rPr lang="en-US" sz="2300" b="1" dirty="0" err="1" smtClean="0"/>
              <a:t>v</a:t>
            </a:r>
            <a:r>
              <a:rPr lang="en-US" sz="2300" b="1" baseline="-25000" dirty="0" err="1" smtClean="0"/>
              <a:t>E</a:t>
            </a:r>
            <a:r>
              <a:rPr lang="en-US" sz="2300" b="1" dirty="0">
                <a:sym typeface="Symbol"/>
              </a:rPr>
              <a:t>T</a:t>
            </a:r>
            <a:r>
              <a:rPr lang="en-US" sz="2300" b="1" baseline="-25000" dirty="0">
                <a:sym typeface="Symbol"/>
              </a:rPr>
              <a:t>0</a:t>
            </a:r>
            <a:r>
              <a:rPr lang="en-US" sz="2300" dirty="0">
                <a:sym typeface="Symbol"/>
              </a:rPr>
              <a:t> ~ </a:t>
            </a:r>
            <a:r>
              <a:rPr lang="en-US" sz="2300" dirty="0" smtClean="0">
                <a:sym typeface="Symbol"/>
              </a:rPr>
              <a:t>-(</a:t>
            </a:r>
            <a:r>
              <a:rPr lang="en-US" sz="2300" dirty="0">
                <a:sym typeface="Symbol"/>
              </a:rPr>
              <a:t>b×</a:t>
            </a:r>
            <a:r>
              <a:rPr lang="en-US" sz="2300" dirty="0" err="1">
                <a:latin typeface="Symbol" panose="05050102010706020507" pitchFamily="18" charset="2"/>
                <a:sym typeface="Symbol"/>
              </a:rPr>
              <a:t>dj</a:t>
            </a:r>
            <a:r>
              <a:rPr lang="en-US" sz="2300" dirty="0">
                <a:sym typeface="Symbol"/>
              </a:rPr>
              <a:t>/B)T</a:t>
            </a:r>
            <a:r>
              <a:rPr lang="en-US" sz="2300" baseline="-25000" dirty="0">
                <a:sym typeface="Symbol"/>
              </a:rPr>
              <a:t>0</a:t>
            </a:r>
            <a:r>
              <a:rPr lang="en-US" sz="2300" dirty="0">
                <a:sym typeface="Symbol"/>
              </a:rPr>
              <a:t> ~ </a:t>
            </a:r>
            <a:r>
              <a:rPr lang="en-US" sz="2300" dirty="0" err="1" smtClean="0">
                <a:sym typeface="Symbol"/>
              </a:rPr>
              <a:t>ik</a:t>
            </a:r>
            <a:r>
              <a:rPr lang="en-US" sz="2300" baseline="-25000" dirty="0" err="1" smtClean="0">
                <a:sym typeface="Symbol"/>
              </a:rPr>
              <a:t>y</a:t>
            </a:r>
            <a:r>
              <a:rPr lang="en-US" sz="23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300" dirty="0" smtClean="0">
                <a:sym typeface="Symbol"/>
              </a:rPr>
              <a:t>/B</a:t>
            </a:r>
            <a:r>
              <a:rPr lang="en-US" sz="2300" dirty="0">
                <a:sym typeface="Symbol"/>
              </a:rPr>
              <a:t>T</a:t>
            </a:r>
            <a:r>
              <a:rPr lang="en-US" sz="2300" baseline="-25000" dirty="0">
                <a:sym typeface="Symbol"/>
              </a:rPr>
              <a:t>0</a:t>
            </a:r>
            <a:r>
              <a:rPr lang="en-US" sz="2300" dirty="0">
                <a:sym typeface="Symbol"/>
              </a:rPr>
              <a:t> ~ </a:t>
            </a:r>
            <a:r>
              <a:rPr lang="en-US" sz="2300" dirty="0" err="1" smtClean="0">
                <a:sym typeface="Symbol"/>
              </a:rPr>
              <a:t>ik</a:t>
            </a:r>
            <a:r>
              <a:rPr lang="en-US" sz="2300" baseline="-25000" dirty="0" err="1" smtClean="0">
                <a:sym typeface="Symbol"/>
              </a:rPr>
              <a:t>y</a:t>
            </a:r>
            <a:r>
              <a:rPr lang="en-US" sz="23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300" dirty="0" smtClean="0">
                <a:sym typeface="Symbol"/>
              </a:rPr>
              <a:t>(T/B</a:t>
            </a:r>
            <a:r>
              <a:rPr lang="en-US" sz="2300" dirty="0">
                <a:sym typeface="Symbol"/>
              </a:rPr>
              <a:t>)/L</a:t>
            </a:r>
            <a:r>
              <a:rPr lang="en-US" sz="2300" baseline="-25000" dirty="0">
                <a:sym typeface="Symbol"/>
              </a:rPr>
              <a:t>T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i</a:t>
            </a:r>
            <a:r>
              <a:rPr lang="en-US" sz="2400" dirty="0" err="1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T</a:t>
            </a:r>
            <a:r>
              <a:rPr lang="en-US" sz="2400" dirty="0" smtClean="0"/>
              <a:t>/T</a:t>
            </a:r>
            <a:r>
              <a:rPr lang="en-US" sz="2400" dirty="0"/>
              <a:t>) ~ </a:t>
            </a:r>
            <a:r>
              <a:rPr lang="en-US" sz="2400" dirty="0" err="1">
                <a:sym typeface="Symbol"/>
              </a:rPr>
              <a:t>ik</a:t>
            </a:r>
            <a:r>
              <a:rPr lang="en-US" sz="2400" baseline="-25000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>
                <a:sym typeface="Symbol"/>
              </a:rPr>
              <a:t>/T)T/BL</a:t>
            </a:r>
            <a:r>
              <a:rPr lang="en-US" sz="2400" baseline="-25000" dirty="0">
                <a:sym typeface="Symbol"/>
              </a:rPr>
              <a:t>T</a:t>
            </a:r>
            <a:r>
              <a:rPr lang="en-US" sz="2400" dirty="0">
                <a:sym typeface="Symbol"/>
              </a:rPr>
              <a:t> ~ </a:t>
            </a:r>
            <a:r>
              <a:rPr lang="en-US" sz="2400" dirty="0" err="1">
                <a:sym typeface="Symbol"/>
              </a:rPr>
              <a:t>i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>
                <a:sym typeface="Symbol"/>
              </a:rPr>
              <a:t>k</a:t>
            </a:r>
            <a:r>
              <a:rPr lang="en-US" sz="2400" baseline="-25000" dirty="0" err="1">
                <a:sym typeface="Symbol"/>
              </a:rPr>
              <a:t>y</a:t>
            </a:r>
            <a:r>
              <a:rPr lang="en-US" sz="2400" dirty="0" err="1">
                <a:sym typeface="Symbol"/>
              </a:rPr>
              <a:t>V</a:t>
            </a:r>
            <a:r>
              <a:rPr lang="en-US" sz="2400" baseline="-25000" dirty="0">
                <a:sym typeface="Symbol"/>
              </a:rPr>
              <a:t>*T</a:t>
            </a:r>
            <a:r>
              <a:rPr lang="en-US" sz="2400" dirty="0">
                <a:sym typeface="Symbol"/>
              </a:rPr>
              <a:t>)(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>
                <a:sym typeface="Symbol"/>
              </a:rPr>
              <a:t>/T) ~ </a:t>
            </a:r>
            <a:r>
              <a:rPr lang="en-US" sz="2400" dirty="0" err="1">
                <a:sym typeface="Symbol"/>
              </a:rPr>
              <a:t>i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>
                <a:sym typeface="Symbol"/>
              </a:rPr>
              <a:t>*T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>
                <a:sym typeface="Symbol"/>
              </a:rPr>
              <a:t>/T)</a:t>
            </a:r>
            <a:endParaRPr lang="en-US" sz="2400" dirty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latin typeface="Symbol" panose="05050102010706020507" pitchFamily="18" charset="2"/>
              </a:rPr>
              <a:t>w</a:t>
            </a:r>
            <a:r>
              <a:rPr lang="en-US" sz="2400" b="1" baseline="-25000" dirty="0" err="1" smtClean="0"/>
              <a:t>r</a:t>
            </a:r>
            <a:r>
              <a:rPr lang="en-US" sz="2400" b="1" dirty="0" err="1" smtClean="0"/>
              <a:t>+i</a:t>
            </a:r>
            <a:r>
              <a:rPr lang="en-US" sz="2400" b="1" dirty="0" err="1" smtClean="0">
                <a:latin typeface="Symbol" panose="05050102010706020507" pitchFamily="18" charset="2"/>
              </a:rPr>
              <a:t>g</a:t>
            </a:r>
            <a:r>
              <a:rPr lang="en-US" sz="2400" b="1" dirty="0" smtClean="0"/>
              <a:t>)(</a:t>
            </a:r>
            <a:r>
              <a:rPr lang="en-US" sz="2400" b="1" dirty="0" err="1" smtClean="0">
                <a:latin typeface="Symbol" panose="05050102010706020507" pitchFamily="18" charset="2"/>
              </a:rPr>
              <a:t>d</a:t>
            </a:r>
            <a:r>
              <a:rPr lang="en-US" sz="2400" b="1" dirty="0" err="1" smtClean="0"/>
              <a:t>T</a:t>
            </a:r>
            <a:r>
              <a:rPr lang="en-US" sz="2400" b="1" dirty="0" smtClean="0"/>
              <a:t>/T</a:t>
            </a:r>
            <a:r>
              <a:rPr lang="en-US" sz="2400" b="1" dirty="0"/>
              <a:t>) </a:t>
            </a:r>
            <a:r>
              <a:rPr lang="en-US" sz="2400" b="1" dirty="0" smtClean="0"/>
              <a:t>=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i</a:t>
            </a:r>
            <a:r>
              <a:rPr lang="en-US" sz="2400" b="1" dirty="0" err="1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="1" baseline="-25000" dirty="0" smtClean="0">
                <a:sym typeface="Symbol"/>
              </a:rPr>
              <a:t>*T</a:t>
            </a:r>
            <a:r>
              <a:rPr lang="en-US" sz="2400" b="1" dirty="0" smtClean="0">
                <a:sym typeface="Symbol"/>
              </a:rPr>
              <a:t>(</a:t>
            </a:r>
            <a:r>
              <a:rPr lang="en-US" sz="2400" b="1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b="1" dirty="0" smtClean="0">
                <a:sym typeface="Symbol"/>
              </a:rPr>
              <a:t>/T</a:t>
            </a:r>
            <a:r>
              <a:rPr lang="en-US" sz="2400" b="1" dirty="0">
                <a:sym typeface="Symbol"/>
              </a:rPr>
              <a:t>)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Background Temperature Gradient Reinforces Perturbation </a:t>
            </a:r>
            <a:r>
              <a:rPr lang="en-US" altLang="en-US" sz="3200" dirty="0">
                <a:sym typeface="Symbol" pitchFamily="18" charset="2"/>
              </a:rPr>
              <a:t></a:t>
            </a:r>
            <a:r>
              <a:rPr lang="en-US" altLang="en-US" sz="3200" dirty="0"/>
              <a:t> Instability</a:t>
            </a:r>
            <a:endParaRPr lang="en-US" dirty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568825" cy="23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Symbol"/>
              </a:rPr>
              <a:t>(1) Compression from toroidal drifts</a:t>
            </a:r>
            <a:endParaRPr lang="en-US" sz="2400" dirty="0" smtClean="0"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		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0</a:t>
            </a:r>
            <a:r>
              <a:rPr lang="en-US" sz="2400" dirty="0"/>
              <a:t>) </a:t>
            </a:r>
            <a:r>
              <a:rPr lang="en-US" sz="2400" dirty="0" smtClean="0"/>
              <a:t>=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/T</a:t>
            </a:r>
            <a:r>
              <a:rPr lang="en-US" sz="2400" baseline="-25000" dirty="0" smtClean="0">
                <a:sym typeface="Symbol"/>
              </a:rPr>
              <a:t>i0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(2) Quasi-neutrality + Boltzmann electron response</a:t>
            </a:r>
            <a:endParaRPr lang="en-US" sz="2400" dirty="0" smtClean="0"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		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0</a:t>
            </a:r>
            <a:r>
              <a:rPr lang="en-US" sz="2400" dirty="0"/>
              <a:t>) </a:t>
            </a:r>
            <a:r>
              <a:rPr lang="en-US" sz="2400" dirty="0" smtClean="0"/>
              <a:t>= </a:t>
            </a:r>
            <a:r>
              <a:rPr lang="en-US" sz="2400" dirty="0">
                <a:latin typeface="Symbol" panose="05050102010706020507" pitchFamily="18" charset="2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n</a:t>
            </a:r>
            <a:r>
              <a:rPr lang="en-US" sz="2400" baseline="-25000" dirty="0" err="1"/>
              <a:t>e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 smtClean="0">
                <a:sym typeface="Symbol"/>
              </a:rPr>
              <a:t>/T</a:t>
            </a:r>
            <a:r>
              <a:rPr lang="en-US" sz="2400" baseline="-25000" dirty="0" smtClean="0">
                <a:sym typeface="Symbol"/>
              </a:rPr>
              <a:t>e0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 smtClean="0">
                <a:sym typeface="Symbol"/>
              </a:rPr>
              <a:t>/T</a:t>
            </a:r>
            <a:r>
              <a:rPr lang="en-US" sz="2400" baseline="-25000" dirty="0" smtClean="0">
                <a:sym typeface="Symbol"/>
              </a:rPr>
              <a:t>i0</a:t>
            </a:r>
            <a:r>
              <a:rPr lang="en-US" sz="2400" dirty="0" smtClean="0">
                <a:sym typeface="Symbol"/>
              </a:rPr>
              <a:t>)(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/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400" dirty="0" smtClean="0"/>
              <a:t>(3) E×B advection of background gradient</a:t>
            </a:r>
          </a:p>
          <a:p>
            <a:pPr marL="0" indent="0">
              <a:buNone/>
            </a:pPr>
            <a:r>
              <a:rPr lang="en-US" sz="2400" dirty="0" smtClean="0"/>
              <a:t>		-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/T</a:t>
            </a:r>
            <a:r>
              <a:rPr lang="en-US" sz="2400" baseline="-25000" dirty="0" smtClean="0"/>
              <a:t>i0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 smtClean="0">
                <a:sym typeface="Symbol"/>
              </a:rPr>
              <a:t>*T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 smtClean="0">
                <a:sym typeface="Symbol"/>
              </a:rPr>
              <a:t>/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</a:t>
            </a:r>
            <a:endParaRPr lang="en-US" sz="2400" dirty="0"/>
          </a:p>
          <a:p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 smtClean="0"/>
              <a:t>(1)+(2):	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/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dj</a:t>
            </a:r>
            <a:r>
              <a:rPr lang="en-US" sz="2400" dirty="0" smtClean="0">
                <a:sym typeface="Symbol"/>
              </a:rPr>
              <a:t>/T</a:t>
            </a:r>
            <a:r>
              <a:rPr lang="en-US" sz="2400" baseline="-25000" dirty="0" smtClean="0">
                <a:sym typeface="Symbol"/>
              </a:rPr>
              <a:t>i0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 err="1">
                <a:sym typeface="Symbol"/>
              </a:rPr>
              <a:t>Di</a:t>
            </a:r>
            <a:r>
              <a:rPr lang="en-US" sz="2400" dirty="0">
                <a:sym typeface="Symbol"/>
              </a:rPr>
              <a:t> (</a:t>
            </a:r>
            <a:r>
              <a:rPr lang="en-US" sz="2400" dirty="0" err="1">
                <a:latin typeface="Symbol" panose="05050102010706020507" pitchFamily="18" charset="2"/>
                <a:sym typeface="Symbol"/>
              </a:rPr>
              <a:t>d</a:t>
            </a:r>
            <a:r>
              <a:rPr lang="en-US" sz="2400" dirty="0" err="1">
                <a:sym typeface="Symbol"/>
              </a:rPr>
              <a:t>T</a:t>
            </a:r>
            <a:r>
              <a:rPr lang="en-US" sz="2400" baseline="-25000" dirty="0" err="1">
                <a:sym typeface="Symbol"/>
              </a:rPr>
              <a:t>i</a:t>
            </a:r>
            <a:r>
              <a:rPr lang="en-US" sz="2400" dirty="0">
                <a:sym typeface="Symbol"/>
              </a:rPr>
              <a:t>/T</a:t>
            </a:r>
            <a:r>
              <a:rPr lang="en-US" sz="2400" baseline="-25000" dirty="0">
                <a:sym typeface="Symbol"/>
              </a:rPr>
              <a:t>i0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(+3):	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400" dirty="0"/>
              <a:t>(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T</a:t>
            </a:r>
            <a:r>
              <a:rPr lang="en-US" sz="2400" baseline="-25000" dirty="0" err="1"/>
              <a:t>e</a:t>
            </a:r>
            <a:r>
              <a:rPr lang="en-US" sz="2400" dirty="0"/>
              <a:t>)</a:t>
            </a:r>
            <a:r>
              <a:rPr lang="en-US" sz="2400" dirty="0" smtClean="0">
                <a:sym typeface="Symbol"/>
              </a:rPr>
              <a:t> = -</a:t>
            </a:r>
            <a:r>
              <a:rPr lang="en-US" sz="2400" dirty="0" err="1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sz="2400" baseline="-25000" dirty="0" smtClean="0">
                <a:sym typeface="Symbol"/>
              </a:rPr>
              <a:t>*T</a:t>
            </a:r>
            <a:r>
              <a:rPr lang="en-US" sz="2400" dirty="0" smtClean="0">
                <a:sym typeface="Symbol"/>
              </a:rPr>
              <a:t> / 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-(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y</a:t>
            </a:r>
            <a:r>
              <a:rPr lang="en-US" sz="2400" dirty="0" err="1" smtClean="0"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Ti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RL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(assume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=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aseline="-25000" dirty="0"/>
              <a:t>	</a:t>
            </a:r>
            <a:r>
              <a:rPr lang="en-US" sz="2400" baseline="-25000" dirty="0" smtClean="0"/>
              <a:t>	</a:t>
            </a:r>
            <a:r>
              <a:rPr lang="en-US" sz="2400" b="1" dirty="0" smtClean="0">
                <a:latin typeface="Symbol" panose="05050102010706020507" pitchFamily="18" charset="2"/>
              </a:rPr>
              <a:t>w</a:t>
            </a:r>
            <a:r>
              <a:rPr lang="en-US" sz="2400" b="1" baseline="30000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+/-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</a:t>
            </a:r>
            <a:r>
              <a:rPr lang="en-US" sz="2400" b="1" dirty="0" err="1" smtClean="0">
                <a:latin typeface="Symbol" panose="05050102010706020507" pitchFamily="18" charset="2"/>
              </a:rPr>
              <a:t>r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)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Ti</a:t>
            </a:r>
            <a:r>
              <a:rPr lang="en-US" sz="2400" b="1" dirty="0" smtClean="0"/>
              <a:t> </a:t>
            </a:r>
            <a:r>
              <a:rPr lang="en-US" sz="2400" b="1" dirty="0"/>
              <a:t>/ </a:t>
            </a:r>
            <a:r>
              <a:rPr lang="en-US" sz="2400" b="1" dirty="0" smtClean="0"/>
              <a:t>(RL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)</a:t>
            </a:r>
            <a:r>
              <a:rPr lang="en-US" sz="2400" b="1" baseline="30000" dirty="0" smtClean="0"/>
              <a:t>1/2</a:t>
            </a:r>
            <a:r>
              <a:rPr lang="en-US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dispersion from these 3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Finite </a:t>
            </a:r>
            <a:r>
              <a:rPr lang="en-US" altLang="en-US" sz="2800" dirty="0" err="1" smtClean="0"/>
              <a:t>gyroradius</a:t>
            </a:r>
            <a:r>
              <a:rPr lang="en-US" altLang="en-US" sz="2800" dirty="0" smtClean="0"/>
              <a:t> effects limit characteristic size to ion-</a:t>
            </a:r>
            <a:r>
              <a:rPr lang="en-US" altLang="en-US" sz="2800" dirty="0" err="1" smtClean="0"/>
              <a:t>gyroradius</a:t>
            </a:r>
            <a:r>
              <a:rPr lang="en-US" altLang="en-US" sz="2800" dirty="0" smtClean="0"/>
              <a:t> (k</a:t>
            </a:r>
            <a:r>
              <a:rPr lang="en-US" altLang="en-US" sz="2800" baseline="-25000" dirty="0" smtClean="0">
                <a:sym typeface="Symbol"/>
              </a:rPr>
              <a:t></a:t>
            </a:r>
            <a:r>
              <a:rPr lang="en-US" altLang="en-US" sz="2800" dirty="0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altLang="en-US" sz="2800" baseline="-25000" dirty="0" smtClean="0">
                <a:sym typeface="Symbol"/>
              </a:rPr>
              <a:t>i</a:t>
            </a:r>
            <a:r>
              <a:rPr lang="en-US" altLang="en-US" sz="2800" dirty="0" smtClean="0">
                <a:sym typeface="Symbol"/>
              </a:rPr>
              <a:t>~1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Drift velocity increases with smaller wavelength (larger </a:t>
            </a:r>
            <a:r>
              <a:rPr lang="en-US" sz="2000" dirty="0" err="1" smtClean="0"/>
              <a:t>k</a:t>
            </a:r>
            <a:r>
              <a:rPr lang="en-US" sz="2000" baseline="-25000" dirty="0" err="1" smtClean="0">
                <a:sym typeface="Symbol"/>
              </a:rPr>
              <a:t></a:t>
            </a:r>
            <a:r>
              <a:rPr lang="en-US" sz="2000" dirty="0" err="1" smtClean="0">
                <a:latin typeface="Symbol" panose="05050102010706020507" pitchFamily="18" charset="2"/>
                <a:sym typeface="Symbol"/>
              </a:rPr>
              <a:t>r</a:t>
            </a:r>
            <a:r>
              <a:rPr lang="en-US" sz="2000" baseline="-25000" dirty="0" err="1" smtClean="0">
                <a:sym typeface="Symbol"/>
              </a:rPr>
              <a:t>i</a:t>
            </a:r>
            <a:r>
              <a:rPr lang="en-US" sz="2000" dirty="0" smtClean="0"/>
              <a:t>)</a:t>
            </a:r>
          </a:p>
          <a:p>
            <a:pPr marL="228600" lvl="1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228600" lvl="1" indent="0">
              <a:spcAft>
                <a:spcPts val="600"/>
              </a:spcAft>
              <a:buNone/>
            </a:pPr>
            <a:endParaRPr lang="en-US" sz="1800" dirty="0"/>
          </a:p>
          <a:p>
            <a:pPr marL="228600" lvl="1" indent="0">
              <a:spcAft>
                <a:spcPts val="600"/>
              </a:spcAft>
              <a:buNone/>
            </a:pPr>
            <a:endParaRPr lang="en-US" sz="1800" dirty="0" smtClean="0"/>
          </a:p>
          <a:p>
            <a:r>
              <a:rPr lang="en-US" sz="2000" dirty="0" smtClean="0"/>
              <a:t>If wavelength approaches ion </a:t>
            </a:r>
            <a:r>
              <a:rPr lang="en-US" sz="2000" dirty="0" err="1" smtClean="0"/>
              <a:t>gyroradius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k</a:t>
            </a:r>
            <a:r>
              <a:rPr lang="en-US" sz="2000" baseline="-25000" dirty="0" err="1">
                <a:sym typeface="Symbol"/>
              </a:rPr>
              <a:t>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  <a:r>
              <a:rPr lang="en-US" sz="2000" dirty="0" smtClean="0">
                <a:sym typeface="Symbol"/>
              </a:rPr>
              <a:t></a:t>
            </a:r>
            <a:r>
              <a:rPr lang="en-US" sz="2000" dirty="0" smtClean="0"/>
              <a:t>1, average electric field experienced over fast ion-</a:t>
            </a:r>
            <a:r>
              <a:rPr lang="en-US" sz="2000" dirty="0" err="1" smtClean="0"/>
              <a:t>gyromotion</a:t>
            </a:r>
            <a:r>
              <a:rPr lang="en-US" sz="2000" dirty="0" smtClean="0"/>
              <a:t> is reduced: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             </a:t>
            </a:r>
            <a:r>
              <a:rPr lang="en-US" sz="2000" dirty="0" err="1" smtClean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j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</a:t>
            </a:r>
            <a:r>
              <a:rPr lang="en-US" sz="2000" baseline="-25000" dirty="0" err="1" smtClean="0">
                <a:solidFill>
                  <a:srgbClr val="0000FF"/>
                </a:solidFill>
                <a:sym typeface="Symbol"/>
              </a:rPr>
              <a:t>gyro-average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~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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j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                </a:t>
            </a:r>
            <a:r>
              <a:rPr lang="en-US" sz="2000" dirty="0" err="1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j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</a:t>
            </a:r>
            <a:r>
              <a:rPr lang="en-US" sz="2000" baseline="-25000" dirty="0" err="1">
                <a:solidFill>
                  <a:srgbClr val="0000FF"/>
                </a:solidFill>
                <a:sym typeface="Symbol"/>
              </a:rPr>
              <a:t>gyro-average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~ </a:t>
            </a:r>
            <a:r>
              <a:rPr lang="en-US" sz="2000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j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[1-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k</a:t>
            </a:r>
            <a:r>
              <a:rPr lang="en-US" sz="2000" baseline="-25000" dirty="0" err="1">
                <a:solidFill>
                  <a:srgbClr val="0000FF"/>
                </a:solidFill>
                <a:sym typeface="Symbol"/>
              </a:rPr>
              <a:t></a:t>
            </a:r>
            <a:r>
              <a:rPr lang="en-US" sz="2000" dirty="0" err="1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baseline="30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]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2000" b="1" dirty="0" smtClean="0"/>
              <a:t>Maximum growth rates (and typical turbulence scale sizes) occur for </a:t>
            </a:r>
            <a:r>
              <a:rPr lang="en-US" sz="2000" b="1" dirty="0"/>
              <a:t>(</a:t>
            </a:r>
            <a:r>
              <a:rPr lang="en-US" sz="2000" b="1" dirty="0" err="1"/>
              <a:t>k</a:t>
            </a:r>
            <a:r>
              <a:rPr lang="en-US" sz="2000" b="1" baseline="-25000" dirty="0" err="1">
                <a:sym typeface="Symbol"/>
              </a:rPr>
              <a:t></a:t>
            </a:r>
            <a:r>
              <a:rPr lang="en-US" sz="2000" b="1" dirty="0" err="1">
                <a:latin typeface="Symbol" panose="05050102010706020507" pitchFamily="18" charset="2"/>
              </a:rPr>
              <a:t>r</a:t>
            </a:r>
            <a:r>
              <a:rPr lang="en-US" sz="2000" b="1" baseline="-25000" dirty="0" err="1"/>
              <a:t>i</a:t>
            </a:r>
            <a:r>
              <a:rPr lang="en-US" sz="2000" b="1" dirty="0" smtClean="0"/>
              <a:t>) ≤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1627" y="1550029"/>
                <a:ext cx="6302173" cy="735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𝛻𝜑</m:t>
                          </m:r>
                        </m:num>
                        <m:den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f>
                        <m:f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sz="1800" b="0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b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800" b="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800" b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𝑇𝑖</m:t>
                          </m:r>
                        </m:sub>
                      </m:sSub>
                    </m:oMath>
                  </m:oMathPara>
                </a14:m>
                <a:endParaRPr lang="en-US" sz="1800" b="0" i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27" y="1550029"/>
                <a:ext cx="6302173" cy="7359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1" name="Picture 5" descr="Image result for sinus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sinus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03120" y="4465320"/>
            <a:ext cx="182880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4191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14400"/>
          </a:xfrm>
        </p:spPr>
        <p:txBody>
          <a:bodyPr/>
          <a:lstStyle/>
          <a:p>
            <a:r>
              <a:rPr lang="en-US" altLang="en-US" sz="3600" dirty="0" smtClean="0"/>
              <a:t>Mixing length estimate of fluctuation amplitude</a:t>
            </a:r>
          </a:p>
        </p:txBody>
      </p:sp>
    </p:spTree>
    <p:extLst>
      <p:ext uri="{BB962C8B-B14F-4D97-AF65-F5344CB8AC3E}">
        <p14:creationId xmlns:p14="http://schemas.microsoft.com/office/powerpoint/2010/main" val="3794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smtClean="0"/>
              <a:t>Mixing length estimate for fluctuation amplitude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657600" cy="5181600"/>
          </a:xfrm>
        </p:spPr>
        <p:txBody>
          <a:bodyPr/>
          <a:lstStyle/>
          <a:p>
            <a:r>
              <a:rPr lang="en-US" altLang="en-US" smtClean="0"/>
              <a:t>In the presence of an equilibrium gradient, </a:t>
            </a:r>
            <a:r>
              <a:rPr lang="en-US" altLang="en-US" smtClean="0">
                <a:sym typeface="Symbol" pitchFamily="18" charset="2"/>
              </a:rPr>
              <a:t></a:t>
            </a:r>
            <a:r>
              <a:rPr lang="en-US" altLang="en-US" smtClean="0"/>
              <a:t>n</a:t>
            </a:r>
            <a:r>
              <a:rPr lang="en-US" altLang="en-US" baseline="-25000" smtClean="0"/>
              <a:t>0</a:t>
            </a:r>
            <a:r>
              <a:rPr lang="en-US" altLang="en-US" smtClean="0"/>
              <a:t>, turbulence with radial correlation L</a:t>
            </a:r>
            <a:r>
              <a:rPr lang="en-US" altLang="en-US" baseline="-25000" smtClean="0"/>
              <a:t>r</a:t>
            </a:r>
            <a:r>
              <a:rPr lang="en-US" altLang="en-US" smtClean="0"/>
              <a:t> will mix regions of high and low density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pSp>
        <p:nvGrpSpPr>
          <p:cNvPr id="26628" name="Group 80"/>
          <p:cNvGrpSpPr>
            <a:grpSpLocks/>
          </p:cNvGrpSpPr>
          <p:nvPr/>
        </p:nvGrpSpPr>
        <p:grpSpPr bwMode="auto">
          <a:xfrm>
            <a:off x="4367213" y="1192213"/>
            <a:ext cx="4471987" cy="4446587"/>
            <a:chOff x="5181600" y="1568189"/>
            <a:chExt cx="3818391" cy="3875765"/>
          </a:xfrm>
        </p:grpSpPr>
        <p:pic>
          <p:nvPicPr>
            <p:cNvPr id="26638" name="Picture 79" descr="kavli_pressure_profile_2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600200"/>
              <a:ext cx="313372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Box 16"/>
            <p:cNvSpPr txBox="1">
              <a:spLocks noChangeArrowheads="1"/>
            </p:cNvSpPr>
            <p:nvPr/>
          </p:nvSpPr>
          <p:spPr bwMode="auto">
            <a:xfrm>
              <a:off x="5181600" y="476684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core</a:t>
              </a:r>
            </a:p>
          </p:txBody>
        </p:sp>
        <p:sp>
          <p:nvSpPr>
            <p:cNvPr id="26640" name="TextBox 17"/>
            <p:cNvSpPr txBox="1">
              <a:spLocks noChangeArrowheads="1"/>
            </p:cNvSpPr>
            <p:nvPr/>
          </p:nvSpPr>
          <p:spPr bwMode="auto">
            <a:xfrm>
              <a:off x="8001000" y="4766846"/>
              <a:ext cx="9989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boundary</a:t>
              </a:r>
            </a:p>
          </p:txBody>
        </p:sp>
        <p:sp>
          <p:nvSpPr>
            <p:cNvPr id="26641" name="TextBox 18"/>
            <p:cNvSpPr txBox="1">
              <a:spLocks noChangeArrowheads="1"/>
            </p:cNvSpPr>
            <p:nvPr/>
          </p:nvSpPr>
          <p:spPr bwMode="auto">
            <a:xfrm>
              <a:off x="6827145" y="1900535"/>
              <a:ext cx="1579898" cy="40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latin typeface="Helvetica" pitchFamily="34" charset="0"/>
                </a:rPr>
                <a:t>time-averaged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latin typeface="Helvetica" pitchFamily="34" charset="0"/>
                </a:rPr>
                <a:t>temperature or density</a:t>
              </a:r>
            </a:p>
          </p:txBody>
        </p:sp>
        <p:cxnSp>
          <p:nvCxnSpPr>
            <p:cNvPr id="26642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6781800" y="2286000"/>
              <a:ext cx="381000" cy="4572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22"/>
            <p:cNvSpPr txBox="1">
              <a:spLocks noChangeArrowheads="1"/>
            </p:cNvSpPr>
            <p:nvPr/>
          </p:nvSpPr>
          <p:spPr bwMode="auto">
            <a:xfrm>
              <a:off x="5681513" y="1568189"/>
              <a:ext cx="1048794" cy="56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solidFill>
                    <a:srgbClr val="FF0000"/>
                  </a:solidFill>
                  <a:latin typeface="Helvetica" pitchFamily="34" charset="0"/>
                </a:rPr>
                <a:t>instantaneous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solidFill>
                    <a:srgbClr val="FF0000"/>
                  </a:solidFill>
                  <a:latin typeface="Helvetica" pitchFamily="34" charset="0"/>
                </a:rPr>
                <a:t>temperature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solidFill>
                    <a:srgbClr val="FF0000"/>
                  </a:solidFill>
                  <a:latin typeface="Helvetica" pitchFamily="34" charset="0"/>
                </a:rPr>
                <a:t>or density</a:t>
              </a:r>
            </a:p>
          </p:txBody>
        </p:sp>
        <p:cxnSp>
          <p:nvCxnSpPr>
            <p:cNvPr id="26644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6377870" y="2101707"/>
              <a:ext cx="27096" cy="201175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5" name="TextBox 59"/>
            <p:cNvSpPr txBox="1">
              <a:spLocks noChangeArrowheads="1"/>
            </p:cNvSpPr>
            <p:nvPr/>
          </p:nvSpPr>
          <p:spPr bwMode="auto">
            <a:xfrm>
              <a:off x="6758041" y="5105400"/>
              <a:ext cx="7216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>
                  <a:latin typeface="Helvetica" pitchFamily="34" charset="0"/>
                </a:rPr>
                <a:t>1-2 m</a:t>
              </a:r>
            </a:p>
          </p:txBody>
        </p:sp>
        <p:cxnSp>
          <p:nvCxnSpPr>
            <p:cNvPr id="26646" name="Straight Arrow Connector 60"/>
            <p:cNvCxnSpPr>
              <a:cxnSpLocks noChangeShapeType="1"/>
            </p:cNvCxnSpPr>
            <p:nvPr/>
          </p:nvCxnSpPr>
          <p:spPr bwMode="auto">
            <a:xfrm flipH="1">
              <a:off x="5486401" y="5257800"/>
              <a:ext cx="1066799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Straight Arrow Connector 61"/>
            <p:cNvCxnSpPr>
              <a:cxnSpLocks noChangeShapeType="1"/>
            </p:cNvCxnSpPr>
            <p:nvPr/>
          </p:nvCxnSpPr>
          <p:spPr bwMode="auto">
            <a:xfrm flipH="1">
              <a:off x="7543800" y="5257800"/>
              <a:ext cx="9906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29" name="Straight Connector 3"/>
          <p:cNvCxnSpPr>
            <a:cxnSpLocks noChangeShapeType="1"/>
          </p:cNvCxnSpPr>
          <p:nvPr/>
        </p:nvCxnSpPr>
        <p:spPr bwMode="auto">
          <a:xfrm>
            <a:off x="6470650" y="2540000"/>
            <a:ext cx="749300" cy="6889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6858000" y="25241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latin typeface="Helvetica" pitchFamily="34" charset="0"/>
                <a:sym typeface="Symbol" pitchFamily="18" charset="2"/>
              </a:rPr>
              <a:t></a:t>
            </a:r>
            <a:r>
              <a:rPr lang="en-US" altLang="en-US" i="0">
                <a:latin typeface="Helvetica" pitchFamily="34" charset="0"/>
              </a:rPr>
              <a:t>n</a:t>
            </a:r>
            <a:r>
              <a:rPr lang="en-US" altLang="en-US" i="0" baseline="-25000">
                <a:latin typeface="Helvetica" pitchFamily="34" charset="0"/>
              </a:rPr>
              <a:t>0</a:t>
            </a:r>
          </a:p>
        </p:txBody>
      </p:sp>
      <p:cxnSp>
        <p:nvCxnSpPr>
          <p:cNvPr id="26631" name="Straight Arrow Connector 7"/>
          <p:cNvCxnSpPr>
            <a:cxnSpLocks noChangeShapeType="1"/>
          </p:cNvCxnSpPr>
          <p:nvPr/>
        </p:nvCxnSpPr>
        <p:spPr bwMode="auto">
          <a:xfrm>
            <a:off x="6583363" y="3438525"/>
            <a:ext cx="427037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27"/>
          <p:cNvCxnSpPr>
            <a:cxnSpLocks noChangeShapeType="1"/>
          </p:cNvCxnSpPr>
          <p:nvPr/>
        </p:nvCxnSpPr>
        <p:spPr bwMode="auto">
          <a:xfrm flipH="1">
            <a:off x="7239000" y="3438525"/>
            <a:ext cx="60960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TextBox 21"/>
          <p:cNvSpPr txBox="1">
            <a:spLocks noChangeArrowheads="1"/>
          </p:cNvSpPr>
          <p:nvPr/>
        </p:nvSpPr>
        <p:spPr bwMode="auto">
          <a:xfrm>
            <a:off x="7848600" y="3209925"/>
            <a:ext cx="98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en-US" sz="2000" i="0" baseline="-25000">
                <a:solidFill>
                  <a:srgbClr val="FF0000"/>
                </a:solidFill>
                <a:latin typeface="Helvetica" pitchFamily="34" charset="0"/>
              </a:rPr>
              <a:t>r</a:t>
            </a:r>
            <a:r>
              <a:rPr lang="en-US" altLang="en-US" sz="2000" i="0">
                <a:solidFill>
                  <a:srgbClr val="FF0000"/>
                </a:solidFill>
                <a:latin typeface="Helvetica" pitchFamily="34" charset="0"/>
              </a:rPr>
              <a:t>~1/k</a:t>
            </a:r>
            <a:r>
              <a:rPr lang="en-US" altLang="en-US" sz="2000" i="0" baseline="-25000">
                <a:solidFill>
                  <a:srgbClr val="FF0000"/>
                </a:solidFill>
                <a:latin typeface="Helvetica" pitchFamily="34" charset="0"/>
              </a:rPr>
              <a:t>r</a:t>
            </a:r>
          </a:p>
        </p:txBody>
      </p:sp>
      <p:sp>
        <p:nvSpPr>
          <p:cNvPr id="26634" name="Oval 26"/>
          <p:cNvSpPr>
            <a:spLocks noChangeArrowheads="1"/>
          </p:cNvSpPr>
          <p:nvPr/>
        </p:nvSpPr>
        <p:spPr bwMode="auto">
          <a:xfrm>
            <a:off x="6934200" y="3971925"/>
            <a:ext cx="398463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6635" name="Straight Arrow Connector 29"/>
          <p:cNvCxnSpPr>
            <a:cxnSpLocks noChangeShapeType="1"/>
            <a:endCxn id="26634" idx="7"/>
          </p:cNvCxnSpPr>
          <p:nvPr/>
        </p:nvCxnSpPr>
        <p:spPr bwMode="auto">
          <a:xfrm>
            <a:off x="7134225" y="3971925"/>
            <a:ext cx="139700" cy="22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Arrow Connector 39"/>
          <p:cNvCxnSpPr>
            <a:cxnSpLocks noChangeShapeType="1"/>
          </p:cNvCxnSpPr>
          <p:nvPr/>
        </p:nvCxnSpPr>
        <p:spPr bwMode="auto">
          <a:xfrm flipH="1">
            <a:off x="7010400" y="4124325"/>
            <a:ext cx="152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TextBox 42"/>
          <p:cNvSpPr txBox="1">
            <a:spLocks noChangeArrowheads="1"/>
          </p:cNvSpPr>
          <p:nvPr/>
        </p:nvSpPr>
        <p:spPr bwMode="auto">
          <a:xfrm>
            <a:off x="6307138" y="4210050"/>
            <a:ext cx="154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latin typeface="Helvetica" pitchFamily="34" charset="0"/>
              </a:rPr>
              <a:t>turbulent eddy (~mm-cm)</a:t>
            </a:r>
          </a:p>
        </p:txBody>
      </p:sp>
    </p:spTree>
    <p:extLst>
      <p:ext uri="{BB962C8B-B14F-4D97-AF65-F5344CB8AC3E}">
        <p14:creationId xmlns:p14="http://schemas.microsoft.com/office/powerpoint/2010/main" val="23464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smtClean="0"/>
              <a:t>Mixing length estimate for fluctuation amplitude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657600" cy="5181600"/>
          </a:xfrm>
        </p:spPr>
        <p:txBody>
          <a:bodyPr/>
          <a:lstStyle/>
          <a:p>
            <a:r>
              <a:rPr lang="en-US" altLang="en-US" smtClean="0"/>
              <a:t>In the presence of an equilibrium gradient, </a:t>
            </a:r>
            <a:r>
              <a:rPr lang="en-US" altLang="en-US" smtClean="0">
                <a:sym typeface="Symbol" pitchFamily="18" charset="2"/>
              </a:rPr>
              <a:t></a:t>
            </a:r>
            <a:r>
              <a:rPr lang="en-US" altLang="en-US" smtClean="0"/>
              <a:t>n</a:t>
            </a:r>
            <a:r>
              <a:rPr lang="en-US" altLang="en-US" baseline="-25000" smtClean="0"/>
              <a:t>0</a:t>
            </a:r>
            <a:r>
              <a:rPr lang="en-US" altLang="en-US" smtClean="0"/>
              <a:t>, turbulence with radial correlation L</a:t>
            </a:r>
            <a:r>
              <a:rPr lang="en-US" altLang="en-US" baseline="-25000" smtClean="0"/>
              <a:t>r</a:t>
            </a:r>
            <a:r>
              <a:rPr lang="en-US" altLang="en-US" smtClean="0"/>
              <a:t> will mix regions of high and low density</a:t>
            </a:r>
          </a:p>
          <a:p>
            <a:r>
              <a:rPr lang="en-US" altLang="en-US" smtClean="0"/>
              <a:t>Leads to fluctuation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smtClean="0"/>
              <a:t>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pSp>
        <p:nvGrpSpPr>
          <p:cNvPr id="27652" name="Group 80"/>
          <p:cNvGrpSpPr>
            <a:grpSpLocks/>
          </p:cNvGrpSpPr>
          <p:nvPr/>
        </p:nvGrpSpPr>
        <p:grpSpPr bwMode="auto">
          <a:xfrm>
            <a:off x="4367213" y="1192213"/>
            <a:ext cx="4471987" cy="4446587"/>
            <a:chOff x="5181600" y="1568189"/>
            <a:chExt cx="3818391" cy="3875765"/>
          </a:xfrm>
        </p:grpSpPr>
        <p:pic>
          <p:nvPicPr>
            <p:cNvPr id="27667" name="Picture 79" descr="kavli_pressure_profile_2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600200"/>
              <a:ext cx="313372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8" name="TextBox 16"/>
            <p:cNvSpPr txBox="1">
              <a:spLocks noChangeArrowheads="1"/>
            </p:cNvSpPr>
            <p:nvPr/>
          </p:nvSpPr>
          <p:spPr bwMode="auto">
            <a:xfrm>
              <a:off x="5181600" y="476684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core</a:t>
              </a:r>
            </a:p>
          </p:txBody>
        </p:sp>
        <p:sp>
          <p:nvSpPr>
            <p:cNvPr id="27669" name="TextBox 17"/>
            <p:cNvSpPr txBox="1">
              <a:spLocks noChangeArrowheads="1"/>
            </p:cNvSpPr>
            <p:nvPr/>
          </p:nvSpPr>
          <p:spPr bwMode="auto">
            <a:xfrm>
              <a:off x="8001000" y="4766846"/>
              <a:ext cx="9989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boundary</a:t>
              </a:r>
            </a:p>
          </p:txBody>
        </p:sp>
        <p:sp>
          <p:nvSpPr>
            <p:cNvPr id="27670" name="TextBox 18"/>
            <p:cNvSpPr txBox="1">
              <a:spLocks noChangeArrowheads="1"/>
            </p:cNvSpPr>
            <p:nvPr/>
          </p:nvSpPr>
          <p:spPr bwMode="auto">
            <a:xfrm>
              <a:off x="6827145" y="1900535"/>
              <a:ext cx="1579898" cy="40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latin typeface="Helvetica" pitchFamily="34" charset="0"/>
                </a:rPr>
                <a:t>time-averaged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latin typeface="Helvetica" pitchFamily="34" charset="0"/>
                </a:rPr>
                <a:t>temperature or density</a:t>
              </a:r>
            </a:p>
          </p:txBody>
        </p:sp>
        <p:cxnSp>
          <p:nvCxnSpPr>
            <p:cNvPr id="27671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6781800" y="2286000"/>
              <a:ext cx="381000" cy="4572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2" name="TextBox 22"/>
            <p:cNvSpPr txBox="1">
              <a:spLocks noChangeArrowheads="1"/>
            </p:cNvSpPr>
            <p:nvPr/>
          </p:nvSpPr>
          <p:spPr bwMode="auto">
            <a:xfrm>
              <a:off x="5681513" y="1568189"/>
              <a:ext cx="1048794" cy="56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instantaneous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temperature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or density</a:t>
              </a:r>
            </a:p>
          </p:txBody>
        </p:sp>
        <p:cxnSp>
          <p:nvCxnSpPr>
            <p:cNvPr id="27673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6377870" y="2101707"/>
              <a:ext cx="27096" cy="201175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4" name="TextBox 59"/>
            <p:cNvSpPr txBox="1">
              <a:spLocks noChangeArrowheads="1"/>
            </p:cNvSpPr>
            <p:nvPr/>
          </p:nvSpPr>
          <p:spPr bwMode="auto">
            <a:xfrm>
              <a:off x="6758041" y="5105400"/>
              <a:ext cx="7216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>
                  <a:latin typeface="Helvetica" pitchFamily="34" charset="0"/>
                </a:rPr>
                <a:t>1-2 m</a:t>
              </a:r>
            </a:p>
          </p:txBody>
        </p:sp>
        <p:cxnSp>
          <p:nvCxnSpPr>
            <p:cNvPr id="27675" name="Straight Arrow Connector 60"/>
            <p:cNvCxnSpPr>
              <a:cxnSpLocks noChangeShapeType="1"/>
            </p:cNvCxnSpPr>
            <p:nvPr/>
          </p:nvCxnSpPr>
          <p:spPr bwMode="auto">
            <a:xfrm flipH="1">
              <a:off x="5486401" y="5257800"/>
              <a:ext cx="1066799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Straight Arrow Connector 61"/>
            <p:cNvCxnSpPr>
              <a:cxnSpLocks noChangeShapeType="1"/>
            </p:cNvCxnSpPr>
            <p:nvPr/>
          </p:nvCxnSpPr>
          <p:spPr bwMode="auto">
            <a:xfrm flipH="1">
              <a:off x="7543800" y="5257800"/>
              <a:ext cx="9906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53" name="Straight Connector 3"/>
          <p:cNvCxnSpPr>
            <a:cxnSpLocks noChangeShapeType="1"/>
          </p:cNvCxnSpPr>
          <p:nvPr/>
        </p:nvCxnSpPr>
        <p:spPr bwMode="auto">
          <a:xfrm>
            <a:off x="6470650" y="2540000"/>
            <a:ext cx="749300" cy="6889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6858000" y="25241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latin typeface="Helvetica" pitchFamily="34" charset="0"/>
                <a:sym typeface="Symbol" pitchFamily="18" charset="2"/>
              </a:rPr>
              <a:t></a:t>
            </a:r>
            <a:r>
              <a:rPr lang="en-US" altLang="en-US" i="0">
                <a:latin typeface="Helvetica" pitchFamily="34" charset="0"/>
              </a:rPr>
              <a:t>n</a:t>
            </a:r>
            <a:r>
              <a:rPr lang="en-US" altLang="en-US" i="0" baseline="-25000">
                <a:latin typeface="Helvetica" pitchFamily="34" charset="0"/>
              </a:rPr>
              <a:t>0</a:t>
            </a:r>
          </a:p>
        </p:txBody>
      </p:sp>
      <p:cxnSp>
        <p:nvCxnSpPr>
          <p:cNvPr id="27655" name="Straight Arrow Connector 7"/>
          <p:cNvCxnSpPr>
            <a:cxnSpLocks noChangeShapeType="1"/>
          </p:cNvCxnSpPr>
          <p:nvPr/>
        </p:nvCxnSpPr>
        <p:spPr bwMode="auto">
          <a:xfrm>
            <a:off x="6583363" y="3438525"/>
            <a:ext cx="427037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27"/>
          <p:cNvCxnSpPr>
            <a:cxnSpLocks noChangeShapeType="1"/>
          </p:cNvCxnSpPr>
          <p:nvPr/>
        </p:nvCxnSpPr>
        <p:spPr bwMode="auto">
          <a:xfrm flipH="1">
            <a:off x="7239000" y="3438525"/>
            <a:ext cx="60960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1"/>
          <p:cNvSpPr txBox="1">
            <a:spLocks noChangeArrowheads="1"/>
          </p:cNvSpPr>
          <p:nvPr/>
        </p:nvSpPr>
        <p:spPr bwMode="auto">
          <a:xfrm>
            <a:off x="7858125" y="3209925"/>
            <a:ext cx="98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FF0000"/>
                </a:solidFill>
                <a:latin typeface="Helvetica" pitchFamily="34" charset="0"/>
              </a:rPr>
              <a:t>L</a:t>
            </a:r>
            <a:r>
              <a:rPr lang="en-US" altLang="en-US" sz="2000" i="0" baseline="-25000">
                <a:solidFill>
                  <a:srgbClr val="FF0000"/>
                </a:solidFill>
                <a:latin typeface="Helvetica" pitchFamily="34" charset="0"/>
              </a:rPr>
              <a:t>r</a:t>
            </a:r>
            <a:r>
              <a:rPr lang="en-US" altLang="en-US" sz="2000" i="0">
                <a:solidFill>
                  <a:srgbClr val="FF0000"/>
                </a:solidFill>
                <a:latin typeface="Helvetica" pitchFamily="34" charset="0"/>
              </a:rPr>
              <a:t>~1/k</a:t>
            </a:r>
            <a:r>
              <a:rPr lang="en-US" altLang="en-US" sz="2000" i="0" baseline="-25000">
                <a:solidFill>
                  <a:srgbClr val="FF0000"/>
                </a:solidFill>
                <a:latin typeface="Helvetica" pitchFamily="34" charset="0"/>
              </a:rPr>
              <a:t>r</a:t>
            </a:r>
          </a:p>
        </p:txBody>
      </p:sp>
      <p:cxnSp>
        <p:nvCxnSpPr>
          <p:cNvPr id="27658" name="Straight Arrow Connector 19"/>
          <p:cNvCxnSpPr>
            <a:cxnSpLocks noChangeShapeType="1"/>
          </p:cNvCxnSpPr>
          <p:nvPr/>
        </p:nvCxnSpPr>
        <p:spPr bwMode="auto">
          <a:xfrm flipH="1">
            <a:off x="5638800" y="3362325"/>
            <a:ext cx="120650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Arrow Connector 22"/>
          <p:cNvCxnSpPr>
            <a:cxnSpLocks noChangeShapeType="1"/>
          </p:cNvCxnSpPr>
          <p:nvPr/>
        </p:nvCxnSpPr>
        <p:spPr bwMode="auto">
          <a:xfrm flipH="1">
            <a:off x="5638800" y="3590925"/>
            <a:ext cx="152400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Arrow Connector 23"/>
          <p:cNvCxnSpPr>
            <a:cxnSpLocks noChangeShapeType="1"/>
          </p:cNvCxnSpPr>
          <p:nvPr/>
        </p:nvCxnSpPr>
        <p:spPr bwMode="auto">
          <a:xfrm flipV="1">
            <a:off x="5867400" y="3590925"/>
            <a:ext cx="0" cy="334963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Arrow Connector 25"/>
          <p:cNvCxnSpPr>
            <a:cxnSpLocks noChangeShapeType="1"/>
          </p:cNvCxnSpPr>
          <p:nvPr/>
        </p:nvCxnSpPr>
        <p:spPr bwMode="auto">
          <a:xfrm>
            <a:off x="5867400" y="2963863"/>
            <a:ext cx="0" cy="398462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TextBox 28"/>
          <p:cNvSpPr txBox="1">
            <a:spLocks noChangeArrowheads="1"/>
          </p:cNvSpPr>
          <p:nvPr/>
        </p:nvSpPr>
        <p:spPr bwMode="auto">
          <a:xfrm>
            <a:off x="5627688" y="3876675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2000" i="0">
                <a:solidFill>
                  <a:srgbClr val="FF0000"/>
                </a:solidFill>
                <a:latin typeface="Helvetica" pitchFamily="34" charset="0"/>
              </a:rPr>
              <a:t>n</a:t>
            </a:r>
            <a:endParaRPr lang="en-US" altLang="en-US" sz="2000" i="0" baseline="-250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27663" name="Oval 29"/>
          <p:cNvSpPr>
            <a:spLocks noChangeArrowheads="1"/>
          </p:cNvSpPr>
          <p:nvPr/>
        </p:nvSpPr>
        <p:spPr bwMode="auto">
          <a:xfrm>
            <a:off x="6934200" y="3971925"/>
            <a:ext cx="398463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7664" name="Straight Arrow Connector 30"/>
          <p:cNvCxnSpPr>
            <a:cxnSpLocks noChangeShapeType="1"/>
            <a:endCxn id="27663" idx="7"/>
          </p:cNvCxnSpPr>
          <p:nvPr/>
        </p:nvCxnSpPr>
        <p:spPr bwMode="auto">
          <a:xfrm>
            <a:off x="7134225" y="3971925"/>
            <a:ext cx="139700" cy="22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Arrow Connector 31"/>
          <p:cNvCxnSpPr>
            <a:cxnSpLocks noChangeShapeType="1"/>
          </p:cNvCxnSpPr>
          <p:nvPr/>
        </p:nvCxnSpPr>
        <p:spPr bwMode="auto">
          <a:xfrm flipH="1">
            <a:off x="7010400" y="4124325"/>
            <a:ext cx="152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TextBox 32"/>
          <p:cNvSpPr txBox="1">
            <a:spLocks noChangeArrowheads="1"/>
          </p:cNvSpPr>
          <p:nvPr/>
        </p:nvSpPr>
        <p:spPr bwMode="auto">
          <a:xfrm>
            <a:off x="6307138" y="4210050"/>
            <a:ext cx="154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latin typeface="Helvetica" pitchFamily="34" charset="0"/>
              </a:rPr>
              <a:t>turbulent eddy (~mm-cm)</a:t>
            </a:r>
          </a:p>
        </p:txBody>
      </p:sp>
    </p:spTree>
    <p:extLst>
      <p:ext uri="{BB962C8B-B14F-4D97-AF65-F5344CB8AC3E}">
        <p14:creationId xmlns:p14="http://schemas.microsoft.com/office/powerpoint/2010/main" val="25056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600" dirty="0" smtClean="0"/>
              <a:t>Magnetic field confines particles away from </a:t>
            </a:r>
            <a:r>
              <a:rPr lang="en-US" altLang="en-US" sz="2600" dirty="0" smtClean="0"/>
              <a:t>boundaries, leads to strong anisotropy</a:t>
            </a:r>
            <a:endParaRPr lang="en-US" altLang="en-US" sz="2600" dirty="0" smtClean="0"/>
          </a:p>
        </p:txBody>
      </p:sp>
      <p:pic>
        <p:nvPicPr>
          <p:cNvPr id="21507" name="Picture 11" descr="http://www.energyresearch.nl/uploads/pics/deeltjes_van_de_Tokamak__360_x_356_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8116"/>
            <a:ext cx="3605841" cy="35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8"/>
          <p:cNvSpPr txBox="1">
            <a:spLocks noChangeArrowheads="1"/>
          </p:cNvSpPr>
          <p:nvPr/>
        </p:nvSpPr>
        <p:spPr bwMode="auto">
          <a:xfrm>
            <a:off x="2743200" y="1526738"/>
            <a:ext cx="1294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</a:rPr>
              <a:t>B </a:t>
            </a: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  <a:sym typeface="Symbol"/>
              </a:rPr>
              <a:t></a:t>
            </a: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</a:rPr>
              <a:t> </a:t>
            </a:r>
            <a:r>
              <a:rPr lang="en-US" altLang="en-US" sz="1800" b="0" i="0" dirty="0">
                <a:solidFill>
                  <a:srgbClr val="008000"/>
                </a:solidFill>
                <a:latin typeface="Helvetica" pitchFamily="34" charset="0"/>
              </a:rPr>
              <a:t>5 </a:t>
            </a: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</a:rPr>
              <a:t>T </a:t>
            </a:r>
            <a:r>
              <a:rPr lang="en-US" altLang="en-US" sz="1800" b="0" i="0" dirty="0">
                <a:solidFill>
                  <a:srgbClr val="008000"/>
                </a:solidFill>
                <a:latin typeface="Helvetica" pitchFamily="34" charset="0"/>
                <a:sym typeface="Symbol"/>
              </a:rPr>
              <a:t></a:t>
            </a:r>
            <a:r>
              <a:rPr lang="en-US" altLang="en-US" sz="1800" b="0" i="0" dirty="0" smtClean="0">
                <a:solidFill>
                  <a:srgbClr val="008000"/>
                </a:solidFill>
                <a:latin typeface="Helvetica" pitchFamily="34" charset="0"/>
              </a:rPr>
              <a:t> 10 </a:t>
            </a:r>
            <a:r>
              <a:rPr lang="en-US" altLang="en-US" sz="1800" b="0" i="0" dirty="0" err="1" smtClean="0">
                <a:solidFill>
                  <a:srgbClr val="008000"/>
                </a:solidFill>
                <a:latin typeface="Helvetica" pitchFamily="34" charset="0"/>
              </a:rPr>
              <a:t>keV</a:t>
            </a:r>
            <a:endParaRPr lang="en-US" altLang="en-US" sz="1800" b="0" i="0" dirty="0">
              <a:solidFill>
                <a:srgbClr val="008000"/>
              </a:solidFill>
              <a:latin typeface="Helvetica" pitchFamily="34" charset="0"/>
            </a:endParaRPr>
          </a:p>
        </p:txBody>
      </p:sp>
      <p:sp>
        <p:nvSpPr>
          <p:cNvPr id="21510" name="TextBox 62"/>
          <p:cNvSpPr txBox="1">
            <a:spLocks noChangeArrowheads="1"/>
          </p:cNvSpPr>
          <p:nvPr/>
        </p:nvSpPr>
        <p:spPr bwMode="auto">
          <a:xfrm>
            <a:off x="2419132" y="2249269"/>
            <a:ext cx="1467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latin typeface="Helvetica" pitchFamily="34" charset="0"/>
              </a:rPr>
              <a:t>1-2 </a:t>
            </a:r>
            <a:r>
              <a:rPr lang="en-US" altLang="en-US" sz="1800" i="0" dirty="0">
                <a:latin typeface="Helvetica" pitchFamily="34" charset="0"/>
              </a:rPr>
              <a:t>meter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latin typeface="Helvetica" pitchFamily="34" charset="0"/>
              </a:rPr>
              <a:t> </a:t>
            </a:r>
            <a:r>
              <a:rPr lang="en-US" altLang="en-US" sz="1800" i="0" dirty="0" smtClean="0">
                <a:latin typeface="Helvetica" pitchFamily="34" charset="0"/>
              </a:rPr>
              <a:t>device size</a:t>
            </a:r>
            <a:endParaRPr lang="en-US" altLang="en-US" sz="1800" i="0" dirty="0">
              <a:latin typeface="Helvetica" pitchFamily="34" charset="0"/>
            </a:endParaRPr>
          </a:p>
        </p:txBody>
      </p:sp>
      <p:sp>
        <p:nvSpPr>
          <p:cNvPr id="21511" name="TextBox 63"/>
          <p:cNvSpPr txBox="1">
            <a:spLocks noChangeArrowheads="1"/>
          </p:cNvSpPr>
          <p:nvPr/>
        </p:nvSpPr>
        <p:spPr bwMode="auto">
          <a:xfrm>
            <a:off x="304800" y="2249269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accent2"/>
                </a:solidFill>
                <a:latin typeface="Symbol" panose="05050102010706020507" pitchFamily="18" charset="2"/>
                <a:sym typeface="Symbol" pitchFamily="18" charset="2"/>
              </a:rPr>
              <a:t>r</a:t>
            </a:r>
            <a:r>
              <a:rPr lang="en-US" altLang="en-US" sz="1800" i="0" baseline="-25000" dirty="0" err="1" smtClean="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i</a:t>
            </a:r>
            <a:r>
              <a:rPr lang="en-US" altLang="en-US" sz="1800" i="0" dirty="0" smtClean="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 ~ </a:t>
            </a:r>
            <a:r>
              <a:rPr lang="en-US" altLang="en-US" sz="1800" i="0" dirty="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3</a:t>
            </a:r>
            <a:r>
              <a:rPr lang="en-US" altLang="en-US" sz="1800" i="0" dirty="0">
                <a:solidFill>
                  <a:schemeClr val="accent2"/>
                </a:solidFill>
                <a:latin typeface="Helvetica" pitchFamily="34" charset="0"/>
              </a:rPr>
              <a:t> mm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solidFill>
                  <a:srgbClr val="FF0000"/>
                </a:solidFill>
                <a:latin typeface="Symbol" panose="05050102010706020507" pitchFamily="18" charset="2"/>
                <a:sym typeface="Symbol" pitchFamily="18" charset="2"/>
              </a:rPr>
              <a:t>r</a:t>
            </a:r>
            <a:r>
              <a:rPr lang="en-US" altLang="en-US" sz="1800" i="0" baseline="-25000" dirty="0" smtClean="0">
                <a:solidFill>
                  <a:srgbClr val="FF0000"/>
                </a:solidFill>
                <a:latin typeface="Helvetica" pitchFamily="34" charset="0"/>
                <a:sym typeface="Symbol" pitchFamily="18" charset="2"/>
              </a:rPr>
              <a:t>e</a:t>
            </a:r>
            <a:r>
              <a:rPr lang="en-US" altLang="en-US" sz="1800" i="0" dirty="0" smtClean="0">
                <a:solidFill>
                  <a:srgbClr val="FF0000"/>
                </a:solidFill>
                <a:latin typeface="Helvetica" pitchFamily="34" charset="0"/>
                <a:sym typeface="Symbol" pitchFamily="18" charset="2"/>
              </a:rPr>
              <a:t> </a:t>
            </a:r>
            <a:r>
              <a:rPr lang="en-US" altLang="en-US" sz="1800" i="0" dirty="0">
                <a:solidFill>
                  <a:srgbClr val="FF0000"/>
                </a:solidFill>
                <a:latin typeface="Helvetica" pitchFamily="34" charset="0"/>
                <a:sym typeface="Symbol" pitchFamily="18" charset="2"/>
              </a:rPr>
              <a:t>~ 0.05</a:t>
            </a:r>
            <a:r>
              <a:rPr lang="en-US" altLang="en-US" sz="1800" i="0" dirty="0">
                <a:solidFill>
                  <a:srgbClr val="FF0000"/>
                </a:solidFill>
                <a:latin typeface="Helvetica" pitchFamily="34" charset="0"/>
              </a:rPr>
              <a:t> mm</a:t>
            </a:r>
          </a:p>
        </p:txBody>
      </p:sp>
      <p:sp>
        <p:nvSpPr>
          <p:cNvPr id="21512" name="TextBox 67"/>
          <p:cNvSpPr txBox="1">
            <a:spLocks noChangeArrowheads="1"/>
          </p:cNvSpPr>
          <p:nvPr/>
        </p:nvSpPr>
        <p:spPr bwMode="auto">
          <a:xfrm>
            <a:off x="1905000" y="2325469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i="0" dirty="0">
                <a:latin typeface="Helvetica" pitchFamily="34" charset="0"/>
              </a:rPr>
              <a:t>&lt;&lt;</a:t>
            </a:r>
          </a:p>
        </p:txBody>
      </p:sp>
      <p:sp>
        <p:nvSpPr>
          <p:cNvPr id="21513" name="Rectangle 68"/>
          <p:cNvSpPr>
            <a:spLocks noChangeArrowheads="1"/>
          </p:cNvSpPr>
          <p:nvPr/>
        </p:nvSpPr>
        <p:spPr bwMode="auto">
          <a:xfrm>
            <a:off x="228600" y="2249269"/>
            <a:ext cx="3676868" cy="646331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1828800" y="5305961"/>
            <a:ext cx="541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 u="sng" dirty="0" smtClean="0">
                <a:latin typeface="Helvetica" pitchFamily="34" charset="0"/>
              </a:rPr>
              <a:t>Low </a:t>
            </a:r>
            <a:r>
              <a:rPr lang="en-US" altLang="en-US" sz="2000" b="0" i="0" u="sng" dirty="0" smtClean="0">
                <a:latin typeface="Helvetica" pitchFamily="34" charset="0"/>
              </a:rPr>
              <a:t>collision frequency </a:t>
            </a:r>
            <a:r>
              <a:rPr lang="en-US" altLang="en-US" sz="2000" b="0" i="0" u="sng" dirty="0" err="1" smtClean="0">
                <a:latin typeface="Symbol" panose="05050102010706020507" pitchFamily="18" charset="2"/>
              </a:rPr>
              <a:t>n</a:t>
            </a:r>
            <a:r>
              <a:rPr lang="en-US" altLang="en-US" sz="2000" b="0" i="0" u="sng" dirty="0" err="1" smtClean="0">
                <a:latin typeface="Helvetica" pitchFamily="34" charset="0"/>
              </a:rPr>
              <a:t>~n</a:t>
            </a:r>
            <a:r>
              <a:rPr lang="en-US" altLang="en-US" sz="2000" b="0" i="0" u="sng" dirty="0" smtClean="0">
                <a:latin typeface="Helvetica" pitchFamily="34" charset="0"/>
              </a:rPr>
              <a:t>/T</a:t>
            </a:r>
            <a:r>
              <a:rPr lang="en-US" altLang="en-US" sz="2000" b="0" i="0" u="sng" baseline="30000" dirty="0" smtClean="0">
                <a:latin typeface="Helvetica" pitchFamily="34" charset="0"/>
              </a:rPr>
              <a:t>3/2</a:t>
            </a:r>
            <a:endParaRPr lang="en-US" altLang="en-US" sz="2000" b="0" i="0" u="sng" dirty="0" smtClean="0">
              <a:latin typeface="Helvetic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 dirty="0" err="1" smtClean="0">
                <a:latin typeface="Symbol" panose="05050102010706020507" pitchFamily="18" charset="2"/>
              </a:rPr>
              <a:t>l</a:t>
            </a:r>
            <a:r>
              <a:rPr lang="en-US" altLang="en-US" sz="2000" b="0" i="0" baseline="-25000" dirty="0" err="1" smtClean="0">
                <a:latin typeface="Helvetica" pitchFamily="34" charset="0"/>
              </a:rPr>
              <a:t>MFP</a:t>
            </a:r>
            <a:r>
              <a:rPr lang="en-US" altLang="en-US" sz="2000" b="0" i="0" dirty="0" smtClean="0">
                <a:latin typeface="Helvetica" pitchFamily="34" charset="0"/>
              </a:rPr>
              <a:t>~ km’s &gt;&gt; device size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 dirty="0" err="1" smtClean="0">
                <a:latin typeface="Symbol" panose="05050102010706020507" pitchFamily="18" charset="2"/>
              </a:rPr>
              <a:t>l</a:t>
            </a:r>
            <a:r>
              <a:rPr lang="en-US" altLang="en-US" sz="2000" b="0" i="0" baseline="-25000" dirty="0" err="1" smtClean="0">
                <a:latin typeface="Helvetica" pitchFamily="34" charset="0"/>
              </a:rPr>
              <a:t>MFP</a:t>
            </a:r>
            <a:r>
              <a:rPr lang="en-US" altLang="en-US" sz="2000" b="0" i="0" dirty="0" smtClean="0">
                <a:latin typeface="Helvetica" pitchFamily="34" charset="0"/>
              </a:rPr>
              <a:t> / </a:t>
            </a:r>
            <a:r>
              <a:rPr lang="en-US" altLang="en-US" sz="2000" b="0" i="0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000" b="0" i="0" baseline="-25000" dirty="0" err="1" smtClean="0">
                <a:latin typeface="Helvetica" pitchFamily="34" charset="0"/>
              </a:rPr>
              <a:t>i</a:t>
            </a:r>
            <a:r>
              <a:rPr lang="en-US" altLang="en-US" sz="2000" b="0" i="0" dirty="0" smtClean="0">
                <a:latin typeface="Helvetica" pitchFamily="34" charset="0"/>
              </a:rPr>
              <a:t> ~ 10</a:t>
            </a:r>
            <a:r>
              <a:rPr lang="en-US" altLang="en-US" sz="2000" b="0" i="0" baseline="30000" dirty="0" smtClean="0">
                <a:latin typeface="Helvetica" pitchFamily="34" charset="0"/>
              </a:rPr>
              <a:t>6</a:t>
            </a:r>
            <a:endParaRPr lang="en-US" altLang="en-US" sz="2000" b="0" i="0" dirty="0" smtClean="0">
              <a:latin typeface="Helvetic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 i="0" dirty="0">
                <a:latin typeface="Symbol" panose="05050102010706020507" pitchFamily="18" charset="2"/>
              </a:rPr>
              <a:t>c</a:t>
            </a:r>
            <a:r>
              <a:rPr lang="en-US" sz="2000" b="0" i="0" baseline="-25000" dirty="0"/>
              <a:t>||</a:t>
            </a:r>
            <a:r>
              <a:rPr lang="en-US" sz="2000" b="0" i="0" dirty="0"/>
              <a:t>/</a:t>
            </a:r>
            <a:r>
              <a:rPr lang="en-US" sz="2000" b="0" i="0" dirty="0">
                <a:latin typeface="Symbol" panose="05050102010706020507" pitchFamily="18" charset="2"/>
              </a:rPr>
              <a:t>c</a:t>
            </a:r>
            <a:r>
              <a:rPr lang="en-US" sz="2000" b="0" i="0" baseline="-25000" dirty="0">
                <a:sym typeface="Symbol"/>
              </a:rPr>
              <a:t></a:t>
            </a:r>
            <a:r>
              <a:rPr lang="en-US" sz="2000" b="0" i="0" dirty="0"/>
              <a:t> ~ (</a:t>
            </a:r>
            <a:r>
              <a:rPr lang="en-US" sz="2000" b="0" i="0" dirty="0" err="1">
                <a:latin typeface="Symbol" panose="05050102010706020507" pitchFamily="18" charset="2"/>
              </a:rPr>
              <a:t>l</a:t>
            </a:r>
            <a:r>
              <a:rPr lang="en-US" sz="2000" b="0" i="0" baseline="-25000" dirty="0" err="1"/>
              <a:t>mfp</a:t>
            </a:r>
            <a:r>
              <a:rPr lang="en-US" sz="2000" b="0" i="0" dirty="0"/>
              <a:t>/</a:t>
            </a:r>
            <a:r>
              <a:rPr lang="en-US" sz="2000" b="0" i="0" dirty="0">
                <a:latin typeface="Symbol" panose="05050102010706020507" pitchFamily="18" charset="2"/>
              </a:rPr>
              <a:t>r</a:t>
            </a:r>
            <a:r>
              <a:rPr lang="en-US" sz="2000" b="0" i="0" dirty="0"/>
              <a:t>)</a:t>
            </a:r>
            <a:r>
              <a:rPr lang="en-US" sz="2000" b="0" i="0" baseline="30000" dirty="0"/>
              <a:t>2</a:t>
            </a:r>
            <a:r>
              <a:rPr lang="en-US" sz="2000" b="0" i="0" dirty="0"/>
              <a:t> </a:t>
            </a:r>
            <a:r>
              <a:rPr lang="en-US" sz="2000" b="0" i="0" dirty="0" smtClean="0"/>
              <a:t>~ 10</a:t>
            </a:r>
            <a:r>
              <a:rPr lang="en-US" sz="2000" b="0" i="0" baseline="30000" dirty="0" smtClean="0"/>
              <a:t>12</a:t>
            </a:r>
            <a:r>
              <a:rPr lang="en-US" sz="2000" b="0" i="0" dirty="0" smtClean="0"/>
              <a:t> </a:t>
            </a:r>
            <a:r>
              <a:rPr lang="en-US" sz="2000" b="0" i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strong anisotropy</a:t>
            </a:r>
            <a:endParaRPr lang="en-US" altLang="en-US" sz="2000" b="0" i="0" dirty="0" smtClean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600" y="1563469"/>
                <a:ext cx="2287357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0" dirty="0" err="1" smtClean="0">
                    <a:solidFill>
                      <a:schemeClr val="tx1"/>
                    </a:solidFill>
                  </a:rPr>
                  <a:t>gyroradius</a:t>
                </a:r>
                <a:r>
                  <a:rPr lang="en-US" sz="1800" b="1" i="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𝛀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𝐜</m:t>
                            </m:r>
                          </m:sub>
                        </m:sSub>
                      </m:den>
                    </m:f>
                  </m:oMath>
                </a14:m>
                <a:endParaRPr lang="en-US" sz="180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63469"/>
                <a:ext cx="2287357" cy="539315"/>
              </a:xfrm>
              <a:prstGeom prst="rect">
                <a:avLst/>
              </a:prstGeom>
              <a:blipFill rotWithShape="1">
                <a:blip r:embed="rId4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smtClean="0"/>
              <a:t>Mixing length estimate for fluctuation amplitude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657600" cy="5181600"/>
          </a:xfrm>
        </p:spPr>
        <p:txBody>
          <a:bodyPr/>
          <a:lstStyle/>
          <a:p>
            <a:r>
              <a:rPr lang="en-US" altLang="en-US" smtClean="0"/>
              <a:t>In the presence of an equilibrium gradient, </a:t>
            </a:r>
            <a:r>
              <a:rPr lang="en-US" altLang="en-US" smtClean="0">
                <a:sym typeface="Symbol" pitchFamily="18" charset="2"/>
              </a:rPr>
              <a:t></a:t>
            </a:r>
            <a:r>
              <a:rPr lang="en-US" altLang="en-US" smtClean="0"/>
              <a:t>n</a:t>
            </a:r>
            <a:r>
              <a:rPr lang="en-US" altLang="en-US" baseline="-25000" smtClean="0"/>
              <a:t>0</a:t>
            </a:r>
            <a:r>
              <a:rPr lang="en-US" altLang="en-US" smtClean="0"/>
              <a:t>, turbulence with radial correlation L</a:t>
            </a:r>
            <a:r>
              <a:rPr lang="en-US" altLang="en-US" baseline="-25000" smtClean="0"/>
              <a:t>r</a:t>
            </a:r>
            <a:r>
              <a:rPr lang="en-US" altLang="en-US" smtClean="0"/>
              <a:t> will mix regions of high and low density</a:t>
            </a:r>
          </a:p>
          <a:p>
            <a:r>
              <a:rPr lang="en-US" altLang="en-US" smtClean="0"/>
              <a:t>Leads to fluctuation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smtClean="0"/>
              <a:t>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Another interpretation: local, instantaneous gradient limited to equilibrium gradient</a:t>
            </a:r>
          </a:p>
        </p:txBody>
      </p:sp>
      <p:grpSp>
        <p:nvGrpSpPr>
          <p:cNvPr id="28676" name="Group 80"/>
          <p:cNvGrpSpPr>
            <a:grpSpLocks/>
          </p:cNvGrpSpPr>
          <p:nvPr/>
        </p:nvGrpSpPr>
        <p:grpSpPr bwMode="auto">
          <a:xfrm>
            <a:off x="4367213" y="1182688"/>
            <a:ext cx="4471987" cy="4446587"/>
            <a:chOff x="5181600" y="1568189"/>
            <a:chExt cx="3818391" cy="3875765"/>
          </a:xfrm>
        </p:grpSpPr>
        <p:pic>
          <p:nvPicPr>
            <p:cNvPr id="28683" name="Picture 79" descr="kavli_pressure_profile_2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600200"/>
              <a:ext cx="313372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Box 16"/>
            <p:cNvSpPr txBox="1">
              <a:spLocks noChangeArrowheads="1"/>
            </p:cNvSpPr>
            <p:nvPr/>
          </p:nvSpPr>
          <p:spPr bwMode="auto">
            <a:xfrm>
              <a:off x="5181600" y="476684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core</a:t>
              </a:r>
            </a:p>
          </p:txBody>
        </p:sp>
        <p:sp>
          <p:nvSpPr>
            <p:cNvPr id="28685" name="TextBox 17"/>
            <p:cNvSpPr txBox="1">
              <a:spLocks noChangeArrowheads="1"/>
            </p:cNvSpPr>
            <p:nvPr/>
          </p:nvSpPr>
          <p:spPr bwMode="auto">
            <a:xfrm>
              <a:off x="8001000" y="4766846"/>
              <a:ext cx="9989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rgbClr val="1822CD"/>
                  </a:solidFill>
                  <a:latin typeface="Helvetica" pitchFamily="34" charset="0"/>
                </a:rPr>
                <a:t>boundary</a:t>
              </a:r>
            </a:p>
          </p:txBody>
        </p:sp>
        <p:sp>
          <p:nvSpPr>
            <p:cNvPr id="28686" name="TextBox 18"/>
            <p:cNvSpPr txBox="1">
              <a:spLocks noChangeArrowheads="1"/>
            </p:cNvSpPr>
            <p:nvPr/>
          </p:nvSpPr>
          <p:spPr bwMode="auto">
            <a:xfrm>
              <a:off x="6827145" y="1900535"/>
              <a:ext cx="1579898" cy="40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latin typeface="Helvetica" pitchFamily="34" charset="0"/>
                </a:rPr>
                <a:t>time-averaged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latin typeface="Helvetica" pitchFamily="34" charset="0"/>
                </a:rPr>
                <a:t>temperature or density</a:t>
              </a:r>
            </a:p>
          </p:txBody>
        </p:sp>
        <p:cxnSp>
          <p:nvCxnSpPr>
            <p:cNvPr id="28687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6781800" y="2286000"/>
              <a:ext cx="381000" cy="4572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8" name="TextBox 22"/>
            <p:cNvSpPr txBox="1">
              <a:spLocks noChangeArrowheads="1"/>
            </p:cNvSpPr>
            <p:nvPr/>
          </p:nvSpPr>
          <p:spPr bwMode="auto">
            <a:xfrm>
              <a:off x="5681513" y="1568189"/>
              <a:ext cx="1048794" cy="56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instantaneous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temperature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FF0000"/>
                  </a:solidFill>
                  <a:latin typeface="Helvetica" pitchFamily="34" charset="0"/>
                </a:rPr>
                <a:t>or density</a:t>
              </a:r>
            </a:p>
          </p:txBody>
        </p:sp>
        <p:cxnSp>
          <p:nvCxnSpPr>
            <p:cNvPr id="28689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6377870" y="2101707"/>
              <a:ext cx="27096" cy="201175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0" name="TextBox 59"/>
            <p:cNvSpPr txBox="1">
              <a:spLocks noChangeArrowheads="1"/>
            </p:cNvSpPr>
            <p:nvPr/>
          </p:nvSpPr>
          <p:spPr bwMode="auto">
            <a:xfrm>
              <a:off x="6758041" y="5105400"/>
              <a:ext cx="7216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>
                  <a:latin typeface="Helvetica" pitchFamily="34" charset="0"/>
                </a:rPr>
                <a:t>1-2 m</a:t>
              </a:r>
            </a:p>
          </p:txBody>
        </p:sp>
        <p:cxnSp>
          <p:nvCxnSpPr>
            <p:cNvPr id="28691" name="Straight Arrow Connector 60"/>
            <p:cNvCxnSpPr>
              <a:cxnSpLocks noChangeShapeType="1"/>
            </p:cNvCxnSpPr>
            <p:nvPr/>
          </p:nvCxnSpPr>
          <p:spPr bwMode="auto">
            <a:xfrm flipH="1">
              <a:off x="5486401" y="5257800"/>
              <a:ext cx="1066799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Arrow Connector 61"/>
            <p:cNvCxnSpPr>
              <a:cxnSpLocks noChangeShapeType="1"/>
            </p:cNvCxnSpPr>
            <p:nvPr/>
          </p:nvCxnSpPr>
          <p:spPr bwMode="auto">
            <a:xfrm flipH="1">
              <a:off x="7543800" y="5257800"/>
              <a:ext cx="9906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677" name="Straight Connector 3"/>
          <p:cNvCxnSpPr>
            <a:cxnSpLocks noChangeShapeType="1"/>
          </p:cNvCxnSpPr>
          <p:nvPr/>
        </p:nvCxnSpPr>
        <p:spPr bwMode="auto">
          <a:xfrm>
            <a:off x="6470650" y="2530475"/>
            <a:ext cx="749300" cy="6889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6858000" y="2514600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latin typeface="Helvetica" pitchFamily="34" charset="0"/>
                <a:sym typeface="Symbol" pitchFamily="18" charset="2"/>
              </a:rPr>
              <a:t></a:t>
            </a:r>
            <a:r>
              <a:rPr lang="en-US" altLang="en-US" i="0">
                <a:latin typeface="Helvetica" pitchFamily="34" charset="0"/>
              </a:rPr>
              <a:t>n</a:t>
            </a:r>
            <a:r>
              <a:rPr lang="en-US" altLang="en-US" i="0" baseline="-25000">
                <a:latin typeface="Helvetica" pitchFamily="34" charset="0"/>
              </a:rPr>
              <a:t>0</a:t>
            </a:r>
          </a:p>
        </p:txBody>
      </p:sp>
      <p:cxnSp>
        <p:nvCxnSpPr>
          <p:cNvPr id="28679" name="Straight Arrow Connector 30"/>
          <p:cNvCxnSpPr>
            <a:cxnSpLocks noChangeShapeType="1"/>
          </p:cNvCxnSpPr>
          <p:nvPr/>
        </p:nvCxnSpPr>
        <p:spPr bwMode="auto">
          <a:xfrm flipH="1">
            <a:off x="6934200" y="3200400"/>
            <a:ext cx="381000" cy="5334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352800"/>
            <a:ext cx="2224520" cy="7275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934200" y="3200400"/>
            <a:ext cx="3810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cxnSp>
      <p:cxnSp>
        <p:nvCxnSpPr>
          <p:cNvPr id="28682" name="Straight Arrow Connector 24"/>
          <p:cNvCxnSpPr>
            <a:cxnSpLocks noChangeShapeType="1"/>
          </p:cNvCxnSpPr>
          <p:nvPr/>
        </p:nvCxnSpPr>
        <p:spPr bwMode="auto">
          <a:xfrm>
            <a:off x="6934200" y="3810000"/>
            <a:ext cx="38100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8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smtClean="0"/>
              <a:t>Mixing length estimate for fluctuation amplitude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676400" cy="4876800"/>
          </a:xfrm>
        </p:spPr>
        <p:txBody>
          <a:bodyPr/>
          <a:lstStyle/>
          <a:p>
            <a:endParaRPr lang="en-US" altLang="en-US" smtClean="0"/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2105025" y="914400"/>
          <a:ext cx="665956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3" name="Equation" r:id="rId3" imgW="2870200" imgH="1574800" progId="Equation.3">
                  <p:embed/>
                </p:oleObj>
              </mc:Choice>
              <mc:Fallback>
                <p:oleObj name="Equation" r:id="rId3" imgW="28702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914400"/>
                        <a:ext cx="665956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01" name="Straight Connector 10"/>
          <p:cNvCxnSpPr>
            <a:cxnSpLocks noChangeShapeType="1"/>
          </p:cNvCxnSpPr>
          <p:nvPr/>
        </p:nvCxnSpPr>
        <p:spPr bwMode="auto">
          <a:xfrm>
            <a:off x="2895600" y="4800600"/>
            <a:ext cx="1752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5132388" y="4991100"/>
            <a:ext cx="3554412" cy="4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0" dirty="0" smtClean="0">
                <a:solidFill>
                  <a:srgbClr val="1822CD"/>
                </a:solidFill>
                <a:latin typeface="Helvetica" pitchFamily="34" charset="0"/>
              </a:rPr>
              <a:t>Expect </a:t>
            </a:r>
            <a:r>
              <a:rPr lang="en-US" altLang="en-US" sz="2200" i="0" dirty="0" err="1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 sz="2200" i="0" dirty="0" err="1" smtClean="0">
                <a:solidFill>
                  <a:srgbClr val="1822CD"/>
                </a:solidFill>
                <a:latin typeface="Helvetica" pitchFamily="34" charset="0"/>
              </a:rPr>
              <a:t>n</a:t>
            </a:r>
            <a:r>
              <a:rPr lang="en-US" altLang="en-US" sz="2200" i="0" dirty="0" smtClean="0">
                <a:solidFill>
                  <a:srgbClr val="1822CD"/>
                </a:solidFill>
                <a:latin typeface="Helvetica" pitchFamily="34" charset="0"/>
              </a:rPr>
              <a:t>/n</a:t>
            </a:r>
            <a:r>
              <a:rPr lang="en-US" altLang="en-US" sz="2200" i="0" baseline="-25000" dirty="0" smtClean="0">
                <a:solidFill>
                  <a:srgbClr val="1822CD"/>
                </a:solidFill>
                <a:latin typeface="Helvetica" pitchFamily="34" charset="0"/>
              </a:rPr>
              <a:t>0 </a:t>
            </a:r>
            <a:r>
              <a:rPr lang="en-US" altLang="en-US" sz="2200" i="0" dirty="0" smtClean="0">
                <a:solidFill>
                  <a:srgbClr val="1822CD"/>
                </a:solidFill>
                <a:latin typeface="Helvetica" pitchFamily="34" charset="0"/>
              </a:rPr>
              <a:t>~ </a:t>
            </a:r>
            <a:r>
              <a:rPr lang="en-US" altLang="en-US" sz="2200" i="0" dirty="0" err="1" smtClean="0">
                <a:solidFill>
                  <a:srgbClr val="1822CD"/>
                </a:solidFill>
                <a:latin typeface="Symbol" pitchFamily="18" charset="2"/>
              </a:rPr>
              <a:t>r</a:t>
            </a:r>
            <a:r>
              <a:rPr lang="en-US" altLang="en-US" sz="2200" i="0" baseline="-25000" dirty="0" err="1" smtClean="0">
                <a:solidFill>
                  <a:srgbClr val="1822CD"/>
                </a:solidFill>
                <a:latin typeface="Helvetica" pitchFamily="34" charset="0"/>
              </a:rPr>
              <a:t>s</a:t>
            </a:r>
            <a:r>
              <a:rPr lang="en-US" altLang="en-US" sz="2200" i="0" dirty="0" smtClean="0">
                <a:solidFill>
                  <a:srgbClr val="1822CD"/>
                </a:solidFill>
                <a:latin typeface="Helvetica" pitchFamily="34" charset="0"/>
              </a:rPr>
              <a:t>/L ~ </a:t>
            </a:r>
            <a:r>
              <a:rPr lang="en-US" altLang="en-US" sz="2200" i="0" dirty="0" smtClean="0">
                <a:solidFill>
                  <a:srgbClr val="1822CD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200" i="0" baseline="-25000" dirty="0" smtClean="0">
                <a:solidFill>
                  <a:srgbClr val="1822CD"/>
                </a:solidFill>
                <a:latin typeface="Helvetica" pitchFamily="34" charset="0"/>
              </a:rPr>
              <a:t>*</a:t>
            </a:r>
            <a:endParaRPr lang="en-US" altLang="en-US" sz="2200" i="0" baseline="-25000" dirty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9703" name="Straight Arrow Connector 15"/>
          <p:cNvCxnSpPr>
            <a:cxnSpLocks noChangeShapeType="1"/>
          </p:cNvCxnSpPr>
          <p:nvPr/>
        </p:nvCxnSpPr>
        <p:spPr bwMode="auto">
          <a:xfrm>
            <a:off x="4711700" y="4838700"/>
            <a:ext cx="304800" cy="279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15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914400"/>
          </a:xfrm>
        </p:spPr>
        <p:txBody>
          <a:bodyPr/>
          <a:lstStyle/>
          <a:p>
            <a:r>
              <a:rPr lang="en-US" altLang="en-US" sz="4000" dirty="0" smtClean="0"/>
              <a:t>Low aspect ratio equilibrium can stabilize electrostatic drift waves, minimize transport</a:t>
            </a:r>
            <a:br>
              <a:rPr lang="en-US" altLang="en-US" sz="4000" dirty="0" smtClean="0"/>
            </a:br>
            <a:r>
              <a:rPr lang="en-US" altLang="en-US" sz="4000" dirty="0" smtClean="0"/>
              <a:t>(i.e. one motivation for NSTX-U at PPPL) 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2619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600" dirty="0" smtClean="0"/>
              <a:t>Aspect ratio is an important free parameter, can try to make more compact devices (i.e. hopefully cheaper)</a:t>
            </a:r>
          </a:p>
        </p:txBody>
      </p:sp>
      <p:pic>
        <p:nvPicPr>
          <p:cNvPr id="123907" name="Picture 2" descr="Comparison of spherical and conventional tokam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0250"/>
            <a:ext cx="79692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Box 2"/>
          <p:cNvSpPr txBox="1">
            <a:spLocks noChangeArrowheads="1"/>
          </p:cNvSpPr>
          <p:nvPr/>
        </p:nvSpPr>
        <p:spPr bwMode="auto">
          <a:xfrm>
            <a:off x="990600" y="5410200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000000"/>
                </a:solidFill>
              </a:rPr>
              <a:t>But smaller R = larger curvature, </a:t>
            </a:r>
            <a:r>
              <a:rPr lang="en-US" altLang="en-US" sz="2000" i="0">
                <a:solidFill>
                  <a:srgbClr val="000000"/>
                </a:solidFill>
                <a:sym typeface="Symbol" pitchFamily="18" charset="2"/>
              </a:rPr>
              <a:t></a:t>
            </a:r>
            <a:r>
              <a:rPr lang="en-US" altLang="en-US" sz="2000" i="0">
                <a:solidFill>
                  <a:srgbClr val="000000"/>
                </a:solidFill>
              </a:rPr>
              <a:t>B (~1/R) -- isn’t this terrible for “bad curvature” driven instabilities?!?!?!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734300" y="3833813"/>
            <a:ext cx="5715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910" name="TextBox 5"/>
          <p:cNvSpPr txBox="1">
            <a:spLocks noChangeArrowheads="1"/>
          </p:cNvSpPr>
          <p:nvPr/>
        </p:nvSpPr>
        <p:spPr bwMode="auto">
          <a:xfrm>
            <a:off x="0" y="10398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rgbClr val="000000"/>
                </a:solidFill>
              </a:rPr>
              <a:t>Aspect ratio A </a:t>
            </a:r>
            <a:r>
              <a:rPr lang="en-US" altLang="en-US" sz="2000" b="0" i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en-US" sz="2000" b="0" i="0">
                <a:solidFill>
                  <a:srgbClr val="000000"/>
                </a:solidFill>
              </a:rPr>
              <a:t> R /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rgbClr val="000000"/>
                </a:solidFill>
              </a:rPr>
              <a:t>Elongation </a:t>
            </a:r>
            <a:r>
              <a:rPr lang="en-US" altLang="en-US" sz="2000" b="0" i="0">
                <a:solidFill>
                  <a:srgbClr val="000000"/>
                </a:solidFill>
                <a:latin typeface="Symbol" pitchFamily="18" charset="2"/>
              </a:rPr>
              <a:t>k</a:t>
            </a:r>
            <a:r>
              <a:rPr lang="en-US" altLang="en-US" sz="2000" b="0" i="0">
                <a:solidFill>
                  <a:srgbClr val="000000"/>
                </a:solidFill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en-US" sz="2000" b="0" i="0">
                <a:solidFill>
                  <a:srgbClr val="000000"/>
                </a:solidFill>
              </a:rPr>
              <a:t> b / a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648200" y="3833813"/>
            <a:ext cx="30861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912" name="TextBox 13"/>
          <p:cNvSpPr txBox="1">
            <a:spLocks noChangeArrowheads="1"/>
          </p:cNvSpPr>
          <p:nvPr/>
        </p:nvSpPr>
        <p:spPr bwMode="auto">
          <a:xfrm>
            <a:off x="7635875" y="37020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0">
                <a:solidFill>
                  <a:srgbClr val="F79646"/>
                </a:solidFill>
              </a:rPr>
              <a:t>a</a:t>
            </a:r>
          </a:p>
        </p:txBody>
      </p:sp>
      <p:sp>
        <p:nvSpPr>
          <p:cNvPr id="123913" name="TextBox 15"/>
          <p:cNvSpPr txBox="1">
            <a:spLocks noChangeArrowheads="1"/>
          </p:cNvSpPr>
          <p:nvPr/>
        </p:nvSpPr>
        <p:spPr bwMode="auto">
          <a:xfrm>
            <a:off x="6172200" y="377825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0">
                <a:solidFill>
                  <a:srgbClr val="F79646"/>
                </a:solidFill>
              </a:rPr>
              <a:t>R</a:t>
            </a:r>
          </a:p>
        </p:txBody>
      </p:sp>
      <p:sp>
        <p:nvSpPr>
          <p:cNvPr id="123914" name="TextBox 14"/>
          <p:cNvSpPr txBox="1">
            <a:spLocks noChangeArrowheads="1"/>
          </p:cNvSpPr>
          <p:nvPr/>
        </p:nvSpPr>
        <p:spPr bwMode="auto">
          <a:xfrm>
            <a:off x="0" y="1752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>
                <a:solidFill>
                  <a:srgbClr val="F79646"/>
                </a:solidFill>
              </a:rPr>
              <a:t>R = major radius,  a = minor radius,  b = vertical ½ height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016250" y="3833813"/>
            <a:ext cx="64135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810000" y="2635250"/>
            <a:ext cx="0" cy="1198563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917" name="TextBox 12"/>
          <p:cNvSpPr txBox="1">
            <a:spLocks noChangeArrowheads="1"/>
          </p:cNvSpPr>
          <p:nvPr/>
        </p:nvSpPr>
        <p:spPr bwMode="auto">
          <a:xfrm>
            <a:off x="3216275" y="37020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0">
                <a:solidFill>
                  <a:srgbClr val="F79646"/>
                </a:solidFill>
              </a:rPr>
              <a:t>a</a:t>
            </a:r>
          </a:p>
        </p:txBody>
      </p:sp>
      <p:sp>
        <p:nvSpPr>
          <p:cNvPr id="123918" name="TextBox 16"/>
          <p:cNvSpPr txBox="1">
            <a:spLocks noChangeArrowheads="1"/>
          </p:cNvSpPr>
          <p:nvPr/>
        </p:nvSpPr>
        <p:spPr bwMode="auto">
          <a:xfrm>
            <a:off x="3810000" y="28638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0">
                <a:solidFill>
                  <a:srgbClr val="F79646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168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</p:txBody>
      </p:sp>
      <p:sp>
        <p:nvSpPr>
          <p:cNvPr id="12493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  <p:pic>
        <p:nvPicPr>
          <p:cNvPr id="1249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8" t="2280" r="34006" b="21342"/>
          <a:stretch>
            <a:fillRect/>
          </a:stretch>
        </p:blipFill>
        <p:spPr bwMode="auto">
          <a:xfrm>
            <a:off x="2771775" y="2133600"/>
            <a:ext cx="29718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Box 4"/>
          <p:cNvSpPr txBox="1">
            <a:spLocks noChangeArrowheads="1"/>
          </p:cNvSpPr>
          <p:nvPr/>
        </p:nvSpPr>
        <p:spPr bwMode="auto">
          <a:xfrm>
            <a:off x="6096000" y="2882900"/>
            <a:ext cx="159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1F497D"/>
                </a:solidFill>
              </a:rPr>
              <a:t>bad curvature</a:t>
            </a:r>
          </a:p>
        </p:txBody>
      </p:sp>
      <p:cxnSp>
        <p:nvCxnSpPr>
          <p:cNvPr id="7" name="Straight Arrow Connector 6"/>
          <p:cNvCxnSpPr>
            <a:stCxn id="124933" idx="1"/>
          </p:cNvCxnSpPr>
          <p:nvPr/>
        </p:nvCxnSpPr>
        <p:spPr>
          <a:xfrm flipH="1">
            <a:off x="5257800" y="3067050"/>
            <a:ext cx="838200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35" name="TextBox 8"/>
          <p:cNvSpPr txBox="1">
            <a:spLocks noChangeArrowheads="1"/>
          </p:cNvSpPr>
          <p:nvPr/>
        </p:nvSpPr>
        <p:spPr bwMode="auto">
          <a:xfrm>
            <a:off x="1519238" y="3165475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1F497D"/>
                </a:solidFill>
              </a:rPr>
              <a:t>good curvature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43263" y="3403600"/>
            <a:ext cx="795337" cy="168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977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  <a:p>
            <a:r>
              <a:rPr lang="en-US" altLang="en-US" sz="1900" smtClean="0">
                <a:sym typeface="Symbol" pitchFamily="18" charset="2"/>
              </a:rPr>
              <a:t>Quasi-isodynamic (~constant B)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grad-B drifts stabilizing [Peng &amp; Strickler, NF 1986]</a:t>
            </a:r>
          </a:p>
        </p:txBody>
      </p:sp>
      <p:sp>
        <p:nvSpPr>
          <p:cNvPr id="1259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  <p:pic>
        <p:nvPicPr>
          <p:cNvPr id="125956" name="Picture 4" descr="NSTX_142305A02_750_modB_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/>
          <a:stretch>
            <a:fillRect/>
          </a:stretch>
        </p:blipFill>
        <p:spPr bwMode="auto">
          <a:xfrm>
            <a:off x="609600" y="2379663"/>
            <a:ext cx="25336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geom_gyro_133964D50_800r6r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5"/>
          <a:stretch>
            <a:fillRect/>
          </a:stretch>
        </p:blipFill>
        <p:spPr bwMode="auto">
          <a:xfrm>
            <a:off x="3429000" y="2438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TextBox 6"/>
          <p:cNvSpPr txBox="1">
            <a:spLocks noChangeArrowheads="1"/>
          </p:cNvSpPr>
          <p:nvPr/>
        </p:nvSpPr>
        <p:spPr bwMode="auto">
          <a:xfrm>
            <a:off x="5060950" y="6096000"/>
            <a:ext cx="88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altLang="en-US" sz="1800" i="0">
                <a:solidFill>
                  <a:srgbClr val="0000FF"/>
                </a:solidFill>
              </a:rPr>
              <a:t> (rad)</a:t>
            </a:r>
          </a:p>
        </p:txBody>
      </p:sp>
      <p:sp>
        <p:nvSpPr>
          <p:cNvPr id="125959" name="TextBox 7"/>
          <p:cNvSpPr txBox="1">
            <a:spLocks noChangeArrowheads="1"/>
          </p:cNvSpPr>
          <p:nvPr/>
        </p:nvSpPr>
        <p:spPr bwMode="auto">
          <a:xfrm>
            <a:off x="6172200" y="4767263"/>
            <a:ext cx="1046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 i="0">
                <a:solidFill>
                  <a:srgbClr val="0000FF"/>
                </a:solidFill>
              </a:rPr>
              <a:t>bad curvature</a:t>
            </a:r>
          </a:p>
        </p:txBody>
      </p:sp>
      <p:sp>
        <p:nvSpPr>
          <p:cNvPr id="125960" name="TextBox 10"/>
          <p:cNvSpPr txBox="1">
            <a:spLocks noChangeArrowheads="1"/>
          </p:cNvSpPr>
          <p:nvPr/>
        </p:nvSpPr>
        <p:spPr bwMode="auto">
          <a:xfrm>
            <a:off x="6096000" y="5072063"/>
            <a:ext cx="1123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 i="0">
                <a:solidFill>
                  <a:srgbClr val="0000FF"/>
                </a:solidFill>
              </a:rPr>
              <a:t>good curvature</a:t>
            </a:r>
          </a:p>
        </p:txBody>
      </p:sp>
      <p:pic>
        <p:nvPicPr>
          <p:cNvPr id="125961" name="Picture 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667250"/>
            <a:ext cx="1924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671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  <a:p>
            <a:r>
              <a:rPr lang="en-US" altLang="en-US" sz="1900" smtClean="0">
                <a:sym typeface="Symbol" pitchFamily="18" charset="2"/>
              </a:rPr>
              <a:t>Quasi-isodynamic (~constant B)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grad-B drifts stabilizing [Peng &amp; Strickler, NF 1986]</a:t>
            </a:r>
          </a:p>
          <a:p>
            <a:r>
              <a:rPr lang="en-US" altLang="en-US" sz="1900" smtClean="0">
                <a:sym typeface="Symbol" pitchFamily="18" charset="2"/>
              </a:rPr>
              <a:t>Large fraction of trapped electrons, BUT precession weaker at low A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reduced TEM drive [Rewoldt, Phys. Plasmas 1996]</a:t>
            </a:r>
          </a:p>
        </p:txBody>
      </p:sp>
      <p:sp>
        <p:nvSpPr>
          <p:cNvPr id="12697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581400"/>
            <a:ext cx="45418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Box 4"/>
          <p:cNvSpPr txBox="1">
            <a:spLocks noChangeArrowheads="1"/>
          </p:cNvSpPr>
          <p:nvPr/>
        </p:nvSpPr>
        <p:spPr bwMode="auto">
          <a:xfrm>
            <a:off x="5429250" y="3395663"/>
            <a:ext cx="371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0">
                <a:solidFill>
                  <a:srgbClr val="0000FF"/>
                </a:solidFill>
              </a:rPr>
              <a:t>Orbit-averaged drift of trapped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48450" y="3962400"/>
            <a:ext cx="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983" name="Picture 2" descr="https://www.euro-fusion.org/wpcms/wp-content/uploads/2011/09/jg05-537-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353" r="1836" b="4842"/>
          <a:stretch>
            <a:fillRect/>
          </a:stretch>
        </p:blipFill>
        <p:spPr bwMode="auto">
          <a:xfrm>
            <a:off x="0" y="3559175"/>
            <a:ext cx="47815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246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  <a:p>
            <a:r>
              <a:rPr lang="en-US" altLang="en-US" sz="1900" smtClean="0">
                <a:sym typeface="Symbol" pitchFamily="18" charset="2"/>
              </a:rPr>
              <a:t>Quasi-isodynamic (~constant B)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grad-B drifts stabilizing [Peng &amp; Strickler, NF 1986]</a:t>
            </a:r>
          </a:p>
          <a:p>
            <a:r>
              <a:rPr lang="en-US" altLang="en-US" sz="1900" smtClean="0">
                <a:sym typeface="Symbol" pitchFamily="18" charset="2"/>
              </a:rPr>
              <a:t>Large fraction of trapped electrons, BUT precession weaker at low A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reduced TEM drive [Rewoldt, Phys. Plasmas 1996]</a:t>
            </a:r>
          </a:p>
          <a:p>
            <a:r>
              <a:rPr lang="en-US" altLang="en-US" sz="1900" smtClean="0">
                <a:sym typeface="Symbol" pitchFamily="18" charset="2"/>
              </a:rPr>
              <a:t>Strong coupling to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B</a:t>
            </a:r>
            <a:r>
              <a:rPr lang="en-US" altLang="en-US" sz="1900" baseline="-25000" smtClean="0">
                <a:sym typeface="Symbol" pitchFamily="18" charset="2"/>
              </a:rPr>
              <a:t></a:t>
            </a:r>
            <a:r>
              <a:rPr lang="en-US" altLang="en-US" sz="1900" smtClean="0">
                <a:sym typeface="Symbol" pitchFamily="18" charset="2"/>
              </a:rPr>
              <a:t>~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A</a:t>
            </a:r>
            <a:r>
              <a:rPr lang="en-US" altLang="en-US" sz="1900" baseline="-25000" smtClean="0">
                <a:sym typeface="Symbol" pitchFamily="18" charset="2"/>
              </a:rPr>
              <a:t>||</a:t>
            </a:r>
            <a:r>
              <a:rPr lang="en-US" altLang="en-US" sz="1900" smtClean="0">
                <a:sym typeface="Symbol" pitchFamily="18" charset="2"/>
              </a:rPr>
              <a:t>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stabilizing to ES-ITG</a:t>
            </a:r>
          </a:p>
        </p:txBody>
      </p:sp>
      <p:sp>
        <p:nvSpPr>
          <p:cNvPr id="12800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200400"/>
            <a:ext cx="33464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TextBox 3"/>
          <p:cNvSpPr txBox="1">
            <a:spLocks noChangeArrowheads="1"/>
          </p:cNvSpPr>
          <p:nvPr/>
        </p:nvSpPr>
        <p:spPr bwMode="auto">
          <a:xfrm>
            <a:off x="5305425" y="4841875"/>
            <a:ext cx="277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1F497D"/>
                </a:solidFill>
              </a:rPr>
              <a:t>Kim, Horton, Dong, PoFB (1993)</a:t>
            </a:r>
          </a:p>
        </p:txBody>
      </p:sp>
      <p:sp>
        <p:nvSpPr>
          <p:cNvPr id="128006" name="TextBox 4"/>
          <p:cNvSpPr txBox="1">
            <a:spLocks noChangeArrowheads="1"/>
          </p:cNvSpPr>
          <p:nvPr/>
        </p:nvSpPr>
        <p:spPr bwMode="auto">
          <a:xfrm>
            <a:off x="2286000" y="4949825"/>
            <a:ext cx="1506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FF0000"/>
                </a:solidFill>
              </a:rPr>
              <a:t>ITG growth rate</a:t>
            </a:r>
          </a:p>
        </p:txBody>
      </p:sp>
      <p:sp>
        <p:nvSpPr>
          <p:cNvPr id="128007" name="TextBox 6"/>
          <p:cNvSpPr txBox="1">
            <a:spLocks noChangeArrowheads="1"/>
          </p:cNvSpPr>
          <p:nvPr/>
        </p:nvSpPr>
        <p:spPr bwMode="auto">
          <a:xfrm>
            <a:off x="3373438" y="6172200"/>
            <a:ext cx="2968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altLang="en-US" sz="1400" i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438400" y="5334000"/>
            <a:ext cx="6858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23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  <a:p>
            <a:r>
              <a:rPr lang="en-US" altLang="en-US" sz="1900" smtClean="0">
                <a:sym typeface="Symbol" pitchFamily="18" charset="2"/>
              </a:rPr>
              <a:t>Quasi-isodynamic (~constant B)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grad-B drifts stabilizing [Peng &amp; Strickler, NF 1986]</a:t>
            </a:r>
          </a:p>
          <a:p>
            <a:r>
              <a:rPr lang="en-US" altLang="en-US" sz="1900" smtClean="0">
                <a:sym typeface="Symbol" pitchFamily="18" charset="2"/>
              </a:rPr>
              <a:t>Large fraction of trapped electrons, BUT precession weaker at low A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reduced TEM drive [Rewoldt, Phys. Plasmas 1996]</a:t>
            </a:r>
          </a:p>
          <a:p>
            <a:r>
              <a:rPr lang="en-US" altLang="en-US" sz="1900" smtClean="0">
                <a:sym typeface="Symbol" pitchFamily="18" charset="2"/>
              </a:rPr>
              <a:t>Strong coupling to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B</a:t>
            </a:r>
            <a:r>
              <a:rPr lang="en-US" altLang="en-US" sz="1900" baseline="-25000" smtClean="0">
                <a:sym typeface="Symbol" pitchFamily="18" charset="2"/>
              </a:rPr>
              <a:t></a:t>
            </a:r>
            <a:r>
              <a:rPr lang="en-US" altLang="en-US" sz="1900" smtClean="0">
                <a:sym typeface="Symbol" pitchFamily="18" charset="2"/>
              </a:rPr>
              <a:t>~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A</a:t>
            </a:r>
            <a:r>
              <a:rPr lang="en-US" altLang="en-US" sz="1900" baseline="-25000" smtClean="0">
                <a:sym typeface="Symbol" pitchFamily="18" charset="2"/>
              </a:rPr>
              <a:t>||</a:t>
            </a:r>
            <a:r>
              <a:rPr lang="en-US" altLang="en-US" sz="1900" smtClean="0">
                <a:sym typeface="Symbol" pitchFamily="18" charset="2"/>
              </a:rPr>
              <a:t>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stabilizing to ES-ITG</a:t>
            </a:r>
          </a:p>
          <a:p>
            <a:r>
              <a:rPr lang="en-US" altLang="en-US" sz="1900" smtClean="0"/>
              <a:t>Small inertia (nm</a:t>
            </a:r>
            <a:r>
              <a:rPr lang="en-US" altLang="en-US" sz="1900" u="sng" smtClean="0"/>
              <a:t>R</a:t>
            </a:r>
            <a:r>
              <a:rPr lang="en-US" altLang="en-US" sz="1900" baseline="30000" smtClean="0"/>
              <a:t>2</a:t>
            </a:r>
            <a:r>
              <a:rPr lang="en-US" altLang="en-US" sz="1900" smtClean="0"/>
              <a:t>) with uni-directional NBI heating gives strong toroidal flow &amp; flow shear </a:t>
            </a:r>
            <a:r>
              <a:rPr lang="en-US" altLang="en-US" sz="1900" b="1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EB shear stabilization (dv</a:t>
            </a:r>
            <a:r>
              <a:rPr lang="en-US" altLang="en-US" sz="1900" b="1" baseline="-25000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/dr)</a:t>
            </a:r>
          </a:p>
        </p:txBody>
      </p:sp>
      <p:sp>
        <p:nvSpPr>
          <p:cNvPr id="12902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  <p:pic>
        <p:nvPicPr>
          <p:cNvPr id="1290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8"/>
          <a:stretch>
            <a:fillRect/>
          </a:stretch>
        </p:blipFill>
        <p:spPr bwMode="auto">
          <a:xfrm>
            <a:off x="2209800" y="3838575"/>
            <a:ext cx="44465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Box 10"/>
          <p:cNvSpPr txBox="1">
            <a:spLocks noChangeArrowheads="1"/>
          </p:cNvSpPr>
          <p:nvPr/>
        </p:nvSpPr>
        <p:spPr bwMode="auto">
          <a:xfrm>
            <a:off x="2590800" y="6092825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66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>
                <a:solidFill>
                  <a:srgbClr val="336699"/>
                </a:solidFill>
                <a:latin typeface="Helvetica" pitchFamily="34" charset="0"/>
              </a:rPr>
              <a:t>Biglari, Diamond, Terry,  PoFB (1990)</a:t>
            </a:r>
          </a:p>
        </p:txBody>
      </p:sp>
    </p:spTree>
    <p:extLst>
      <p:ext uri="{BB962C8B-B14F-4D97-AF65-F5344CB8AC3E}">
        <p14:creationId xmlns:p14="http://schemas.microsoft.com/office/powerpoint/2010/main" val="1590641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smtClean="0"/>
              <a:t>Short connection length </a:t>
            </a:r>
            <a:r>
              <a:rPr lang="en-US" altLang="en-US" sz="1900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smaller average bad curvature</a:t>
            </a:r>
          </a:p>
          <a:p>
            <a:r>
              <a:rPr lang="en-US" altLang="en-US" sz="1900" smtClean="0">
                <a:sym typeface="Symbol" pitchFamily="18" charset="2"/>
              </a:rPr>
              <a:t>Quasi-isodynamic (~constant B)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grad-B drifts stabilizing [Peng &amp; Strickler, NF 1986]</a:t>
            </a:r>
          </a:p>
          <a:p>
            <a:r>
              <a:rPr lang="en-US" altLang="en-US" sz="1900" smtClean="0">
                <a:sym typeface="Symbol" pitchFamily="18" charset="2"/>
              </a:rPr>
              <a:t>Large fraction of trapped electrons, BUT precession weaker at low A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reduced TEM drive [Rewoldt, Phys. Plasmas 1996]</a:t>
            </a:r>
          </a:p>
          <a:p>
            <a:r>
              <a:rPr lang="en-US" altLang="en-US" sz="1900" smtClean="0">
                <a:sym typeface="Symbol" pitchFamily="18" charset="2"/>
              </a:rPr>
              <a:t>Strong coupling to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B</a:t>
            </a:r>
            <a:r>
              <a:rPr lang="en-US" altLang="en-US" sz="1900" baseline="-25000" smtClean="0">
                <a:sym typeface="Symbol" pitchFamily="18" charset="2"/>
              </a:rPr>
              <a:t></a:t>
            </a:r>
            <a:r>
              <a:rPr lang="en-US" altLang="en-US" sz="1900" smtClean="0">
                <a:sym typeface="Symbol" pitchFamily="18" charset="2"/>
              </a:rPr>
              <a:t>~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1900" smtClean="0">
                <a:sym typeface="Symbol" pitchFamily="18" charset="2"/>
              </a:rPr>
              <a:t>A</a:t>
            </a:r>
            <a:r>
              <a:rPr lang="en-US" altLang="en-US" sz="1900" baseline="-25000" smtClean="0">
                <a:sym typeface="Symbol" pitchFamily="18" charset="2"/>
              </a:rPr>
              <a:t>||</a:t>
            </a:r>
            <a:r>
              <a:rPr lang="en-US" altLang="en-US" sz="1900" smtClean="0">
                <a:sym typeface="Symbol" pitchFamily="18" charset="2"/>
              </a:rPr>
              <a:t> at high </a:t>
            </a:r>
            <a:r>
              <a:rPr lang="en-US" altLang="en-US" sz="1900" smtClean="0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smtClean="0">
                <a:sym typeface="Symbol" pitchFamily="18" charset="2"/>
              </a:rPr>
              <a:t> 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stabilizing to ES-ITG</a:t>
            </a:r>
          </a:p>
          <a:p>
            <a:r>
              <a:rPr lang="en-US" altLang="en-US" sz="1900" smtClean="0"/>
              <a:t>Small inertia (nmR</a:t>
            </a:r>
            <a:r>
              <a:rPr lang="en-US" altLang="en-US" sz="1900" baseline="30000" smtClean="0"/>
              <a:t>2</a:t>
            </a:r>
            <a:r>
              <a:rPr lang="en-US" altLang="en-US" sz="1900" smtClean="0"/>
              <a:t>) with uni-directional NBI heating gives strong toroidal flow &amp; flow shear </a:t>
            </a:r>
            <a:r>
              <a:rPr lang="en-US" altLang="en-US" sz="1900" b="1" smtClean="0">
                <a:sym typeface="Symbol" pitchFamily="18" charset="2"/>
              </a:rPr>
              <a:t> 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EB shear stabilization (dv</a:t>
            </a:r>
            <a:r>
              <a:rPr lang="en-US" altLang="en-US" sz="1900" b="1" baseline="-25000" smtClean="0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/dr)</a:t>
            </a:r>
          </a:p>
          <a:p>
            <a:pPr>
              <a:buFont typeface="Symbol" pitchFamily="18" charset="2"/>
              <a:buChar char="Þ"/>
            </a:pPr>
            <a:r>
              <a:rPr lang="en-US" altLang="en-US" sz="1900" b="1" smtClean="0">
                <a:sym typeface="Symbol" pitchFamily="18" charset="2"/>
              </a:rPr>
              <a:t>Not expecting strong ES ITG/TEM instability (much higher thresholds)</a:t>
            </a:r>
          </a:p>
          <a:p>
            <a:endParaRPr lang="en-US" altLang="en-US" sz="1900" smtClean="0">
              <a:sym typeface="Symbol" pitchFamily="18" charset="2"/>
            </a:endParaRPr>
          </a:p>
          <a:p>
            <a:r>
              <a:rPr lang="en-US" altLang="en-US" sz="1900" u="sng" smtClean="0">
                <a:sym typeface="Symbol" pitchFamily="18" charset="2"/>
              </a:rPr>
              <a:t>BUT</a:t>
            </a:r>
          </a:p>
          <a:p>
            <a:r>
              <a:rPr lang="en-US" altLang="en-US" sz="1900" smtClean="0">
                <a:sym typeface="Symbol" pitchFamily="18" charset="2"/>
              </a:rPr>
              <a:t>High beta drives EM instabilities: 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microtearing modes (</a:t>
            </a:r>
            <a:r>
              <a:rPr lang="en-US" altLang="en-US" sz="1900" b="1" smtClean="0">
                <a:solidFill>
                  <a:srgbClr val="FF0000"/>
                </a:solidFill>
                <a:sym typeface="Symbol" pitchFamily="18" charset="2"/>
              </a:rPr>
              <a:t>MTM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) ~ </a:t>
            </a:r>
            <a:r>
              <a:rPr lang="en-US" altLang="en-US" sz="190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 sz="1900" baseline="-2500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T</a:t>
            </a:r>
            <a:r>
              <a:rPr lang="en-US" altLang="en-US" sz="1900" baseline="-2500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, kinetic ballooning modes (</a:t>
            </a:r>
            <a:r>
              <a:rPr lang="en-US" altLang="en-US" sz="1900" b="1" smtClean="0">
                <a:solidFill>
                  <a:srgbClr val="FF0000"/>
                </a:solidFill>
                <a:sym typeface="Symbol" pitchFamily="18" charset="2"/>
              </a:rPr>
              <a:t>KBM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) ~ </a:t>
            </a:r>
            <a:r>
              <a:rPr lang="en-US" altLang="en-US" sz="190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sz="1900" baseline="-25000" smtClean="0">
                <a:solidFill>
                  <a:srgbClr val="FF0000"/>
                </a:solidFill>
                <a:sym typeface="Symbol" pitchFamily="18" charset="2"/>
              </a:rPr>
              <a:t>MHD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~q</a:t>
            </a:r>
            <a:r>
              <a:rPr lang="en-US" altLang="en-US" sz="1900" baseline="3000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P/B</a:t>
            </a:r>
            <a:r>
              <a:rPr lang="en-US" altLang="en-US" sz="1900" baseline="30000" smtClean="0">
                <a:solidFill>
                  <a:srgbClr val="FF0000"/>
                </a:solidFill>
                <a:sym typeface="Symbol" pitchFamily="18" charset="2"/>
              </a:rPr>
              <a:t>2</a:t>
            </a:r>
          </a:p>
          <a:p>
            <a:r>
              <a:rPr lang="en-US" altLang="en-US" sz="1900" smtClean="0">
                <a:sym typeface="Symbol" pitchFamily="18" charset="2"/>
              </a:rPr>
              <a:t>Large shear in parallel velocity can drive 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Kelvin-Helmholtz-like instability</a:t>
            </a:r>
            <a:r>
              <a:rPr lang="en-US" altLang="en-US" sz="1900" b="1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~dv</a:t>
            </a:r>
            <a:r>
              <a:rPr lang="en-US" altLang="en-US" sz="1900" baseline="-25000" smtClean="0">
                <a:solidFill>
                  <a:srgbClr val="FF0000"/>
                </a:solidFill>
                <a:sym typeface="Symbol" pitchFamily="18" charset="2"/>
              </a:rPr>
              <a:t>||</a:t>
            </a:r>
            <a:r>
              <a:rPr lang="en-US" altLang="en-US" sz="1900" smtClean="0">
                <a:solidFill>
                  <a:srgbClr val="FF0000"/>
                </a:solidFill>
                <a:sym typeface="Symbol" pitchFamily="18" charset="2"/>
              </a:rPr>
              <a:t>/dr</a:t>
            </a:r>
            <a:endParaRPr lang="en-US" altLang="en-US" sz="1900" smtClean="0">
              <a:sym typeface="Symbol" pitchFamily="18" charset="2"/>
            </a:endParaRPr>
          </a:p>
        </p:txBody>
      </p:sp>
      <p:sp>
        <p:nvSpPr>
          <p:cNvPr id="13005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smtClean="0"/>
              <a:t>Many elements of ST are stabilizing to toroidal, electrostatic ITG/TEM drift waves</a:t>
            </a:r>
          </a:p>
        </p:txBody>
      </p:sp>
    </p:spTree>
    <p:extLst>
      <p:ext uri="{BB962C8B-B14F-4D97-AF65-F5344CB8AC3E}">
        <p14:creationId xmlns:p14="http://schemas.microsoft.com/office/powerpoint/2010/main" val="229886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600" dirty="0"/>
              <a:t>Particles easily lost from </a:t>
            </a:r>
            <a:r>
              <a:rPr lang="en-US" altLang="en-US" sz="2600" dirty="0" smtClean="0"/>
              <a:t>ends </a:t>
            </a:r>
            <a:r>
              <a:rPr lang="en-US" altLang="en-US" sz="2600" dirty="0" smtClean="0">
                <a:sym typeface="Wingdings" panose="05000000000000000000" pitchFamily="2" charset="2"/>
              </a:rPr>
              <a:t> </a:t>
            </a:r>
            <a:r>
              <a:rPr lang="en-US" altLang="en-US" sz="2600" dirty="0" smtClean="0"/>
              <a:t>bend </a:t>
            </a:r>
            <a:r>
              <a:rPr lang="en-US" altLang="en-US" sz="2600" dirty="0"/>
              <a:t>into a torus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17403" r="31633" b="5731"/>
          <a:stretch>
            <a:fillRect/>
          </a:stretch>
        </p:blipFill>
        <p:spPr bwMode="auto">
          <a:xfrm>
            <a:off x="1676400" y="1295400"/>
            <a:ext cx="5867400" cy="4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dirty="0" smtClean="0"/>
              <a:t>But </a:t>
            </a:r>
            <a:r>
              <a:rPr lang="en-US" altLang="en-US" sz="2800" dirty="0" err="1" smtClean="0"/>
              <a:t>toroidicity</a:t>
            </a:r>
            <a:r>
              <a:rPr lang="en-US" altLang="en-US" sz="2800" dirty="0" smtClean="0"/>
              <a:t> leads to vertical drifts from </a:t>
            </a:r>
            <a:r>
              <a:rPr lang="en-US" altLang="en-US" sz="2800" dirty="0" smtClean="0">
                <a:sym typeface="Symbol"/>
              </a:rPr>
              <a:t></a:t>
            </a:r>
            <a:r>
              <a:rPr lang="en-US" altLang="en-US" sz="2800" dirty="0" smtClean="0"/>
              <a:t>B &amp; curvature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4177693"/>
            <a:ext cx="4530969" cy="60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 smtClean="0">
                <a:latin typeface="Symbol" panose="05050102010706020507" pitchFamily="18" charset="2"/>
              </a:rPr>
              <a:t>t</a:t>
            </a:r>
            <a:r>
              <a:rPr lang="en-US" altLang="en-US" b="1" baseline="-25000" dirty="0" err="1" smtClean="0"/>
              <a:t>loss</a:t>
            </a:r>
            <a:r>
              <a:rPr lang="en-US" altLang="en-US" b="1" baseline="-25000" dirty="0" smtClean="0"/>
              <a:t> </a:t>
            </a:r>
            <a:r>
              <a:rPr lang="en-US" altLang="en-US" b="1" dirty="0" smtClean="0"/>
              <a:t>~ 5 </a:t>
            </a:r>
            <a:r>
              <a:rPr lang="en-US" altLang="en-US" b="1" dirty="0" err="1" smtClean="0"/>
              <a:t>ms</a:t>
            </a:r>
            <a:r>
              <a:rPr lang="en-US" altLang="en-US" b="1" dirty="0"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ym typeface="Wingdings" panose="05000000000000000000" pitchFamily="2" charset="2"/>
              </a:rPr>
              <a:t>from vertical drifts (B~5 T, R~5 m, T~15 </a:t>
            </a:r>
            <a:r>
              <a:rPr lang="en-US" altLang="en-US" b="1" dirty="0" err="1" smtClean="0">
                <a:sym typeface="Wingdings" panose="05000000000000000000" pitchFamily="2" charset="2"/>
              </a:rPr>
              <a:t>keV</a:t>
            </a:r>
            <a:r>
              <a:rPr lang="en-US" altLang="en-US" b="1" dirty="0" smtClean="0">
                <a:sym typeface="Wingdings" panose="05000000000000000000" pitchFamily="2" charset="2"/>
              </a:rPr>
              <a:t>)</a:t>
            </a:r>
            <a:endParaRPr lang="en-US" altLang="en-US" b="1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 rot="16200000">
            <a:off x="4443045" y="1642544"/>
            <a:ext cx="4438499" cy="3287011"/>
            <a:chOff x="4847744" y="3963227"/>
            <a:chExt cx="3512453" cy="2601211"/>
          </a:xfrm>
        </p:grpSpPr>
        <p:grpSp>
          <p:nvGrpSpPr>
            <p:cNvPr id="5" name="Group 4"/>
            <p:cNvGrpSpPr/>
            <p:nvPr/>
          </p:nvGrpSpPr>
          <p:grpSpPr>
            <a:xfrm>
              <a:off x="4847744" y="3989999"/>
              <a:ext cx="3512453" cy="2574439"/>
              <a:chOff x="135466" y="2996626"/>
              <a:chExt cx="3512453" cy="2574439"/>
            </a:xfrm>
          </p:grpSpPr>
          <p:sp>
            <p:nvSpPr>
              <p:cNvPr id="7" name="Rectangle 6"/>
              <p:cNvSpPr/>
              <p:nvPr/>
            </p:nvSpPr>
            <p:spPr>
              <a:xfrm rot="10800000">
                <a:off x="135466" y="2996626"/>
                <a:ext cx="2894381" cy="2574439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2000">
                    <a:schemeClr val="tx1">
                      <a:alpha val="43000"/>
                    </a:schemeClr>
                  </a:gs>
                  <a:gs pos="15000">
                    <a:schemeClr val="tx1">
                      <a:alpha val="36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 rot="5400000">
                <a:off x="1122522" y="2227510"/>
                <a:ext cx="1714927" cy="3335866"/>
                <a:chOff x="494014" y="4448994"/>
                <a:chExt cx="1932401" cy="2134022"/>
              </a:xfrm>
            </p:grpSpPr>
            <p:sp>
              <p:nvSpPr>
                <p:cNvPr id="68" name="Arc 67"/>
                <p:cNvSpPr/>
                <p:nvPr/>
              </p:nvSpPr>
              <p:spPr>
                <a:xfrm rot="16200000" flipH="1">
                  <a:off x="1348297" y="4703024"/>
                  <a:ext cx="338707" cy="1028699"/>
                </a:xfrm>
                <a:prstGeom prst="arc">
                  <a:avLst>
                    <a:gd name="adj1" fmla="val 10319979"/>
                    <a:gd name="adj2" fmla="val 21471612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5400000" flipH="1">
                  <a:off x="1002802" y="3965605"/>
                  <a:ext cx="940223" cy="1907002"/>
                </a:xfrm>
                <a:prstGeom prst="arc">
                  <a:avLst>
                    <a:gd name="adj1" fmla="val 10889156"/>
                    <a:gd name="adj2" fmla="val 16697580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 rot="5400000" flipH="1">
                  <a:off x="990102" y="4562504"/>
                  <a:ext cx="940223" cy="1907002"/>
                </a:xfrm>
                <a:prstGeom prst="arc">
                  <a:avLst>
                    <a:gd name="adj1" fmla="val 10948539"/>
                    <a:gd name="adj2" fmla="val 21309387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rot="16200000" flipH="1">
                  <a:off x="1348297" y="5299924"/>
                  <a:ext cx="338707" cy="1028699"/>
                </a:xfrm>
                <a:prstGeom prst="arc">
                  <a:avLst>
                    <a:gd name="adj1" fmla="val 10730217"/>
                    <a:gd name="adj2" fmla="val 21389464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rot="5400000" flipH="1">
                  <a:off x="977403" y="5159404"/>
                  <a:ext cx="940223" cy="1907002"/>
                </a:xfrm>
                <a:prstGeom prst="arc">
                  <a:avLst>
                    <a:gd name="adj1" fmla="val 10562291"/>
                    <a:gd name="adj2" fmla="val 21309387"/>
                  </a:avLst>
                </a:prstGeom>
                <a:ln>
                  <a:solidFill>
                    <a:srgbClr val="0000FF"/>
                  </a:solidFill>
                  <a:prstDash val="solid"/>
                  <a:headEnd type="triangle" w="lg" len="med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39026" y="3112560"/>
                <a:ext cx="165005" cy="159997"/>
                <a:chOff x="393576" y="3099642"/>
                <a:chExt cx="165005" cy="159997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845436" y="3112554"/>
                <a:ext cx="165005" cy="159997"/>
                <a:chOff x="393576" y="3099642"/>
                <a:chExt cx="165005" cy="159997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251852" y="3121021"/>
                <a:ext cx="165005" cy="159997"/>
                <a:chOff x="393576" y="3099642"/>
                <a:chExt cx="165005" cy="159997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658262" y="3121015"/>
                <a:ext cx="165005" cy="159997"/>
                <a:chOff x="393576" y="3099642"/>
                <a:chExt cx="165005" cy="159997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064672" y="3121009"/>
                <a:ext cx="165005" cy="159997"/>
                <a:chOff x="393576" y="3099642"/>
                <a:chExt cx="165005" cy="159997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33761" y="3535904"/>
                <a:ext cx="165005" cy="159997"/>
                <a:chOff x="393576" y="3099642"/>
                <a:chExt cx="165005" cy="159997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167176" y="3544365"/>
                <a:ext cx="165005" cy="159997"/>
                <a:chOff x="393576" y="3099642"/>
                <a:chExt cx="165005" cy="159997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267874" y="3552820"/>
                <a:ext cx="165005" cy="159997"/>
                <a:chOff x="393576" y="3099642"/>
                <a:chExt cx="165005" cy="159997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89822" y="4001589"/>
                <a:ext cx="165005" cy="159997"/>
                <a:chOff x="393576" y="3099642"/>
                <a:chExt cx="165005" cy="159997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412719" y="4018517"/>
                <a:ext cx="165005" cy="159997"/>
                <a:chOff x="393576" y="3099642"/>
                <a:chExt cx="165005" cy="159997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352544" y="4018505"/>
                <a:ext cx="165005" cy="159997"/>
                <a:chOff x="393576" y="3099642"/>
                <a:chExt cx="165005" cy="159997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488010" y="3129464"/>
                <a:ext cx="165005" cy="159997"/>
                <a:chOff x="393576" y="3099642"/>
                <a:chExt cx="165005" cy="159997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776782" y="3552814"/>
                <a:ext cx="165005" cy="159997"/>
                <a:chOff x="393576" y="3099642"/>
                <a:chExt cx="165005" cy="159997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870831" y="4458801"/>
                <a:ext cx="165005" cy="159997"/>
                <a:chOff x="393576" y="3099642"/>
                <a:chExt cx="165005" cy="159997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013852" y="4475711"/>
                <a:ext cx="165005" cy="159997"/>
                <a:chOff x="393576" y="3099642"/>
                <a:chExt cx="165005" cy="159997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93576" y="3099642"/>
                  <a:ext cx="165005" cy="15999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flipV="1">
                  <a:off x="452647" y="3152328"/>
                  <a:ext cx="50002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16200000">
                <a:off x="1392310" y="4430254"/>
                <a:ext cx="676087" cy="1321389"/>
                <a:chOff x="1202844" y="4918727"/>
                <a:chExt cx="952930" cy="1321389"/>
              </a:xfrm>
            </p:grpSpPr>
            <p:sp>
              <p:nvSpPr>
                <p:cNvPr id="33" name="Arc 32"/>
                <p:cNvSpPr/>
                <p:nvPr/>
              </p:nvSpPr>
              <p:spPr>
                <a:xfrm rot="5400000">
                  <a:off x="1551969" y="5140866"/>
                  <a:ext cx="209728" cy="507285"/>
                </a:xfrm>
                <a:prstGeom prst="arc">
                  <a:avLst>
                    <a:gd name="adj1" fmla="val 11013688"/>
                    <a:gd name="adj2" fmla="val 21143221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4" name="Arc 33"/>
                <p:cNvSpPr/>
                <p:nvPr/>
              </p:nvSpPr>
              <p:spPr>
                <a:xfrm rot="16200000">
                  <a:off x="1394478" y="4739619"/>
                  <a:ext cx="582187" cy="940404"/>
                </a:xfrm>
                <a:prstGeom prst="arc">
                  <a:avLst>
                    <a:gd name="adj1" fmla="val 10562291"/>
                    <a:gd name="adj2" fmla="val 21044133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 rot="16200000">
                  <a:off x="1388215" y="5109220"/>
                  <a:ext cx="582187" cy="940404"/>
                </a:xfrm>
                <a:prstGeom prst="arc">
                  <a:avLst>
                    <a:gd name="adj1" fmla="val 10562291"/>
                    <a:gd name="adj2" fmla="val 21491510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rot="5400000">
                  <a:off x="1551969" y="5510468"/>
                  <a:ext cx="209728" cy="507285"/>
                </a:xfrm>
                <a:prstGeom prst="arc">
                  <a:avLst>
                    <a:gd name="adj1" fmla="val 10660535"/>
                    <a:gd name="adj2" fmla="val 21143221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 rot="16200000">
                  <a:off x="1381952" y="5478821"/>
                  <a:ext cx="582187" cy="940404"/>
                </a:xfrm>
                <a:prstGeom prst="arc">
                  <a:avLst>
                    <a:gd name="adj1" fmla="val 10562291"/>
                    <a:gd name="adj2" fmla="val 21491486"/>
                  </a:avLst>
                </a:prstGeom>
                <a:ln>
                  <a:solidFill>
                    <a:srgbClr val="FF0000"/>
                  </a:solidFill>
                  <a:prstDash val="solid"/>
                  <a:headEnd type="triangle" w="lg" len="med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44874" y="4839777"/>
                <a:ext cx="351748" cy="461665"/>
                <a:chOff x="1379739" y="4122100"/>
                <a:chExt cx="351748" cy="461665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1431400" y="4287908"/>
                  <a:ext cx="196960" cy="196658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FF000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srgbClr val="FF0000"/>
                    </a:solidFill>
                    <a:latin typeface="Century Gothic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79739" y="4122100"/>
                  <a:ext cx="3517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2400" b="1" dirty="0" smtClean="0">
                      <a:solidFill>
                        <a:srgbClr val="FF0000"/>
                      </a:solidFill>
                      <a:latin typeface="Century Gothic"/>
                    </a:rPr>
                    <a:t>-</a:t>
                  </a:r>
                  <a:endParaRPr lang="en-US" b="1" dirty="0">
                    <a:solidFill>
                      <a:srgbClr val="FF0000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667551" y="4440110"/>
                <a:ext cx="464238" cy="523220"/>
                <a:chOff x="2598106" y="3869215"/>
                <a:chExt cx="464238" cy="52322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2598106" y="3942099"/>
                  <a:ext cx="379230" cy="378649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FF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598106" y="3869215"/>
                  <a:ext cx="4642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2800" dirty="0" smtClean="0">
                      <a:ln>
                        <a:solidFill>
                          <a:srgbClr val="0000FF"/>
                        </a:solidFill>
                      </a:ln>
                      <a:solidFill>
                        <a:prstClr val="black"/>
                      </a:solidFill>
                      <a:latin typeface="Century Gothic"/>
                    </a:rPr>
                    <a:t>+</a:t>
                  </a:r>
                  <a:endParaRPr lang="en-US" sz="2800" dirty="0">
                    <a:ln>
                      <a:solidFill>
                        <a:srgbClr val="0000FF"/>
                      </a:solidFill>
                    </a:ln>
                    <a:solidFill>
                      <a:prstClr val="black"/>
                    </a:solidFill>
                    <a:latin typeface="Century Gothic"/>
                  </a:endParaRPr>
                </a:p>
              </p:txBody>
            </p:sp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31451" y="3651225"/>
                <a:ext cx="452967" cy="270428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>
              <a:xfrm flipV="1">
                <a:off x="3376986" y="2996626"/>
                <a:ext cx="0" cy="608765"/>
              </a:xfrm>
              <a:prstGeom prst="straightConnector1">
                <a:avLst/>
              </a:prstGeom>
              <a:ln w="28575" cmpd="sng">
                <a:solidFill>
                  <a:srgbClr val="1B1A5B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7411789" y="3963227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B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7218" y="1905000"/>
                <a:ext cx="1741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𝐅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𝐯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18" y="1905000"/>
                <a:ext cx="17411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30420" t="-2200000" r="-230769" b="-148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0979" y="1730796"/>
                <a:ext cx="9188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979" y="1730796"/>
                <a:ext cx="918841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38200" y="3040199"/>
                <a:ext cx="2579039" cy="846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</m:t>
                      </m:r>
                      <m:d>
                        <m:dPr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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qBR</m:t>
                          </m:r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0199"/>
                <a:ext cx="2579039" cy="8460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95400" y="5830886"/>
                <a:ext cx="1157305" cy="7223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830886"/>
                <a:ext cx="1157305" cy="7223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2514600" y="6019800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Key parameter in magnetized confinement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253720</TotalTime>
  <Words>6035</Words>
  <Application>Microsoft Office PowerPoint</Application>
  <PresentationFormat>On-screen Show (4:3)</PresentationFormat>
  <Paragraphs>794</Paragraphs>
  <Slides>79</Slides>
  <Notes>34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Blank Presentation</vt:lpstr>
      <vt:lpstr>1_NSTX Upgrade</vt:lpstr>
      <vt:lpstr>Equation</vt:lpstr>
      <vt:lpstr>Photo Editor Photo</vt:lpstr>
      <vt:lpstr>Toroidal magnetized plasma turbulence &amp; transport</vt:lpstr>
      <vt:lpstr>Categorization of turbulence lectures this week</vt:lpstr>
      <vt:lpstr>Concepts of turbulence to remember</vt:lpstr>
      <vt:lpstr>Turbulent transport is an advective process</vt:lpstr>
      <vt:lpstr>Implications of a strong toroidal magnetic field</vt:lpstr>
      <vt:lpstr>Charged particles experience Lorentz force in a magnetic field  gyro-orbits</vt:lpstr>
      <vt:lpstr>Magnetic field confines particles away from boundaries, leads to strong anisotropy</vt:lpstr>
      <vt:lpstr>Particles easily lost from ends  bend into a torus</vt:lpstr>
      <vt:lpstr>But toroidicity leads to vertical drifts from B &amp; curvature</vt:lpstr>
      <vt:lpstr>Even worse, charge separation leads to faster EB drifts out to the walls</vt:lpstr>
      <vt:lpstr>Solution: need a helical magnetic field for confined (closed) particle orbits</vt:lpstr>
      <vt:lpstr>Helical B field carries plasma from “bad curvature” region to “good curvature” region </vt:lpstr>
      <vt:lpstr>Tokamaks</vt:lpstr>
      <vt:lpstr>Tokamaks</vt:lpstr>
      <vt:lpstr>Turbulence characteristics in tokamaks</vt:lpstr>
      <vt:lpstr>Spectroscopic imaging provides a 2D picture of turbulence in tokamaks: cm spatial scales, ms time scales, &lt;1% amplitude</vt:lpstr>
      <vt:lpstr>Simulations provide detailed prediction of expected turbulence characteristics</vt:lpstr>
      <vt:lpstr>Transport is of order the Gyrobohm diffusivity</vt:lpstr>
      <vt:lpstr>Tokamak turbulence has a threshold gradient for onset, transport tied to linear stability and nonlinear saturation</vt:lpstr>
      <vt:lpstr>PowerPoint Presentation</vt:lpstr>
      <vt:lpstr>PowerPoint Presentation</vt:lpstr>
      <vt:lpstr>Drift waves</vt:lpstr>
      <vt:lpstr>40+ years of theory predicts turbulence in magnetized plasma should often be drift wave in nature</vt:lpstr>
      <vt:lpstr>Can identify key terms in “gyrofluid” equations responsible for drift wave dynamics</vt:lpstr>
      <vt:lpstr>Simple classic electron drift wave in a magnetic slab (B=BZ)</vt:lpstr>
      <vt:lpstr>With some algebra we obtain a diamagnetic drift velocity &amp; frequency</vt:lpstr>
      <vt:lpstr>Simplified ion continuity equation</vt:lpstr>
      <vt:lpstr>Dynamics Must Satisfy Quasi-neutrality; Rapid parallel electron motion gives Boltzmann distribution</vt:lpstr>
      <vt:lpstr>Ion continuity + quasi-neutrality + Boltzmann electron = electron drift wave (linear, slab, cold ions)</vt:lpstr>
      <vt:lpstr>Linear stability analysis of toroidal Ion Temperature Gradient (ITG) micro-instability (expected to dominate in ITER)</vt:lpstr>
      <vt:lpstr>Toroidicity Leads To Inhomogeneity in |B|, gives B and curvature (k) drifts</vt:lpstr>
      <vt:lpstr>Temperature perturbation (dT) leads to compression (vdi), density perturbation – 90 out-of-phase with dT</vt:lpstr>
      <vt:lpstr>Dynamics Must Satisfy Quasi-neutrality; Rapid parallel electron motion gives Boltzmann distribution</vt:lpstr>
      <vt:lpstr>Perturbed Potential Creates EB Advection</vt:lpstr>
      <vt:lpstr>Background Temperature Gradient Reinforces Perturbation  Instability</vt:lpstr>
      <vt:lpstr>Analogy for turbulence in tokamaks – Rayleigh-Taylor instability</vt:lpstr>
      <vt:lpstr>Inertial force in toroidal field acts like an effective gravity</vt:lpstr>
      <vt:lpstr>Same Dynamics Occur On Inboard Side But Now Temperature Gradient Is Stabilizing</vt:lpstr>
      <vt:lpstr>Fast Parallel Motion Along Helical Field Line Connects Good &amp; Bad Curvature Regions</vt:lpstr>
      <vt:lpstr>Threshold-like behavior analogous to Rayleigh-Benard instability</vt:lpstr>
      <vt:lpstr>Critical gradient for ITG determined from theory + linear gyrokinetic simulations</vt:lpstr>
      <vt:lpstr>With physical understanding, can try to manipulate/optimize microstability</vt:lpstr>
      <vt:lpstr>How does magnetized turbulence saturate?  What sets spatial scales (drive vs. dissipation)?</vt:lpstr>
      <vt:lpstr>Spectrum shape / distribution governed by nonlinear (2D perpendicular) three-wave interactions</vt:lpstr>
      <vt:lpstr>Energy cascade in 2D turbulence is different than 3D</vt:lpstr>
      <vt:lpstr>Energy drive can occur across large range of scales, but turbulent spectra still exhibit decay</vt:lpstr>
      <vt:lpstr>Additional effects proposed to model turbulence saturation &amp; dissipation</vt:lpstr>
      <vt:lpstr>Nonlinearly-generated “zonal flows” also impact saturation</vt:lpstr>
      <vt:lpstr>PowerPoint Presentation</vt:lpstr>
      <vt:lpstr>Generation of zonal flows in tokamaks similar to “Kelvin-Helmotz” instability found throughout nature</vt:lpstr>
      <vt:lpstr>Zonal flows can saturate at relatively large amplitude for toroidal ITG turbulence</vt:lpstr>
      <vt:lpstr>Large scale equilibrium sheared flows also influence saturation</vt:lpstr>
      <vt:lpstr>In neutral fluids, sheared flows are often a source of free energy to drive turbulence</vt:lpstr>
      <vt:lpstr>Beyond general characteristics, there are many theoretical “flavors” of drift waves possible in tokamak core &amp; edge</vt:lpstr>
      <vt:lpstr>Some additional sources &amp; references</vt:lpstr>
      <vt:lpstr>THE END</vt:lpstr>
      <vt:lpstr>Threshold-like behavior observed experimentally</vt:lpstr>
      <vt:lpstr>Reverse magnetic shear can lead to internal transport barriers (ITBs)</vt:lpstr>
      <vt:lpstr>2 slide summary of some turbulent transport concepts in magnetized fusion plasmas (1)</vt:lpstr>
      <vt:lpstr>2 slide summary of some turbulent transport concepts in magnetized fusion plasmas (2)</vt:lpstr>
      <vt:lpstr>Very simple growth rate derivation of previous toroidal ITG cartoon picture</vt:lpstr>
      <vt:lpstr>Can identify key terms in “gyrofluid” equations responsible for toroidal ITG instability</vt:lpstr>
      <vt:lpstr>Temperature perturbation (dT) leads to compression (vdi), density perturbation – 90 out-of-phase with dT</vt:lpstr>
      <vt:lpstr>Background Temperature Gradient Reinforces Perturbation  Instability</vt:lpstr>
      <vt:lpstr>Simplest dispersion from these 3 terms</vt:lpstr>
      <vt:lpstr>Finite gyroradius effects limit characteristic size to ion-gyroradius (kri~1)</vt:lpstr>
      <vt:lpstr>Mixing length estimate of fluctuation amplitude</vt:lpstr>
      <vt:lpstr>Mixing length estimate for fluctuation amplitude</vt:lpstr>
      <vt:lpstr>Mixing length estimate for fluctuation amplitude</vt:lpstr>
      <vt:lpstr>Mixing length estimate for fluctuation amplitude</vt:lpstr>
      <vt:lpstr>Mixing length estimate for fluctuation amplitude</vt:lpstr>
      <vt:lpstr>Low aspect ratio equilibrium can stabilize electrostatic drift waves, minimize transport (i.e. one motivation for NSTX-U at PPPL) </vt:lpstr>
      <vt:lpstr>Aspect ratio is an important free parameter, can try to make more compact devices (i.e. hopefully cheaper)</vt:lpstr>
      <vt:lpstr>Many elements of ST are stabilizing to toroidal, electrostatic ITG/TEM drift waves</vt:lpstr>
      <vt:lpstr>Many elements of ST are stabilizing to toroidal, electrostatic ITG/TEM drift waves</vt:lpstr>
      <vt:lpstr>Many elements of ST are stabilizing to toroidal, electrostatic ITG/TEM drift waves</vt:lpstr>
      <vt:lpstr>Many elements of ST are stabilizing to toroidal, electrostatic ITG/TEM drift waves</vt:lpstr>
      <vt:lpstr>Many elements of ST are stabilizing to toroidal, electrostatic ITG/TEM drift waves</vt:lpstr>
      <vt:lpstr>Many elements of ST are stabilizing to toroidal, electrostatic ITG/TEM drift waves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Walter Guttenfelder</cp:lastModifiedBy>
  <cp:revision>14517</cp:revision>
  <cp:lastPrinted>2014-03-12T06:03:54Z</cp:lastPrinted>
  <dcterms:created xsi:type="dcterms:W3CDTF">2003-10-01T16:23:57Z</dcterms:created>
  <dcterms:modified xsi:type="dcterms:W3CDTF">2020-08-13T15:07:05Z</dcterms:modified>
</cp:coreProperties>
</file>